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4" r:id="rId3"/>
    <p:sldId id="285" r:id="rId4"/>
    <p:sldId id="288" r:id="rId5"/>
    <p:sldId id="257" r:id="rId6"/>
    <p:sldId id="269" r:id="rId7"/>
    <p:sldId id="268" r:id="rId8"/>
    <p:sldId id="258" r:id="rId9"/>
    <p:sldId id="259" r:id="rId10"/>
    <p:sldId id="260" r:id="rId11"/>
    <p:sldId id="289" r:id="rId12"/>
    <p:sldId id="261" r:id="rId13"/>
    <p:sldId id="262" r:id="rId14"/>
    <p:sldId id="279" r:id="rId15"/>
    <p:sldId id="263" r:id="rId16"/>
    <p:sldId id="278" r:id="rId17"/>
    <p:sldId id="280" r:id="rId18"/>
    <p:sldId id="264" r:id="rId19"/>
    <p:sldId id="265" r:id="rId20"/>
    <p:sldId id="266" r:id="rId21"/>
    <p:sldId id="26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7" r:id="rId31"/>
    <p:sldId id="281" r:id="rId32"/>
    <p:sldId id="282" r:id="rId33"/>
    <p:sldId id="283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CE8"/>
    <a:srgbClr val="003DB8"/>
    <a:srgbClr val="009999"/>
    <a:srgbClr val="33CCCC"/>
    <a:srgbClr val="B6ECB6"/>
    <a:srgbClr val="9999FF"/>
    <a:srgbClr val="C4D4DE"/>
    <a:srgbClr val="95B1C3"/>
    <a:srgbClr val="CFC08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>
        <p:scale>
          <a:sx n="106" d="100"/>
          <a:sy n="106" d="100"/>
        </p:scale>
        <p:origin x="-7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4398F-DCCB-4F76-BA4A-1CA8171E10D8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A6CC3-5674-47C6-B9E6-C167F13C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9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A6CC3-5674-47C6-B9E6-C167F13C60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A6CC3-5674-47C6-B9E6-C167F13C60C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7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A805-3150-4F6D-8AF1-CED9688945C5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6701-D450-484B-A728-4A4DA6172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A805-3150-4F6D-8AF1-CED9688945C5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6701-D450-484B-A728-4A4DA6172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A805-3150-4F6D-8AF1-CED9688945C5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6701-D450-484B-A728-4A4DA6172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A805-3150-4F6D-8AF1-CED9688945C5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6701-D450-484B-A728-4A4DA6172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A805-3150-4F6D-8AF1-CED9688945C5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6701-D450-484B-A728-4A4DA6172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A805-3150-4F6D-8AF1-CED9688945C5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6701-D450-484B-A728-4A4DA6172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A805-3150-4F6D-8AF1-CED9688945C5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6701-D450-484B-A728-4A4DA6172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A805-3150-4F6D-8AF1-CED9688945C5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6701-D450-484B-A728-4A4DA6172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A805-3150-4F6D-8AF1-CED9688945C5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6701-D450-484B-A728-4A4DA6172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A805-3150-4F6D-8AF1-CED9688945C5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6701-D450-484B-A728-4A4DA6172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A805-3150-4F6D-8AF1-CED9688945C5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6701-D450-484B-A728-4A4DA6172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A805-3150-4F6D-8AF1-CED9688945C5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B6701-D450-484B-A728-4A4DA6172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ecture2go.uni-hamburg.de/veranstaltungen/-/v/11453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ure2go.uni-hamburg.de/veranstaltungen/-/v/1272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3429024"/>
          </a:xfrm>
          <a:solidFill>
            <a:srgbClr val="B2CCE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Електронното обучение в академичен контекст - характеристики, форми и граници</a:t>
            </a:r>
            <a:endParaRPr lang="bg-BG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786190"/>
            <a:ext cx="8001056" cy="2143140"/>
          </a:xfrm>
        </p:spPr>
        <p:txBody>
          <a:bodyPr/>
          <a:lstStyle/>
          <a:p>
            <a:endParaRPr lang="bg-BG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bg-BG" b="1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Доц. Иван Мерджанов, д.п.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Поколенията Y, Z и </a:t>
            </a:r>
            <a:r>
              <a:rPr lang="bg-BG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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bg-BG" dirty="0">
                <a:solidFill>
                  <a:srgbClr val="002060"/>
                </a:solidFill>
              </a:rPr>
              <a:t>Това е единствената възможност да се излезе от парадигмата </a:t>
            </a:r>
            <a:r>
              <a:rPr lang="bg-BG" dirty="0" smtClean="0">
                <a:solidFill>
                  <a:srgbClr val="002060"/>
                </a:solidFill>
              </a:rPr>
              <a:t>– </a:t>
            </a:r>
          </a:p>
          <a:p>
            <a:pPr marL="0" indent="0">
              <a:buNone/>
              <a:tabLst>
                <a:tab pos="0" algn="l"/>
              </a:tabLst>
            </a:pPr>
            <a:endParaRPr lang="bg-BG" dirty="0" smtClean="0">
              <a:solidFill>
                <a:srgbClr val="002060"/>
              </a:solidFill>
            </a:endParaRPr>
          </a:p>
          <a:p>
            <a:pPr marL="0" indent="0" algn="ctr">
              <a:buNone/>
              <a:tabLst>
                <a:tab pos="0" algn="l"/>
              </a:tabLst>
            </a:pPr>
            <a:r>
              <a:rPr lang="bg-BG" b="1" dirty="0" smtClean="0">
                <a:solidFill>
                  <a:srgbClr val="003DB8"/>
                </a:solidFill>
              </a:rPr>
              <a:t>"</a:t>
            </a:r>
            <a:r>
              <a:rPr lang="bg-BG" b="1" dirty="0">
                <a:solidFill>
                  <a:srgbClr val="003DB8"/>
                </a:solidFill>
              </a:rPr>
              <a:t>те са неграмотни, не учат и показват незадоволителни резултати</a:t>
            </a:r>
            <a:r>
              <a:rPr lang="bg-BG" b="1" dirty="0" smtClean="0">
                <a:solidFill>
                  <a:srgbClr val="003DB8"/>
                </a:solidFill>
              </a:rPr>
              <a:t>"</a:t>
            </a:r>
          </a:p>
          <a:p>
            <a:pPr marL="0" indent="0">
              <a:buNone/>
              <a:tabLst>
                <a:tab pos="0" algn="l"/>
              </a:tabLst>
            </a:pPr>
            <a:endParaRPr lang="bg-BG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bg-BG" dirty="0" smtClean="0">
                <a:solidFill>
                  <a:srgbClr val="002060"/>
                </a:solidFill>
              </a:rPr>
              <a:t>защото </a:t>
            </a:r>
            <a:r>
              <a:rPr lang="bg-BG" dirty="0">
                <a:solidFill>
                  <a:srgbClr val="002060"/>
                </a:solidFill>
              </a:rPr>
              <a:t>"дигиталните туземци" са грамотни по друг начин, учат и усвояват знания по друг начин, който традиционните институции не разбират.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Поколенията Y, Z и </a:t>
            </a:r>
            <a:r>
              <a:rPr lang="bg-BG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 descr="http://www.recknitzcampus.de/wir/images/lehrer/lehr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858180" cy="541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Поколенията Y, Z и </a:t>
            </a:r>
            <a:r>
              <a:rPr lang="bg-BG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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g-BG" dirty="0">
                <a:solidFill>
                  <a:srgbClr val="002060"/>
                </a:solidFill>
              </a:rPr>
              <a:t>Те искат да учат </a:t>
            </a:r>
            <a:endParaRPr lang="en-US" dirty="0">
              <a:solidFill>
                <a:srgbClr val="002060"/>
              </a:solidFill>
            </a:endParaRP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</a:rPr>
              <a:t>автономно, </a:t>
            </a:r>
            <a:endParaRPr lang="en-US" dirty="0" smtClean="0">
              <a:solidFill>
                <a:srgbClr val="002060"/>
              </a:solidFill>
            </a:endParaRP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</a:rPr>
              <a:t>независимо от времето и мястото, </a:t>
            </a:r>
            <a:endParaRPr lang="en-US" dirty="0" smtClean="0">
              <a:solidFill>
                <a:srgbClr val="002060"/>
              </a:solidFill>
            </a:endParaRP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</a:rPr>
              <a:t>използвайки </a:t>
            </a:r>
            <a:r>
              <a:rPr lang="bg-BG" dirty="0">
                <a:solidFill>
                  <a:srgbClr val="002060"/>
                </a:solidFill>
              </a:rPr>
              <a:t>компетенциите си за работа с новите медии,</a:t>
            </a:r>
            <a:endParaRPr lang="en-US" dirty="0">
              <a:solidFill>
                <a:srgbClr val="002060"/>
              </a:solidFill>
            </a:endParaRP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>
                <a:solidFill>
                  <a:srgbClr val="002060"/>
                </a:solidFill>
              </a:rPr>
              <a:t>като работят в екип, но същевременно </a:t>
            </a:r>
            <a:r>
              <a:rPr lang="bg-BG" dirty="0" smtClean="0">
                <a:solidFill>
                  <a:srgbClr val="002060"/>
                </a:solidFill>
              </a:rPr>
              <a:t>виждат </a:t>
            </a:r>
            <a:r>
              <a:rPr lang="bg-BG" dirty="0">
                <a:solidFill>
                  <a:srgbClr val="002060"/>
                </a:solidFill>
              </a:rPr>
              <a:t>място за собствена изява, </a:t>
            </a:r>
            <a:endParaRPr lang="en-US" dirty="0">
              <a:solidFill>
                <a:srgbClr val="002060"/>
              </a:solidFill>
            </a:endParaRP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>
                <a:solidFill>
                  <a:srgbClr val="002060"/>
                </a:solidFill>
              </a:rPr>
              <a:t>като усвояват знания и натрупват опит чрез собствените си действия, така както са овладели от малки компютъра и приложенията на телефона си. 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Организация </a:t>
            </a:r>
            <a:b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на виртуалните форми</a:t>
            </a:r>
            <a:r>
              <a:rPr lang="bg-BG" b="1" dirty="0" smtClean="0">
                <a:latin typeface="Cambria" pitchFamily="18" charset="0"/>
              </a:rPr>
              <a:t> 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/>
          <a:lstStyle/>
          <a:p>
            <a:pPr>
              <a:buNone/>
            </a:pPr>
            <a:r>
              <a:rPr lang="bg-BG" b="1" dirty="0" err="1" smtClean="0">
                <a:solidFill>
                  <a:srgbClr val="003DB8"/>
                </a:solidFill>
              </a:rPr>
              <a:t>Е-кампус</a:t>
            </a:r>
            <a:r>
              <a:rPr lang="bg-BG" b="1" dirty="0" smtClean="0">
                <a:solidFill>
                  <a:srgbClr val="003DB8"/>
                </a:solidFill>
              </a:rPr>
              <a:t> </a:t>
            </a:r>
            <a:r>
              <a:rPr lang="bg-BG" b="1" dirty="0" smtClean="0">
                <a:solidFill>
                  <a:srgbClr val="002060"/>
                </a:solidFill>
              </a:rPr>
              <a:t>– </a:t>
            </a:r>
            <a:r>
              <a:rPr lang="bg-BG" dirty="0">
                <a:solidFill>
                  <a:srgbClr val="002060"/>
                </a:solidFill>
              </a:rPr>
              <a:t>организацията и обхвата на електронните ресурси, които се предлагат от дадено висше учебно заведение</a:t>
            </a:r>
            <a:endParaRPr lang="bg-BG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bg-BG" b="1" dirty="0" smtClean="0">
                <a:solidFill>
                  <a:srgbClr val="003DB8"/>
                </a:solidFill>
              </a:rPr>
              <a:t>е-университет </a:t>
            </a:r>
            <a:r>
              <a:rPr lang="bg-BG" b="1" dirty="0" smtClean="0">
                <a:solidFill>
                  <a:srgbClr val="002060"/>
                </a:solidFill>
              </a:rPr>
              <a:t>- </a:t>
            </a:r>
            <a:r>
              <a:rPr lang="bg-BG" dirty="0">
                <a:solidFill>
                  <a:srgbClr val="002060"/>
                </a:solidFill>
              </a:rPr>
              <a:t>пълната виртуална реализация на реалния университет, т.е. почти огледално негово копие</a:t>
            </a:r>
            <a:endParaRPr lang="bg-BG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g-BG" b="1" dirty="0">
                <a:solidFill>
                  <a:srgbClr val="003DB8"/>
                </a:solidFill>
              </a:rPr>
              <a:t>и</a:t>
            </a:r>
            <a:r>
              <a:rPr lang="bg-BG" b="1" dirty="0" smtClean="0">
                <a:solidFill>
                  <a:srgbClr val="003DB8"/>
                </a:solidFill>
              </a:rPr>
              <a:t>ли виртуален </a:t>
            </a:r>
            <a:r>
              <a:rPr lang="bg-BG" b="1" dirty="0">
                <a:solidFill>
                  <a:srgbClr val="003DB8"/>
                </a:solidFill>
              </a:rPr>
              <a:t>университет </a:t>
            </a:r>
            <a:r>
              <a:rPr lang="bg-BG" b="1" dirty="0" smtClean="0">
                <a:solidFill>
                  <a:srgbClr val="003DB8"/>
                </a:solidFill>
              </a:rPr>
              <a:t> </a:t>
            </a:r>
            <a:r>
              <a:rPr lang="bg-BG" b="1" dirty="0" smtClean="0">
                <a:solidFill>
                  <a:srgbClr val="002060"/>
                </a:solidFill>
              </a:rPr>
              <a:t>- </a:t>
            </a:r>
            <a:r>
              <a:rPr lang="bg-BG" dirty="0">
                <a:solidFill>
                  <a:srgbClr val="002060"/>
                </a:solidFill>
              </a:rPr>
              <a:t>изцяло базирано в интернет академично обучение.</a:t>
            </a:r>
            <a:r>
              <a:rPr lang="bg-BG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Организация </a:t>
            </a:r>
            <a:b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на виртуалните форми</a:t>
            </a:r>
            <a:r>
              <a:rPr lang="bg-BG" b="1" dirty="0" smtClean="0">
                <a:latin typeface="Cambria" pitchFamily="18" charset="0"/>
              </a:rPr>
              <a:t> </a:t>
            </a:r>
            <a:endParaRPr lang="en-US" dirty="0"/>
          </a:p>
        </p:txBody>
      </p:sp>
      <p:pic>
        <p:nvPicPr>
          <p:cNvPr id="4" name="Content Placeholder 3" descr="C:\Users\User\AppData\Local\Microsoft\Windows\Temporary Internet Files\Content.Word\fig 4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68851" cy="5000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Организация </a:t>
            </a:r>
            <a:b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на виртуалните форми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757758"/>
          </a:xfrm>
        </p:spPr>
        <p:txBody>
          <a:bodyPr/>
          <a:lstStyle/>
          <a:p>
            <a:pPr algn="ctr">
              <a:buNone/>
            </a:pPr>
            <a:r>
              <a:rPr lang="bg-BG" b="1" dirty="0">
                <a:solidFill>
                  <a:srgbClr val="003DB8"/>
                </a:solidFill>
              </a:rPr>
              <a:t>Дистанционно обучение </a:t>
            </a:r>
            <a:endParaRPr lang="bg-BG" b="1" dirty="0" smtClean="0">
              <a:solidFill>
                <a:srgbClr val="003DB8"/>
              </a:solidFill>
            </a:endParaRPr>
          </a:p>
          <a:p>
            <a:pPr marL="0" indent="0">
              <a:buNone/>
            </a:pPr>
            <a:endParaRPr lang="bg-BG" dirty="0" smtClean="0"/>
          </a:p>
          <a:p>
            <a:pPr marL="0" indent="0" algn="just">
              <a:buNone/>
            </a:pP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"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Преподаване на знания и умения, при което преподавателят и учещият са изключително или преобладаващо пространствено </a:t>
            </a:r>
            <a:r>
              <a:rPr lang="bg-BG" dirty="0" err="1" smtClean="0">
                <a:solidFill>
                  <a:srgbClr val="002060"/>
                </a:solidFill>
                <a:latin typeface="Cambria" pitchFamily="18" charset="0"/>
              </a:rPr>
              <a:t>разде-лени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и преподавателят или негов </a:t>
            </a:r>
            <a:r>
              <a:rPr lang="bg-BG" dirty="0" err="1" smtClean="0">
                <a:solidFill>
                  <a:srgbClr val="002060"/>
                </a:solidFill>
                <a:latin typeface="Cambria" pitchFamily="18" charset="0"/>
              </a:rPr>
              <a:t>пълно-мощник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контролира успеха от учебния процес". 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Организация </a:t>
            </a:r>
            <a:b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на виртуалните форми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3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Организация </a:t>
            </a:r>
            <a:b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на виртуалните форми</a:t>
            </a:r>
            <a:endParaRPr lang="en-US" dirty="0"/>
          </a:p>
        </p:txBody>
      </p:sp>
      <p:pic>
        <p:nvPicPr>
          <p:cNvPr id="4" name="Content Placeholder 3" descr="C:\Users\User\AppData\Local\Microsoft\Windows\Temporary Internet Files\Content.Word\New Picture (9)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6439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Организация </a:t>
            </a:r>
            <a:b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на виртуалните форми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/>
          <a:lstStyle/>
          <a:p>
            <a:pPr algn="ctr">
              <a:buNone/>
            </a:pPr>
            <a:r>
              <a:rPr lang="bg-BG" b="1" dirty="0">
                <a:solidFill>
                  <a:srgbClr val="003DB8"/>
                </a:solidFill>
              </a:rPr>
              <a:t>Електронно обучение </a:t>
            </a:r>
            <a:endParaRPr lang="bg-BG" b="1" dirty="0" smtClean="0">
              <a:solidFill>
                <a:srgbClr val="003DB8"/>
              </a:solidFill>
            </a:endParaRPr>
          </a:p>
          <a:p>
            <a:pPr marL="0" indent="0">
              <a:buNone/>
            </a:pPr>
            <a:endParaRPr lang="bg-BG" dirty="0" smtClean="0"/>
          </a:p>
          <a:p>
            <a:pPr marL="0" indent="0" algn="just">
              <a:buNone/>
            </a:pP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Учене,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осъществявано изцяло или с помощта на информационни и комуникационни технологии (ИКТ), специални учебни средства или системи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Организация </a:t>
            </a:r>
            <a:b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на виртуалните форми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g-BG" b="1" dirty="0" err="1" smtClean="0">
                <a:solidFill>
                  <a:srgbClr val="003DB8"/>
                </a:solidFill>
              </a:rPr>
              <a:t>М-Learning</a:t>
            </a:r>
            <a:r>
              <a:rPr lang="bg-BG" b="1" dirty="0" smtClean="0">
                <a:solidFill>
                  <a:srgbClr val="003DB8"/>
                </a:solidFill>
              </a:rPr>
              <a:t> </a:t>
            </a:r>
            <a:r>
              <a:rPr lang="bg-BG" b="1" dirty="0">
                <a:solidFill>
                  <a:srgbClr val="003DB8"/>
                </a:solidFill>
              </a:rPr>
              <a:t>или мобилно </a:t>
            </a:r>
            <a:r>
              <a:rPr lang="bg-BG" b="1" dirty="0" smtClean="0">
                <a:solidFill>
                  <a:srgbClr val="003DB8"/>
                </a:solidFill>
              </a:rPr>
              <a:t>учене</a:t>
            </a:r>
          </a:p>
          <a:p>
            <a:pPr marL="0" indent="0" algn="just">
              <a:buNone/>
            </a:pPr>
            <a:endParaRPr lang="bg-BG" dirty="0" smtClean="0"/>
          </a:p>
          <a:p>
            <a:pPr marL="0" indent="0" algn="just">
              <a:buNone/>
            </a:pPr>
            <a:r>
              <a:rPr lang="bg-BG" dirty="0" smtClean="0">
                <a:solidFill>
                  <a:srgbClr val="002060"/>
                </a:solidFill>
              </a:rPr>
              <a:t>От </a:t>
            </a:r>
            <a:r>
              <a:rPr lang="bg-BG" dirty="0">
                <a:solidFill>
                  <a:srgbClr val="002060"/>
                </a:solidFill>
              </a:rPr>
              <a:t>една страна обозначава ученето с мобилни устройства като лаптопи, </a:t>
            </a:r>
            <a:r>
              <a:rPr lang="bg-BG" dirty="0" err="1">
                <a:solidFill>
                  <a:srgbClr val="002060"/>
                </a:solidFill>
              </a:rPr>
              <a:t>смартфони</a:t>
            </a:r>
            <a:r>
              <a:rPr lang="bg-BG" dirty="0">
                <a:solidFill>
                  <a:srgbClr val="002060"/>
                </a:solidFill>
              </a:rPr>
              <a:t> или </a:t>
            </a:r>
            <a:r>
              <a:rPr lang="bg-BG" dirty="0" err="1">
                <a:solidFill>
                  <a:srgbClr val="002060"/>
                </a:solidFill>
              </a:rPr>
              <a:t>таблети</a:t>
            </a:r>
            <a:r>
              <a:rPr lang="bg-BG" dirty="0">
                <a:solidFill>
                  <a:srgbClr val="002060"/>
                </a:solidFill>
              </a:rPr>
              <a:t>, а от друга предполага, че учещият не се намира на определено място в определено време. Учещият избира сам какво да учи, къде и кога да го учи, т.е той управлява автономно процеса на учене, а не е негов обект.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Електронно обучение???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45477"/>
            <a:ext cx="8643998" cy="529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Организация </a:t>
            </a:r>
            <a:b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на виртуалните форми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ctr">
              <a:buNone/>
            </a:pPr>
            <a:r>
              <a:rPr lang="bg-BG" b="1" dirty="0" err="1" smtClean="0">
                <a:solidFill>
                  <a:srgbClr val="003DB8"/>
                </a:solidFill>
              </a:rPr>
              <a:t>М-Learning</a:t>
            </a:r>
            <a:r>
              <a:rPr lang="bg-BG" b="1" dirty="0" smtClean="0">
                <a:solidFill>
                  <a:srgbClr val="003DB8"/>
                </a:solidFill>
              </a:rPr>
              <a:t> или мобилно учене</a:t>
            </a:r>
          </a:p>
          <a:p>
            <a:endParaRPr lang="en-US" dirty="0"/>
          </a:p>
        </p:txBody>
      </p:sp>
      <p:pic>
        <p:nvPicPr>
          <p:cNvPr id="16386" name="Picture 2" descr="C:\Users\User\Desktop\ZENTRUM E LEARNING\20140425_171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4953003" cy="3714752"/>
          </a:xfrm>
          <a:prstGeom prst="rect">
            <a:avLst/>
          </a:prstGeom>
          <a:noFill/>
        </p:spPr>
      </p:pic>
      <p:pic>
        <p:nvPicPr>
          <p:cNvPr id="5" name="Picture 4" descr="C:\Users\User\Desktop\ZENTRUM E LEARNING\20140425_1716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643182"/>
            <a:ext cx="43576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Организация </a:t>
            </a:r>
            <a:b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на виртуалните форми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900634"/>
          </a:xfrm>
        </p:spPr>
        <p:txBody>
          <a:bodyPr/>
          <a:lstStyle/>
          <a:p>
            <a:pPr algn="ctr">
              <a:buNone/>
            </a:pPr>
            <a:r>
              <a:rPr lang="bg-BG" b="1" dirty="0" err="1">
                <a:solidFill>
                  <a:srgbClr val="003DB8"/>
                </a:solidFill>
                <a:latin typeface="Cambria" pitchFamily="18" charset="0"/>
              </a:rPr>
              <a:t>Social</a:t>
            </a:r>
            <a:r>
              <a:rPr lang="bg-BG" b="1" dirty="0">
                <a:solidFill>
                  <a:srgbClr val="003DB8"/>
                </a:solidFill>
                <a:latin typeface="Cambria" pitchFamily="18" charset="0"/>
              </a:rPr>
              <a:t> </a:t>
            </a:r>
            <a:r>
              <a:rPr lang="bg-BG" b="1" dirty="0" err="1" smtClean="0">
                <a:solidFill>
                  <a:srgbClr val="003DB8"/>
                </a:solidFill>
                <a:latin typeface="Cambria" pitchFamily="18" charset="0"/>
              </a:rPr>
              <a:t>Learning</a:t>
            </a:r>
            <a:endParaRPr lang="bg-BG" b="1" dirty="0" smtClean="0">
              <a:solidFill>
                <a:srgbClr val="003DB8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К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омбинация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от кооперативно, </a:t>
            </a:r>
            <a:r>
              <a:rPr lang="bg-BG" dirty="0" err="1" smtClean="0">
                <a:solidFill>
                  <a:srgbClr val="002060"/>
                </a:solidFill>
                <a:latin typeface="Cambria" pitchFamily="18" charset="0"/>
              </a:rPr>
              <a:t>колаборативно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или групово учене посредством социалните мрежи и инструментите на социалните медии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marL="0" indent="0" algn="ctr">
              <a:buNone/>
            </a:pPr>
            <a:endParaRPr lang="bg-BG" sz="28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bg-BG" sz="2800" dirty="0" smtClean="0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bg-BG" sz="2800" dirty="0" err="1" smtClean="0">
                <a:solidFill>
                  <a:srgbClr val="002060"/>
                </a:solidFill>
                <a:latin typeface="Cambria" pitchFamily="18" charset="0"/>
              </a:rPr>
              <a:t>Facebook</a:t>
            </a:r>
            <a:r>
              <a:rPr lang="bg-BG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bg-BG" sz="2800" dirty="0" err="1">
                <a:solidFill>
                  <a:srgbClr val="002060"/>
                </a:solidFill>
                <a:latin typeface="Cambria" pitchFamily="18" charset="0"/>
              </a:rPr>
              <a:t>Google+</a:t>
            </a:r>
            <a:r>
              <a:rPr lang="bg-BG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bg-BG" sz="2800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bg-BG" sz="2800" dirty="0" err="1" smtClean="0">
                <a:solidFill>
                  <a:srgbClr val="002060"/>
                </a:solidFill>
                <a:latin typeface="Cambria" pitchFamily="18" charset="0"/>
              </a:rPr>
              <a:t>Xing</a:t>
            </a:r>
            <a:r>
              <a:rPr lang="bg-BG" sz="2800" dirty="0" smtClean="0">
                <a:solidFill>
                  <a:srgbClr val="002060"/>
                </a:solidFill>
                <a:latin typeface="Cambria" pitchFamily="18" charset="0"/>
              </a:rPr>
              <a:t>, платформи</a:t>
            </a:r>
            <a:r>
              <a:rPr lang="bg-BG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bg-BG" sz="2800" dirty="0" err="1">
                <a:solidFill>
                  <a:srgbClr val="002060"/>
                </a:solidFill>
                <a:latin typeface="Cambria" pitchFamily="18" charset="0"/>
              </a:rPr>
              <a:t>Communities</a:t>
            </a:r>
            <a:r>
              <a:rPr lang="bg-BG" sz="2800" dirty="0">
                <a:solidFill>
                  <a:srgbClr val="002060"/>
                </a:solidFill>
                <a:latin typeface="Cambria" pitchFamily="18" charset="0"/>
              </a:rPr>
              <a:t> и </a:t>
            </a:r>
            <a:r>
              <a:rPr lang="bg-BG" sz="2800" dirty="0" err="1">
                <a:solidFill>
                  <a:srgbClr val="002060"/>
                </a:solidFill>
                <a:latin typeface="Cambria" pitchFamily="18" charset="0"/>
              </a:rPr>
              <a:t>Tools</a:t>
            </a:r>
            <a:r>
              <a:rPr lang="bg-BG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bg-BG" sz="2800" dirty="0" err="1" smtClean="0">
                <a:solidFill>
                  <a:srgbClr val="002060"/>
                </a:solidFill>
                <a:latin typeface="Cambria" pitchFamily="18" charset="0"/>
              </a:rPr>
              <a:t>Wikis</a:t>
            </a:r>
            <a:r>
              <a:rPr lang="bg-BG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bg-BG" sz="2800" dirty="0" err="1">
                <a:solidFill>
                  <a:srgbClr val="002060"/>
                </a:solidFill>
                <a:latin typeface="Cambria" pitchFamily="18" charset="0"/>
              </a:rPr>
              <a:t>блогове</a:t>
            </a:r>
            <a:r>
              <a:rPr lang="bg-BG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bg-BG" sz="2800" dirty="0" err="1">
                <a:solidFill>
                  <a:srgbClr val="002060"/>
                </a:solidFill>
                <a:latin typeface="Cambria" pitchFamily="18" charset="0"/>
              </a:rPr>
              <a:t>микроблогове</a:t>
            </a:r>
            <a:r>
              <a:rPr lang="bg-BG" sz="2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bg-BG" sz="2800" dirty="0" err="1">
                <a:solidFill>
                  <a:srgbClr val="002060"/>
                </a:solidFill>
                <a:latin typeface="Cambria" pitchFamily="18" charset="0"/>
              </a:rPr>
              <a:t>Social</a:t>
            </a:r>
            <a:r>
              <a:rPr lang="bg-BG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bg-BG" sz="2800" dirty="0" err="1" smtClean="0">
                <a:solidFill>
                  <a:srgbClr val="002060"/>
                </a:solidFill>
                <a:latin typeface="Cambria" pitchFamily="18" charset="0"/>
              </a:rPr>
              <a:t>Bookmarking-Tools</a:t>
            </a:r>
            <a:r>
              <a:rPr lang="bg-BG" sz="2800" dirty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28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err="1">
                <a:solidFill>
                  <a:srgbClr val="C00000"/>
                </a:solidFill>
                <a:latin typeface="Cambria" pitchFamily="18" charset="0"/>
              </a:rPr>
              <a:t>Eлектронно</a:t>
            </a:r>
            <a:r>
              <a:rPr lang="bg-BG" b="1" dirty="0">
                <a:solidFill>
                  <a:srgbClr val="C00000"/>
                </a:solidFill>
                <a:latin typeface="Cambria" pitchFamily="18" charset="0"/>
              </a:rPr>
              <a:t> обучение в академичен контекст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72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bg-BG" dirty="0" smtClean="0"/>
          </a:p>
          <a:p>
            <a:pPr marL="0" indent="0" algn="just">
              <a:buNone/>
            </a:pPr>
            <a:r>
              <a:rPr lang="bg-BG" dirty="0" smtClean="0">
                <a:solidFill>
                  <a:srgbClr val="002060"/>
                </a:solidFill>
              </a:rPr>
              <a:t>Електронното </a:t>
            </a:r>
            <a:r>
              <a:rPr lang="bg-BG" dirty="0">
                <a:solidFill>
                  <a:srgbClr val="002060"/>
                </a:solidFill>
              </a:rPr>
              <a:t>обучение във всички свои форми </a:t>
            </a:r>
            <a:endParaRPr lang="bg-B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bg-BG" b="1" dirty="0" smtClean="0">
                <a:solidFill>
                  <a:srgbClr val="003DB8"/>
                </a:solidFill>
              </a:rPr>
              <a:t>представлява </a:t>
            </a:r>
            <a:r>
              <a:rPr lang="bg-BG" b="1" dirty="0">
                <a:solidFill>
                  <a:srgbClr val="003DB8"/>
                </a:solidFill>
              </a:rPr>
              <a:t>онази точка или (виртуално) пространство, в която могат да се срещнат </a:t>
            </a:r>
            <a:endParaRPr lang="bg-BG" b="1" dirty="0" smtClean="0">
              <a:solidFill>
                <a:srgbClr val="003DB8"/>
              </a:solidFill>
            </a:endParaRPr>
          </a:p>
          <a:p>
            <a:pPr marL="0" indent="0" algn="just">
              <a:buNone/>
            </a:pPr>
            <a:r>
              <a:rPr lang="bg-BG" dirty="0" smtClean="0">
                <a:solidFill>
                  <a:srgbClr val="002060"/>
                </a:solidFill>
              </a:rPr>
              <a:t>преподавателите</a:t>
            </a:r>
            <a:r>
              <a:rPr lang="bg-BG" dirty="0">
                <a:solidFill>
                  <a:srgbClr val="002060"/>
                </a:solidFill>
              </a:rPr>
              <a:t>, които се числят към поколението на неизкушените (или умерено изкушените) от информационните </a:t>
            </a:r>
            <a:r>
              <a:rPr lang="bg-BG" dirty="0" smtClean="0">
                <a:solidFill>
                  <a:srgbClr val="002060"/>
                </a:solidFill>
              </a:rPr>
              <a:t>технологии </a:t>
            </a:r>
            <a:r>
              <a:rPr lang="bg-BG" dirty="0">
                <a:solidFill>
                  <a:srgbClr val="002060"/>
                </a:solidFill>
              </a:rPr>
              <a:t>и младежите от поколенията Y и </a:t>
            </a:r>
            <a:r>
              <a:rPr lang="bg-BG" dirty="0" smtClean="0">
                <a:solidFill>
                  <a:srgbClr val="002060"/>
                </a:solidFill>
              </a:rPr>
              <a:t>Z.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err="1" smtClean="0">
                <a:solidFill>
                  <a:srgbClr val="C00000"/>
                </a:solidFill>
                <a:latin typeface="Cambria" pitchFamily="18" charset="0"/>
              </a:rPr>
              <a:t>Eлектронно</a:t>
            </a: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 обучение в академичен контекст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504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>
                <a:solidFill>
                  <a:srgbClr val="003DB8"/>
                </a:solidFill>
                <a:latin typeface="Cambria" pitchFamily="18" charset="0"/>
              </a:rPr>
              <a:t>Характеристики </a:t>
            </a:r>
            <a:r>
              <a:rPr lang="bg-BG" b="1" dirty="0" smtClean="0">
                <a:solidFill>
                  <a:srgbClr val="003DB8"/>
                </a:solidFill>
                <a:latin typeface="Cambria" pitchFamily="18" charset="0"/>
              </a:rPr>
              <a:t>:</a:t>
            </a:r>
          </a:p>
          <a:p>
            <a:pPr marL="0" indent="0">
              <a:spcAft>
                <a:spcPts val="600"/>
              </a:spcAft>
              <a:buNone/>
            </a:pPr>
            <a:endParaRPr lang="bg-BG" sz="1200" b="1" dirty="0" smtClean="0">
              <a:latin typeface="Cambria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bg-BG" sz="2800" b="1" dirty="0" err="1" smtClean="0">
                <a:solidFill>
                  <a:srgbClr val="003DB8"/>
                </a:solidFill>
                <a:latin typeface="Cambria" pitchFamily="18" charset="0"/>
              </a:rPr>
              <a:t>Мултимедиалност</a:t>
            </a:r>
            <a:r>
              <a:rPr lang="bg-BG" sz="2800" b="1" dirty="0" smtClean="0">
                <a:solidFill>
                  <a:srgbClr val="002060"/>
                </a:solidFill>
                <a:latin typeface="Cambria" pitchFamily="18" charset="0"/>
              </a:rPr>
              <a:t> - </a:t>
            </a:r>
            <a:r>
              <a:rPr lang="bg-BG" sz="2800" dirty="0" smtClean="0">
                <a:solidFill>
                  <a:srgbClr val="002060"/>
                </a:solidFill>
                <a:latin typeface="Cambria" pitchFamily="18" charset="0"/>
              </a:rPr>
              <a:t>използване </a:t>
            </a:r>
            <a:r>
              <a:rPr lang="bg-BG" sz="2800" dirty="0">
                <a:solidFill>
                  <a:srgbClr val="002060"/>
                </a:solidFill>
                <a:latin typeface="Cambria" pitchFamily="18" charset="0"/>
              </a:rPr>
              <a:t>на възможностите на различните </a:t>
            </a:r>
            <a:r>
              <a:rPr lang="bg-BG" sz="2800" dirty="0" smtClean="0">
                <a:solidFill>
                  <a:srgbClr val="002060"/>
                </a:solidFill>
                <a:latin typeface="Cambria" pitchFamily="18" charset="0"/>
              </a:rPr>
              <a:t>медии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bg-BG" sz="2800" b="1" dirty="0" err="1" smtClean="0">
                <a:solidFill>
                  <a:srgbClr val="003DB8"/>
                </a:solidFill>
                <a:latin typeface="Cambria" pitchFamily="18" charset="0"/>
              </a:rPr>
              <a:t>Мултикодираност</a:t>
            </a:r>
            <a:r>
              <a:rPr lang="bg-BG" sz="2800" b="1" dirty="0" smtClean="0">
                <a:solidFill>
                  <a:srgbClr val="002060"/>
                </a:solidFill>
                <a:latin typeface="Cambria" pitchFamily="18" charset="0"/>
              </a:rPr>
              <a:t> - </a:t>
            </a:r>
            <a:r>
              <a:rPr lang="bg-BG" sz="2800" dirty="0">
                <a:solidFill>
                  <a:srgbClr val="002060"/>
                </a:solidFill>
                <a:latin typeface="Cambria" pitchFamily="18" charset="0"/>
              </a:rPr>
              <a:t>информацията може да се кодира по различен </a:t>
            </a:r>
            <a:r>
              <a:rPr lang="bg-BG" sz="2800" dirty="0" smtClean="0">
                <a:solidFill>
                  <a:srgbClr val="002060"/>
                </a:solidFill>
                <a:latin typeface="Cambria" pitchFamily="18" charset="0"/>
              </a:rPr>
              <a:t>начин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bg-BG" sz="2800" b="1" dirty="0" err="1" smtClean="0">
                <a:solidFill>
                  <a:srgbClr val="003DB8"/>
                </a:solidFill>
                <a:latin typeface="Cambria" pitchFamily="18" charset="0"/>
              </a:rPr>
              <a:t>Мултимодалност</a:t>
            </a:r>
            <a:r>
              <a:rPr lang="bg-BG" sz="2800" dirty="0" smtClean="0">
                <a:solidFill>
                  <a:srgbClr val="002060"/>
                </a:solidFill>
                <a:latin typeface="Cambria" pitchFamily="18" charset="0"/>
              </a:rPr>
              <a:t> - различни </a:t>
            </a:r>
            <a:r>
              <a:rPr lang="bg-BG" sz="2800" dirty="0">
                <a:solidFill>
                  <a:srgbClr val="002060"/>
                </a:solidFill>
                <a:latin typeface="Cambria" pitchFamily="18" charset="0"/>
              </a:rPr>
              <a:t>възможности за сетивно възприемане на информацията </a:t>
            </a:r>
            <a:endParaRPr lang="bg-BG" sz="28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bg-BG" sz="2800" b="1" dirty="0" err="1" smtClean="0">
                <a:solidFill>
                  <a:srgbClr val="003DB8"/>
                </a:solidFill>
                <a:latin typeface="Cambria" pitchFamily="18" charset="0"/>
              </a:rPr>
              <a:t>Интерактивност</a:t>
            </a:r>
            <a:r>
              <a:rPr lang="bg-BG" sz="2800" b="1" dirty="0" smtClean="0">
                <a:solidFill>
                  <a:srgbClr val="002060"/>
                </a:solidFill>
                <a:latin typeface="Cambria" pitchFamily="18" charset="0"/>
              </a:rPr>
              <a:t> - </a:t>
            </a:r>
            <a:r>
              <a:rPr lang="bg-BG" sz="2800" dirty="0" smtClean="0">
                <a:solidFill>
                  <a:srgbClr val="002060"/>
                </a:solidFill>
                <a:latin typeface="Cambria" pitchFamily="18" charset="0"/>
              </a:rPr>
              <a:t>учещият управлява и се </a:t>
            </a:r>
            <a:r>
              <a:rPr lang="bg-BG" sz="2800" dirty="0">
                <a:solidFill>
                  <a:srgbClr val="002060"/>
                </a:solidFill>
                <a:latin typeface="Cambria" pitchFamily="18" charset="0"/>
              </a:rPr>
              <a:t>намесва в съответния процес или програма </a:t>
            </a:r>
            <a:endParaRPr lang="en-US" sz="28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err="1" smtClean="0">
                <a:solidFill>
                  <a:srgbClr val="C00000"/>
                </a:solidFill>
                <a:latin typeface="Cambria" pitchFamily="18" charset="0"/>
              </a:rPr>
              <a:t>Eлектронно</a:t>
            </a: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 обучение в академичен контекст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b="1" dirty="0">
                <a:solidFill>
                  <a:srgbClr val="002060"/>
                </a:solidFill>
                <a:latin typeface="Cambria" pitchFamily="18" charset="0"/>
              </a:rPr>
              <a:t>Форми </a:t>
            </a:r>
            <a:r>
              <a:rPr lang="bg-BG" b="1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Char char="ü"/>
            </a:pPr>
            <a:r>
              <a:rPr lang="bg-BG" b="1" dirty="0" smtClean="0">
                <a:solidFill>
                  <a:srgbClr val="003DB8"/>
                </a:solidFill>
                <a:latin typeface="Cambria" pitchFamily="18" charset="0"/>
              </a:rPr>
              <a:t>Епизодично</a:t>
            </a:r>
            <a:r>
              <a:rPr lang="bg-BG" b="1" dirty="0" smtClean="0">
                <a:solidFill>
                  <a:srgbClr val="002060"/>
                </a:solidFill>
                <a:latin typeface="Cambria" pitchFamily="18" charset="0"/>
              </a:rPr>
              <a:t> -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в рамките на традиционните лекции и семинарни 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упражнения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Char char="ü"/>
            </a:pPr>
            <a:r>
              <a:rPr lang="bg-BG" b="1" dirty="0" smtClean="0">
                <a:solidFill>
                  <a:srgbClr val="003DB8"/>
                </a:solidFill>
                <a:latin typeface="Cambria" pitchFamily="18" charset="0"/>
              </a:rPr>
              <a:t>Съпътстващо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 - допълване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на лекционния курс с дидактизирани учебни материали и задачи 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Char char="ü"/>
            </a:pPr>
            <a:r>
              <a:rPr lang="bg-BG" b="1" dirty="0" err="1">
                <a:solidFill>
                  <a:srgbClr val="003DB8"/>
                </a:solidFill>
                <a:latin typeface="Cambria" pitchFamily="18" charset="0"/>
              </a:rPr>
              <a:t>Blended</a:t>
            </a:r>
            <a:r>
              <a:rPr lang="bg-BG" b="1" dirty="0">
                <a:solidFill>
                  <a:srgbClr val="003DB8"/>
                </a:solidFill>
                <a:latin typeface="Cambria" pitchFamily="18" charset="0"/>
              </a:rPr>
              <a:t> </a:t>
            </a:r>
            <a:r>
              <a:rPr lang="bg-BG" b="1" dirty="0" err="1">
                <a:solidFill>
                  <a:srgbClr val="003DB8"/>
                </a:solidFill>
                <a:latin typeface="Cambria" pitchFamily="18" charset="0"/>
              </a:rPr>
              <a:t>Learning</a:t>
            </a:r>
            <a:r>
              <a:rPr lang="bg-BG" dirty="0">
                <a:solidFill>
                  <a:srgbClr val="003DB8"/>
                </a:solidFill>
                <a:latin typeface="Cambria" pitchFamily="18" charset="0"/>
              </a:rPr>
              <a:t>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или смесено 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обучение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Char char="ü"/>
            </a:pPr>
            <a:r>
              <a:rPr lang="bg-BG" b="1" dirty="0" smtClean="0">
                <a:solidFill>
                  <a:srgbClr val="003DB8"/>
                </a:solidFill>
                <a:latin typeface="Cambria" pitchFamily="18" charset="0"/>
              </a:rPr>
              <a:t>Виртуален </a:t>
            </a:r>
            <a:r>
              <a:rPr lang="bg-BG" b="1" dirty="0">
                <a:solidFill>
                  <a:srgbClr val="003DB8"/>
                </a:solidFill>
                <a:latin typeface="Cambria" pitchFamily="18" charset="0"/>
              </a:rPr>
              <a:t>курс или семинар 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–само онлайн</a:t>
            </a:r>
          </a:p>
          <a:p>
            <a:pPr marL="0" indent="0">
              <a:buNone/>
            </a:pPr>
            <a:endParaRPr lang="bg-BG" sz="11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bg-BG" b="1" dirty="0" err="1" smtClean="0">
                <a:solidFill>
                  <a:srgbClr val="002060"/>
                </a:solidFill>
                <a:latin typeface="Cambria" pitchFamily="18" charset="0"/>
              </a:rPr>
              <a:t>Learning</a:t>
            </a:r>
            <a:r>
              <a:rPr lang="bg-BG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bg-BG" b="1" dirty="0" err="1" smtClean="0">
                <a:solidFill>
                  <a:srgbClr val="002060"/>
                </a:solidFill>
                <a:latin typeface="Cambria" pitchFamily="18" charset="0"/>
              </a:rPr>
              <a:t>Communities</a:t>
            </a:r>
            <a:r>
              <a:rPr lang="bg-BG" b="1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bg-BG" b="1" dirty="0" err="1">
                <a:solidFill>
                  <a:srgbClr val="002060"/>
                </a:solidFill>
                <a:latin typeface="Cambria" pitchFamily="18" charset="0"/>
              </a:rPr>
              <a:t>Virtual</a:t>
            </a:r>
            <a:r>
              <a:rPr lang="bg-BG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bg-BG" b="1" dirty="0" err="1" smtClean="0">
                <a:solidFill>
                  <a:srgbClr val="002060"/>
                </a:solidFill>
                <a:latin typeface="Cambria" pitchFamily="18" charset="0"/>
              </a:rPr>
              <a:t>Classroom</a:t>
            </a:r>
            <a:r>
              <a:rPr lang="bg-BG" b="1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bg-BG" b="1" dirty="0" err="1">
                <a:solidFill>
                  <a:srgbClr val="002060"/>
                </a:solidFill>
                <a:latin typeface="Cambria" pitchFamily="18" charset="0"/>
              </a:rPr>
              <a:t>Web</a:t>
            </a:r>
            <a:r>
              <a:rPr lang="bg-BG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bg-BG" b="1" dirty="0" err="1">
                <a:solidFill>
                  <a:srgbClr val="002060"/>
                </a:solidFill>
                <a:latin typeface="Cambria" pitchFamily="18" charset="0"/>
              </a:rPr>
              <a:t>Based</a:t>
            </a:r>
            <a:r>
              <a:rPr lang="bg-BG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bg-BG" b="1" dirty="0" err="1" smtClean="0">
                <a:solidFill>
                  <a:srgbClr val="002060"/>
                </a:solidFill>
                <a:latin typeface="Cambria" pitchFamily="18" charset="0"/>
              </a:rPr>
              <a:t>Collaboration</a:t>
            </a:r>
            <a:r>
              <a:rPr lang="bg-BG" b="1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bg-BG" b="1" dirty="0" err="1">
                <a:solidFill>
                  <a:srgbClr val="002060"/>
                </a:solidFill>
                <a:latin typeface="Cambria" pitchFamily="18" charset="0"/>
              </a:rPr>
              <a:t>Whiteboard</a:t>
            </a:r>
            <a:r>
              <a:rPr lang="bg-BG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bg-BG" b="1" dirty="0" smtClean="0">
                <a:solidFill>
                  <a:srgbClr val="002060"/>
                </a:solidFill>
                <a:latin typeface="Cambria" pitchFamily="18" charset="0"/>
              </a:rPr>
              <a:t> и др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. 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>
                <a:solidFill>
                  <a:srgbClr val="C00000"/>
                </a:solidFill>
                <a:latin typeface="Cambria" pitchFamily="18" charset="0"/>
              </a:rPr>
              <a:t>Функции на </a:t>
            </a:r>
            <a:r>
              <a:rPr lang="bg-BG" b="1" dirty="0" err="1">
                <a:solidFill>
                  <a:srgbClr val="C00000"/>
                </a:solidFill>
                <a:latin typeface="Cambria" pitchFamily="18" charset="0"/>
              </a:rPr>
              <a:t>е-Learning</a:t>
            </a:r>
            <a:r>
              <a:rPr lang="bg-BG" b="1" dirty="0">
                <a:solidFill>
                  <a:srgbClr val="C00000"/>
                </a:solidFill>
                <a:latin typeface="Cambria" pitchFamily="18" charset="0"/>
              </a:rPr>
              <a:t> в академичната сфера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 fontScale="85000" lnSpcReduction="20000"/>
          </a:bodyPr>
          <a:lstStyle/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обогатяване на присъственото обучение и автономното учене на студентите благодарение на достъпа до различни информационни ресурси, материали, данни и медии;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повишаване актуалността и обхвата на учебния материал чрез включването на интернет-ресурси;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интерактивна работа с елементи на учебното съдържание, които иначе са статични, когато се намират в учебниците или на дъската;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визуализацията на комплексни, невидими, абстрактни или статични процеси, осигурява достъп и информация за реални обекти, които иначе не са достъпни, като напр. в медицината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Функции на </a:t>
            </a:r>
            <a:r>
              <a:rPr lang="bg-BG" b="1" dirty="0" err="1" smtClean="0">
                <a:solidFill>
                  <a:srgbClr val="C00000"/>
                </a:solidFill>
                <a:latin typeface="Cambria" pitchFamily="18" charset="0"/>
              </a:rPr>
              <a:t>е-Learning</a:t>
            </a: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 в академичната сфера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72072"/>
          </a:xfrm>
        </p:spPr>
        <p:txBody>
          <a:bodyPr>
            <a:normAutofit fontScale="85000" lnSpcReduction="10000"/>
          </a:bodyPr>
          <a:lstStyle/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по-добра комуникация между преподавателите и учещите, както и между самите обучаващи се;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по-добро съдействие на студентите с помощта на съвременните методи на комуникация извън лекционните курсове;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облекчаване ученето на студентите чрез предоставяне на дидактизирани материали и тестове и прилагане на индивидуален подход;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повишаване на възможностите за контакти и сътрудничество с учени и студенти от други страни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Функции на </a:t>
            </a:r>
            <a:r>
              <a:rPr lang="bg-BG" b="1" dirty="0" err="1" smtClean="0">
                <a:solidFill>
                  <a:srgbClr val="C00000"/>
                </a:solidFill>
                <a:latin typeface="Cambria" pitchFamily="18" charset="0"/>
              </a:rPr>
              <a:t>е-Learning</a:t>
            </a: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 в академичната сфера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42968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>
                <a:solidFill>
                  <a:srgbClr val="C00000"/>
                </a:solidFill>
                <a:latin typeface="Cambria" pitchFamily="18" charset="0"/>
              </a:rPr>
              <a:t>Граници на приложение на електронното обучение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не са универсален инструмент за реформиране и модернизиране на учебния процес във висшите училища </a:t>
            </a:r>
            <a:endParaRPr lang="bg-BG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не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са подходящи за всяка специалност, предмет и форма на академична 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комуникация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не са единственото условие за повишаване на качеството на университетското 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образование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могат да се използват за предварителна подготовка или за </a:t>
            </a:r>
            <a:r>
              <a:rPr lang="bg-BG" dirty="0" err="1">
                <a:solidFill>
                  <a:srgbClr val="002060"/>
                </a:solidFill>
                <a:latin typeface="Cambria" pitchFamily="18" charset="0"/>
              </a:rPr>
              <a:t>затвърждаване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 на преподавания в лекциите и упражненията учебен 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материал,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но не могат да ги заместят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Граници на приложение на електронното обучение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bg-BG" dirty="0" smtClean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Като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всяка система и електронното обучение се стреми към максимално усъвършенстване и в хода на този процес естествено се усложнява непрекъснато и като следствие пространството за грешки и проблеми нараства. 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Електронно обучение???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143536"/>
          </a:xfrm>
        </p:spPr>
        <p:txBody>
          <a:bodyPr/>
          <a:lstStyle/>
          <a:p>
            <a:pPr marL="0" indent="0" algn="just">
              <a:buNone/>
            </a:pPr>
            <a:r>
              <a:rPr lang="bg-BG" b="1" dirty="0" smtClean="0">
                <a:solidFill>
                  <a:srgbClr val="002060"/>
                </a:solidFill>
                <a:latin typeface="Cambria" pitchFamily="18" charset="0"/>
              </a:rPr>
              <a:t>Живеем в общество, което функционира все повече с помощта и посредством информационни технологии. </a:t>
            </a:r>
          </a:p>
          <a:p>
            <a:pPr marL="0" indent="0" algn="just">
              <a:buNone/>
            </a:pPr>
            <a:endParaRPr lang="bg-BG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bg-BG" b="1" dirty="0" smtClean="0">
                <a:solidFill>
                  <a:srgbClr val="002060"/>
                </a:solidFill>
                <a:latin typeface="Cambria" pitchFamily="18" charset="0"/>
              </a:rPr>
              <a:t>А един университет, който предлага обучение, отговарящо на обществените и икономически потребности, би трябвало да интегрира новите информационни технологии в образователния процес. </a:t>
            </a:r>
            <a:endParaRPr lang="en-US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C00000"/>
                </a:solidFill>
                <a:latin typeface="Cambria" pitchFamily="18" charset="0"/>
              </a:rPr>
              <a:t>В</a:t>
            </a: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ъзможности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572560" cy="528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C00000"/>
                </a:solidFill>
                <a:latin typeface="Cambria" pitchFamily="18" charset="0"/>
              </a:rPr>
              <a:t>В</a:t>
            </a: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ъзможности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400" dirty="0" smtClean="0">
                <a:solidFill>
                  <a:srgbClr val="FFC000"/>
                </a:solidFill>
                <a:hlinkClick r:id="rId2"/>
              </a:rPr>
              <a:t>Пример видео-лекция</a:t>
            </a:r>
            <a:endParaRPr lang="bg-BG" sz="24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bg-BG" sz="2400" dirty="0" smtClean="0"/>
              <a:t> </a:t>
            </a:r>
            <a:endParaRPr lang="en-US" sz="2400" dirty="0"/>
          </a:p>
        </p:txBody>
      </p:sp>
      <p:pic>
        <p:nvPicPr>
          <p:cNvPr id="5" name="Picture 4" descr="C:\Users\User\AppData\Local\Microsoft\Windows\Temporary Internet Files\Content.Word\New Picture (10)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78581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C00000"/>
                </a:solidFill>
                <a:latin typeface="Cambria" pitchFamily="18" charset="0"/>
              </a:rPr>
              <a:t>В</a:t>
            </a: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ъзможности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bg-BG" dirty="0" smtClean="0">
                <a:hlinkClick r:id="rId3"/>
              </a:rPr>
              <a:t>Стандартна лекция</a:t>
            </a:r>
            <a:r>
              <a:rPr lang="bg-BG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C:\Users\User\AppData\Local\Microsoft\Windows\Temporary Internet Files\Content.Word\New Picture (11).b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85011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85720" y="3286124"/>
            <a:ext cx="3929090" cy="3143272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357686" y="3143248"/>
            <a:ext cx="64294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C00000"/>
                </a:solidFill>
                <a:latin typeface="Cambria" pitchFamily="18" charset="0"/>
              </a:rPr>
              <a:t>В</a:t>
            </a: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ъзможности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57364"/>
            <a:ext cx="3114668" cy="4525963"/>
          </a:xfrm>
        </p:spPr>
        <p:txBody>
          <a:bodyPr/>
          <a:lstStyle/>
          <a:p>
            <a:pPr marL="0" indent="0">
              <a:buNone/>
            </a:pPr>
            <a:r>
              <a:rPr lang="bg-BG" b="1" dirty="0" err="1" smtClean="0">
                <a:solidFill>
                  <a:srgbClr val="002060"/>
                </a:solidFill>
                <a:latin typeface="Cambria" pitchFamily="18" charset="0"/>
              </a:rPr>
              <a:t>Кликери</a:t>
            </a:r>
            <a:r>
              <a:rPr lang="bg-BG" b="1" dirty="0" smtClean="0">
                <a:solidFill>
                  <a:srgbClr val="002060"/>
                </a:solidFill>
                <a:latin typeface="Cambria" pitchFamily="18" charset="0"/>
              </a:rPr>
              <a:t> и </a:t>
            </a:r>
            <a:r>
              <a:rPr lang="bg-BG" b="1" dirty="0" err="1" smtClean="0">
                <a:solidFill>
                  <a:srgbClr val="002060"/>
                </a:solidFill>
                <a:latin typeface="Cambria" pitchFamily="18" charset="0"/>
              </a:rPr>
              <a:t>смартфони</a:t>
            </a:r>
            <a:r>
              <a:rPr lang="bg-BG" b="1" dirty="0" smtClean="0">
                <a:solidFill>
                  <a:srgbClr val="002060"/>
                </a:solidFill>
                <a:latin typeface="Cambria" pitchFamily="18" charset="0"/>
              </a:rPr>
              <a:t> за гласуване в аудиторията: </a:t>
            </a:r>
            <a:endParaRPr lang="en-U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00174"/>
            <a:ext cx="567715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6000" dirty="0" smtClean="0"/>
          </a:p>
          <a:p>
            <a:pPr marL="0" indent="0" algn="ctr">
              <a:buNone/>
            </a:pPr>
            <a:r>
              <a:rPr lang="bg-BG" sz="6000" b="1" dirty="0" smtClean="0">
                <a:solidFill>
                  <a:srgbClr val="003DB8"/>
                </a:solidFill>
                <a:latin typeface="Cambria" pitchFamily="18" charset="0"/>
              </a:rPr>
              <a:t>БЛАГОДАРЯ </a:t>
            </a:r>
          </a:p>
          <a:p>
            <a:pPr marL="0" indent="0" algn="ctr">
              <a:buNone/>
            </a:pPr>
            <a:r>
              <a:rPr lang="bg-BG" sz="6000" b="1" dirty="0" smtClean="0">
                <a:solidFill>
                  <a:srgbClr val="003DB8"/>
                </a:solidFill>
                <a:latin typeface="Cambria" pitchFamily="18" charset="0"/>
              </a:rPr>
              <a:t>ЗА </a:t>
            </a:r>
          </a:p>
          <a:p>
            <a:pPr marL="0" indent="0" algn="ctr">
              <a:buNone/>
            </a:pPr>
            <a:r>
              <a:rPr lang="bg-BG" sz="6000" b="1" dirty="0" smtClean="0">
                <a:solidFill>
                  <a:srgbClr val="003DB8"/>
                </a:solidFill>
                <a:latin typeface="Cambria" pitchFamily="18" charset="0"/>
              </a:rPr>
              <a:t>ВНИМАНИЕТО !!!</a:t>
            </a:r>
            <a:endParaRPr lang="en-US" sz="6000" b="1" dirty="0">
              <a:solidFill>
                <a:srgbClr val="003DB8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C00000"/>
                </a:solidFill>
                <a:latin typeface="Cambria" pitchFamily="18" charset="0"/>
              </a:rPr>
              <a:t>Електронно обучение???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kragl.de/Lehr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01122" cy="5365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Поколенията </a:t>
            </a:r>
            <a:r>
              <a:rPr lang="bg-BG" b="1" dirty="0">
                <a:solidFill>
                  <a:srgbClr val="C00000"/>
                </a:solidFill>
                <a:latin typeface="Cambria" pitchFamily="18" charset="0"/>
              </a:rPr>
              <a:t>Y, Z и </a:t>
            </a:r>
            <a:r>
              <a:rPr lang="bg-BG" b="1" dirty="0">
                <a:solidFill>
                  <a:srgbClr val="C00000"/>
                </a:solidFill>
                <a:latin typeface="Cambria" pitchFamily="18" charset="0"/>
                <a:sym typeface="Symbol"/>
              </a:rPr>
              <a:t></a:t>
            </a:r>
            <a:r>
              <a:rPr lang="bg-BG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1" y="928669"/>
          <a:ext cx="8643999" cy="5357854"/>
        </p:xfrm>
        <a:graphic>
          <a:graphicData uri="http://schemas.openxmlformats.org/drawingml/2006/table">
            <a:tbl>
              <a:tblPr/>
              <a:tblGrid>
                <a:gridCol w="2401111"/>
                <a:gridCol w="1663626"/>
                <a:gridCol w="1407268"/>
                <a:gridCol w="3171994"/>
              </a:tblGrid>
              <a:tr h="574988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на</a:t>
                      </a:r>
                      <a:endParaRPr lang="en-US" sz="1200" dirty="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поколението</a:t>
                      </a:r>
                      <a:endParaRPr lang="en-US" sz="1200" dirty="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Година на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раждане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Възраст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Характеристики</a:t>
                      </a:r>
                      <a:endParaRPr lang="en-US" sz="1200" dirty="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Старейшини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Преди 1925 г.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 г. +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Чужди на дигиталното (</a:t>
                      </a:r>
                      <a:r>
                        <a:rPr lang="bg-BG" sz="1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Digital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bg-BG" sz="1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Aliens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- </a:t>
                      </a:r>
                      <a:r>
                        <a:rPr lang="bg-BG" sz="1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предшественици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 технологиите</a:t>
                      </a:r>
                      <a:endParaRPr lang="en-US" sz="1200" dirty="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483"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Строители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1925 – 1946 г.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 – 88 г.</a:t>
                      </a:r>
                      <a:endParaRPr lang="en-US" sz="1200" dirty="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7471"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Бейби бумъри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1946 – 1964 г.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 – 67 г.</a:t>
                      </a:r>
                      <a:endParaRPr lang="en-US" sz="1200" dirty="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Дигитални имигранти (</a:t>
                      </a:r>
                      <a:r>
                        <a:rPr lang="bg-BG" sz="1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Digital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bg-BG" sz="1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Immigrants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-   малка част ползват новите технологии, а другите не ги разбират</a:t>
                      </a:r>
                      <a:endParaRPr lang="en-US" sz="1200" dirty="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41"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Поколение X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1965 – 1979 г.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 – 48 г.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Адаптиращи се към дигиталното (</a:t>
                      </a:r>
                      <a:r>
                        <a:rPr lang="bg-BG" sz="1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DigitalAdaptives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-  с желание прегръща технологиите</a:t>
                      </a:r>
                      <a:endParaRPr lang="en-US" sz="1200" dirty="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Поколение Y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1980 – 1994 г.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 – 33 г.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Дигитални туземци (</a:t>
                      </a:r>
                      <a:r>
                        <a:rPr lang="bg-BG" sz="1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Digital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bg-BG" sz="12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Natives</a:t>
                      </a:r>
                      <a:r>
                        <a:rPr lang="bg-BG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- живеят изцяло потопени в дигиталните технологии, реализатори на комуникационната революция</a:t>
                      </a:r>
                      <a:endParaRPr lang="en-US" sz="1200" dirty="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Поколение Z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1995 – 2009 г.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– 18 г.</a:t>
                      </a:r>
                      <a:endParaRPr lang="en-US" sz="1200" dirty="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2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Поколение “</a:t>
                      </a: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2010 -</a:t>
                      </a:r>
                      <a:endParaRPr lang="en-US" sz="120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г.</a:t>
                      </a:r>
                      <a:endParaRPr lang="en-US" sz="1200" dirty="0">
                        <a:solidFill>
                          <a:srgbClr val="002060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21508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1.</a:t>
            </a:r>
            <a:r>
              <a:rPr kumimoji="0" lang="bg-BG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bg-BG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Класификация на поколенията и техните характеристики (по </a:t>
            </a:r>
            <a:r>
              <a:rPr kumimoji="0" lang="bg-BG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McCrindle</a:t>
            </a:r>
            <a:r>
              <a:rPr kumimoji="0" lang="bg-BG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2006, 3, и Стоянова 2011).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Поколение 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C:\Users\User\AppData\Local\Microsoft\Windows\Temporary Internet Files\Content.Word\New Picture (1)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C00000"/>
                </a:solidFill>
                <a:latin typeface="Cambria" pitchFamily="18" charset="0"/>
              </a:rPr>
              <a:t>Поколение Y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</p:spPr>
        <p:txBody>
          <a:bodyPr/>
          <a:lstStyle/>
          <a:p>
            <a:pPr marL="0" indent="0" algn="just">
              <a:buNone/>
            </a:pP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Това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поколение е израснало в Интернет, 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с мобилен телефон в ръка и слушалки в ушите, за него няма граници, то създава и поддържа </a:t>
            </a:r>
            <a:r>
              <a:rPr lang="bg-BG" dirty="0" err="1" smtClean="0">
                <a:solidFill>
                  <a:srgbClr val="002060"/>
                </a:solidFill>
                <a:latin typeface="Cambria" pitchFamily="18" charset="0"/>
              </a:rPr>
              <a:t>блогове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, участва в социални мрежи, вярва на тях повече отколкото на книгите и телевизията, изказва без страх своето мнение и позиция, не се крие зад псевдоними в мрежата, макар да има проблеми с граматиката и правописа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Поколенията Y, Z и </a:t>
            </a:r>
            <a:r>
              <a:rPr lang="bg-BG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</a:t>
            </a:r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072494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 smtClean="0">
                <a:solidFill>
                  <a:srgbClr val="002060"/>
                </a:solidFill>
              </a:rPr>
              <a:t>Радикална промяна на технологичната и обществена парадигма:</a:t>
            </a:r>
          </a:p>
          <a:p>
            <a:pPr marL="0" indent="0">
              <a:buNone/>
            </a:pPr>
            <a:r>
              <a:rPr lang="bg-BG" b="1" dirty="0" smtClean="0">
                <a:solidFill>
                  <a:srgbClr val="002060"/>
                </a:solidFill>
              </a:rPr>
              <a:t>“За </a:t>
            </a:r>
            <a:r>
              <a:rPr lang="bg-BG" b="1" dirty="0">
                <a:solidFill>
                  <a:srgbClr val="002060"/>
                </a:solidFill>
              </a:rPr>
              <a:t>първи път в историята на човечеството наблюдаваме обърнат модел на предаване на знания – </a:t>
            </a:r>
            <a:endParaRPr lang="bg-BG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g-BG" b="1" dirty="0" smtClean="0">
                <a:solidFill>
                  <a:srgbClr val="002060"/>
                </a:solidFill>
              </a:rPr>
              <a:t>от </a:t>
            </a:r>
            <a:r>
              <a:rPr lang="bg-BG" b="1" dirty="0">
                <a:solidFill>
                  <a:srgbClr val="002060"/>
                </a:solidFill>
              </a:rPr>
              <a:t>по-младото </a:t>
            </a:r>
            <a:endParaRPr lang="bg-BG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g-BG" b="1" dirty="0" smtClean="0">
                <a:solidFill>
                  <a:srgbClr val="002060"/>
                </a:solidFill>
              </a:rPr>
              <a:t>към по-старото</a:t>
            </a:r>
          </a:p>
          <a:p>
            <a:pPr marL="0" indent="0">
              <a:buNone/>
            </a:pPr>
            <a:r>
              <a:rPr lang="bg-BG" b="1" dirty="0" smtClean="0">
                <a:solidFill>
                  <a:srgbClr val="002060"/>
                </a:solidFill>
              </a:rPr>
              <a:t>поколение</a:t>
            </a:r>
            <a:r>
              <a:rPr lang="bg-BG" b="1" dirty="0">
                <a:solidFill>
                  <a:srgbClr val="002060"/>
                </a:solidFill>
              </a:rPr>
              <a:t>" </a:t>
            </a:r>
            <a:endParaRPr lang="bg-BG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g-BG" dirty="0" smtClean="0">
                <a:solidFill>
                  <a:srgbClr val="002060"/>
                </a:solidFill>
              </a:rPr>
              <a:t>(</a:t>
            </a:r>
            <a:r>
              <a:rPr lang="bg-BG" sz="2400" i="1" dirty="0">
                <a:solidFill>
                  <a:srgbClr val="002060"/>
                </a:solidFill>
              </a:rPr>
              <a:t>Стоянова </a:t>
            </a:r>
            <a:r>
              <a:rPr lang="bg-BG" sz="2400" i="1" dirty="0" smtClean="0">
                <a:solidFill>
                  <a:srgbClr val="002060"/>
                </a:solidFill>
              </a:rPr>
              <a:t>2011</a:t>
            </a:r>
            <a:r>
              <a:rPr lang="bg-BG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images.webcafe.bg/2010/04/27/5424222/618x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550" y="3562349"/>
            <a:ext cx="5600730" cy="3135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latin typeface="Cambria" pitchFamily="18" charset="0"/>
              </a:rPr>
              <a:t>Поколенията Y, Z и </a:t>
            </a:r>
            <a:r>
              <a:rPr lang="bg-BG" b="1" dirty="0" smtClean="0">
                <a:solidFill>
                  <a:srgbClr val="C00000"/>
                </a:solidFill>
                <a:latin typeface="Cambria" pitchFamily="18" charset="0"/>
                <a:sym typeface="Symbol"/>
              </a:rPr>
              <a:t>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07209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Ползващи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интернет в ЕС 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2012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г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. -  75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% (</a:t>
            </a:r>
            <a:r>
              <a:rPr lang="bg-BG" dirty="0" err="1">
                <a:solidFill>
                  <a:srgbClr val="002060"/>
                </a:solidFill>
                <a:latin typeface="Cambria" pitchFamily="18" charset="0"/>
              </a:rPr>
              <a:t>Евростат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) 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В България - 50,3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% (НСИ) до 55% според </a:t>
            </a:r>
            <a:r>
              <a:rPr lang="bg-BG" dirty="0" err="1">
                <a:solidFill>
                  <a:srgbClr val="002060"/>
                </a:solidFill>
                <a:latin typeface="Cambria" pitchFamily="18" charset="0"/>
              </a:rPr>
              <a:t>Евростат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Възрастова група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16-24 години (поколение Z) -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bg-BG" dirty="0">
                <a:solidFill>
                  <a:srgbClr val="C00000"/>
                </a:solidFill>
                <a:latin typeface="Cambria" pitchFamily="18" charset="0"/>
              </a:rPr>
              <a:t>81,3 </a:t>
            </a:r>
            <a:r>
              <a:rPr lang="bg-BG" dirty="0" smtClean="0">
                <a:solidFill>
                  <a:srgbClr val="C00000"/>
                </a:solidFill>
                <a:latin typeface="Cambria" pitchFamily="18" charset="0"/>
              </a:rPr>
              <a:t>%. 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Char char="ü"/>
            </a:pP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Възрастова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група на 25-34 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годишните (поколение Y) - </a:t>
            </a:r>
            <a:r>
              <a:rPr lang="bg-BG" dirty="0" smtClean="0">
                <a:solidFill>
                  <a:srgbClr val="C00000"/>
                </a:solidFill>
                <a:latin typeface="Cambria" pitchFamily="18" charset="0"/>
              </a:rPr>
              <a:t>72</a:t>
            </a:r>
            <a:r>
              <a:rPr lang="bg-BG" dirty="0">
                <a:solidFill>
                  <a:srgbClr val="C00000"/>
                </a:solidFill>
                <a:latin typeface="Cambria" pitchFamily="18" charset="0"/>
              </a:rPr>
              <a:t>% </a:t>
            </a:r>
            <a:r>
              <a:rPr lang="bg-BG" dirty="0">
                <a:solidFill>
                  <a:srgbClr val="002060"/>
                </a:solidFill>
                <a:latin typeface="Cambria" pitchFamily="18" charset="0"/>
              </a:rPr>
              <a:t>(НСИ</a:t>
            </a:r>
            <a:r>
              <a:rPr lang="bg-BG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2447</TotalTime>
  <Words>1088</Words>
  <Application>Microsoft Office PowerPoint</Application>
  <PresentationFormat>On-screen Show (4:3)</PresentationFormat>
  <Paragraphs>152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Електронното обучение в академичен контекст - характеристики, форми и граници</vt:lpstr>
      <vt:lpstr>Електронно обучение???</vt:lpstr>
      <vt:lpstr>Електронно обучение???</vt:lpstr>
      <vt:lpstr>Електронно обучение??? </vt:lpstr>
      <vt:lpstr>Поколенията Y, Z и  </vt:lpstr>
      <vt:lpstr>Поколение Y</vt:lpstr>
      <vt:lpstr>Поколение Y</vt:lpstr>
      <vt:lpstr>Поколенията Y, Z и  </vt:lpstr>
      <vt:lpstr>Поколенията Y, Z и </vt:lpstr>
      <vt:lpstr>Поколенията Y, Z и </vt:lpstr>
      <vt:lpstr>Поколенията Y, Z и </vt:lpstr>
      <vt:lpstr>Поколенията Y, Z и </vt:lpstr>
      <vt:lpstr>Организация  на виртуалните форми </vt:lpstr>
      <vt:lpstr>Организация  на виртуалните форми </vt:lpstr>
      <vt:lpstr>Организация  на виртуалните форми </vt:lpstr>
      <vt:lpstr>Организация  на виртуалните форми</vt:lpstr>
      <vt:lpstr>Организация  на виртуалните форми</vt:lpstr>
      <vt:lpstr>Организация  на виртуалните форми </vt:lpstr>
      <vt:lpstr>Организация  на виртуалните форми </vt:lpstr>
      <vt:lpstr>Организация  на виртуалните форми </vt:lpstr>
      <vt:lpstr>Организация  на виртуалните форми </vt:lpstr>
      <vt:lpstr>Eлектронно обучение в академичен контекст</vt:lpstr>
      <vt:lpstr>Eлектронно обучение в академичен контекст</vt:lpstr>
      <vt:lpstr>Eлектронно обучение в академичен контекст</vt:lpstr>
      <vt:lpstr>Функции на е-Learning в академичната сфера</vt:lpstr>
      <vt:lpstr>Функции на е-Learning в академичната сфера</vt:lpstr>
      <vt:lpstr>Функции на е-Learning в академичната сфера</vt:lpstr>
      <vt:lpstr>Граници на приложение на електронното обучение</vt:lpstr>
      <vt:lpstr>Граници на приложение на електронното обучение</vt:lpstr>
      <vt:lpstr>Възможности</vt:lpstr>
      <vt:lpstr>Възможности</vt:lpstr>
      <vt:lpstr>Възможности</vt:lpstr>
      <vt:lpstr>Възможности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Merdjanov</cp:lastModifiedBy>
  <cp:revision>17</cp:revision>
  <dcterms:created xsi:type="dcterms:W3CDTF">2014-05-04T07:04:15Z</dcterms:created>
  <dcterms:modified xsi:type="dcterms:W3CDTF">2014-05-15T11:27:21Z</dcterms:modified>
</cp:coreProperties>
</file>