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5"/>
  </p:notesMasterIdLst>
  <p:handoutMasterIdLst>
    <p:handoutMasterId r:id="rId46"/>
  </p:handoutMasterIdLst>
  <p:sldIdLst>
    <p:sldId id="332" r:id="rId2"/>
    <p:sldId id="333" r:id="rId3"/>
    <p:sldId id="294" r:id="rId4"/>
    <p:sldId id="295" r:id="rId5"/>
    <p:sldId id="291" r:id="rId6"/>
    <p:sldId id="298" r:id="rId7"/>
    <p:sldId id="297" r:id="rId8"/>
    <p:sldId id="296" r:id="rId9"/>
    <p:sldId id="348" r:id="rId10"/>
    <p:sldId id="349" r:id="rId11"/>
    <p:sldId id="300" r:id="rId12"/>
    <p:sldId id="335" r:id="rId13"/>
    <p:sldId id="299" r:id="rId14"/>
    <p:sldId id="303" r:id="rId15"/>
    <p:sldId id="330" r:id="rId16"/>
    <p:sldId id="326" r:id="rId17"/>
    <p:sldId id="343" r:id="rId18"/>
    <p:sldId id="344" r:id="rId19"/>
    <p:sldId id="345" r:id="rId20"/>
    <p:sldId id="351" r:id="rId21"/>
    <p:sldId id="301" r:id="rId22"/>
    <p:sldId id="286" r:id="rId23"/>
    <p:sldId id="287" r:id="rId24"/>
    <p:sldId id="271" r:id="rId25"/>
    <p:sldId id="302" r:id="rId26"/>
    <p:sldId id="309" r:id="rId27"/>
    <p:sldId id="310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11" r:id="rId37"/>
    <p:sldId id="314" r:id="rId38"/>
    <p:sldId id="316" r:id="rId39"/>
    <p:sldId id="317" r:id="rId40"/>
    <p:sldId id="339" r:id="rId41"/>
    <p:sldId id="315" r:id="rId42"/>
    <p:sldId id="350" r:id="rId43"/>
    <p:sldId id="334" r:id="rId44"/>
  </p:sldIdLst>
  <p:sldSz cx="12192000" cy="6858000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95F"/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65326588194985"/>
          <c:y val="4.0968342644320296E-2"/>
          <c:w val="0.82362664968875965"/>
          <c:h val="0.78615111658528714"/>
        </c:manualLayout>
      </c:layout>
      <c:lineChart>
        <c:grouping val="standard"/>
        <c:varyColors val="0"/>
        <c:ser>
          <c:idx val="1"/>
          <c:order val="0"/>
          <c:tx>
            <c:v>Жени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Sheet1!$A$3:$A$11</c:f>
              <c:strCache>
                <c:ptCount val="8"/>
                <c:pt idx="0">
                  <c:v>45</c:v>
                </c:pt>
                <c:pt idx="1">
                  <c:v>50</c:v>
                </c:pt>
                <c:pt idx="2">
                  <c:v>55</c:v>
                </c:pt>
                <c:pt idx="3">
                  <c:v>60</c:v>
                </c:pt>
                <c:pt idx="4">
                  <c:v>65</c:v>
                </c:pt>
                <c:pt idx="5">
                  <c:v>70</c:v>
                </c:pt>
                <c:pt idx="6">
                  <c:v>75</c:v>
                </c:pt>
                <c:pt idx="7">
                  <c:v>80</c:v>
                </c:pt>
              </c:strCache>
              <c:extLst/>
            </c:strRef>
          </c:cat>
          <c:val>
            <c:numRef>
              <c:f>Sheet1!$C$4:$C$11</c:f>
              <c:numCache>
                <c:formatCode>General</c:formatCode>
                <c:ptCount val="7"/>
                <c:pt idx="0">
                  <c:v>15</c:v>
                </c:pt>
                <c:pt idx="1">
                  <c:v>13</c:v>
                </c:pt>
                <c:pt idx="2">
                  <c:v>25</c:v>
                </c:pt>
                <c:pt idx="3">
                  <c:v>33</c:v>
                </c:pt>
                <c:pt idx="4">
                  <c:v>38</c:v>
                </c:pt>
                <c:pt idx="5">
                  <c:v>39</c:v>
                </c:pt>
                <c:pt idx="6">
                  <c:v>51</c:v>
                </c:pt>
              </c:numCache>
              <c:extLst/>
            </c:numRef>
          </c:val>
          <c:smooth val="0"/>
        </c:ser>
        <c:ser>
          <c:idx val="0"/>
          <c:order val="1"/>
          <c:tx>
            <c:v>Мъже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Sheet1!$A$3:$A$11</c:f>
              <c:strCache>
                <c:ptCount val="8"/>
                <c:pt idx="0">
                  <c:v>45</c:v>
                </c:pt>
                <c:pt idx="1">
                  <c:v>50</c:v>
                </c:pt>
                <c:pt idx="2">
                  <c:v>55</c:v>
                </c:pt>
                <c:pt idx="3">
                  <c:v>60</c:v>
                </c:pt>
                <c:pt idx="4">
                  <c:v>65</c:v>
                </c:pt>
                <c:pt idx="5">
                  <c:v>70</c:v>
                </c:pt>
                <c:pt idx="6">
                  <c:v>75</c:v>
                </c:pt>
                <c:pt idx="7">
                  <c:v>80</c:v>
                </c:pt>
              </c:strCache>
              <c:extLst/>
            </c:strRef>
          </c:cat>
          <c:val>
            <c:numRef>
              <c:f>Sheet1!$B$4:$B$11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20</c:v>
                </c:pt>
                <c:pt idx="3">
                  <c:v>20</c:v>
                </c:pt>
                <c:pt idx="4">
                  <c:v>23</c:v>
                </c:pt>
                <c:pt idx="5">
                  <c:v>20</c:v>
                </c:pt>
                <c:pt idx="6">
                  <c:v>24</c:v>
                </c:pt>
              </c:numCache>
              <c:extLst/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9023360"/>
        <c:axId val="66902392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spPr>
                  <a:ln w="317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17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bg-BG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Sheet1!$A$3:$A$11</c15:sqref>
                        </c15:formulaRef>
                      </c:ext>
                    </c:extLst>
                    <c:strCache>
                      <c:ptCount val="8"/>
                      <c:pt idx="0">
                        <c:v>45</c:v>
                      </c:pt>
                      <c:pt idx="1">
                        <c:v>50</c:v>
                      </c:pt>
                      <c:pt idx="2">
                        <c:v>55</c:v>
                      </c:pt>
                      <c:pt idx="3">
                        <c:v>60</c:v>
                      </c:pt>
                      <c:pt idx="4">
                        <c:v>65</c:v>
                      </c:pt>
                      <c:pt idx="5">
                        <c:v>70</c:v>
                      </c:pt>
                      <c:pt idx="6">
                        <c:v>75</c:v>
                      </c:pt>
                      <c:pt idx="7">
                        <c:v>80</c:v>
                      </c:pt>
                    </c:strCache>
                  </c:strRef>
                </c:cat>
                <c:val>
                  <c:numLit>
                    <c:ptCount val="0"/>
                  </c:numLit>
                </c:val>
                <c:smooth val="0"/>
              </c15:ser>
            </c15:filteredLineSeries>
          </c:ext>
        </c:extLst>
      </c:lineChart>
      <c:catAx>
        <c:axId val="669023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Възраст (години)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13774756596663734"/>
              <c:y val="0.904543282044187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669023920"/>
        <c:crosses val="autoZero"/>
        <c:auto val="1"/>
        <c:lblAlgn val="ctr"/>
        <c:lblOffset val="100"/>
        <c:noMultiLvlLbl val="0"/>
      </c:catAx>
      <c:valAx>
        <c:axId val="669023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 sz="1800"/>
                  <a:t>Честота на ГОА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1.3027580237069063E-2"/>
              <c:y val="0.232854433622659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crossAx val="66902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751252326398734"/>
          <c:y val="0.90810615566781128"/>
          <c:w val="0.44555178413243202"/>
          <c:h val="7.9968562327439444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39148-58FF-4A9D-9398-30B67178E48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F6926E94-8F87-4527-A57A-C9868B922FAA}">
      <dgm:prSet phldrT="[Text]" custT="1"/>
      <dgm:spPr/>
      <dgm:t>
        <a:bodyPr/>
        <a:lstStyle/>
        <a:p>
          <a:r>
            <a:rPr lang="bg-BG" sz="900">
              <a:latin typeface="Arial" panose="020B0604020202020204" pitchFamily="34" charset="0"/>
              <a:cs typeface="Arial" panose="020B0604020202020204" pitchFamily="34" charset="0"/>
            </a:rPr>
            <a:t>Затлъстяване</a:t>
          </a:r>
        </a:p>
      </dgm:t>
    </dgm:pt>
    <dgm:pt modelId="{683E8649-75C2-410D-BDDC-D3F4EDA27AFF}" type="parTrans" cxnId="{D5F1337E-DDF2-42BD-B2F1-276DFB1C7349}">
      <dgm:prSet/>
      <dgm:spPr/>
      <dgm:t>
        <a:bodyPr/>
        <a:lstStyle/>
        <a:p>
          <a:endParaRPr lang="bg-BG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6F741-5104-4E17-BAD2-825395E8540D}" type="sibTrans" cxnId="{D5F1337E-DDF2-42BD-B2F1-276DFB1C7349}">
      <dgm:prSet custT="1"/>
      <dgm:spPr/>
      <dgm:t>
        <a:bodyPr/>
        <a:lstStyle/>
        <a:p>
          <a:endParaRPr lang="bg-BG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A1B03-1996-4E85-BBD3-A9A4741E30A2}">
      <dgm:prSet phldrT="[Text]" custT="1"/>
      <dgm:spPr/>
      <dgm:t>
        <a:bodyPr/>
        <a:lstStyle/>
        <a:p>
          <a:r>
            <a:rPr lang="bg-BG" sz="900">
              <a:latin typeface="Arial" panose="020B0604020202020204" pitchFamily="34" charset="0"/>
              <a:cs typeface="Arial" panose="020B0604020202020204" pitchFamily="34" charset="0"/>
            </a:rPr>
            <a:t>Повишено натоварване</a:t>
          </a:r>
        </a:p>
      </dgm:t>
    </dgm:pt>
    <dgm:pt modelId="{B0FE6A5B-2ADB-4385-ABD6-C6F850B1FB25}" type="parTrans" cxnId="{9369BA52-8287-4D9D-B8EC-C66930199600}">
      <dgm:prSet/>
      <dgm:spPr/>
      <dgm:t>
        <a:bodyPr/>
        <a:lstStyle/>
        <a:p>
          <a:endParaRPr lang="bg-BG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A3F8D-1693-4E29-86FC-CD51C828D0AE}" type="sibTrans" cxnId="{9369BA52-8287-4D9D-B8EC-C66930199600}">
      <dgm:prSet custT="1"/>
      <dgm:spPr/>
      <dgm:t>
        <a:bodyPr/>
        <a:lstStyle/>
        <a:p>
          <a:endParaRPr lang="bg-BG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467C32-F51A-49B7-9442-C88CC1AC8C24}">
      <dgm:prSet phldrT="[Text]" custT="1"/>
      <dgm:spPr/>
      <dgm:t>
        <a:bodyPr/>
        <a:lstStyle/>
        <a:p>
          <a:r>
            <a:rPr lang="bg-BG" sz="900" dirty="0">
              <a:latin typeface="Arial" panose="020B0604020202020204" pitchFamily="34" charset="0"/>
              <a:cs typeface="Arial" panose="020B0604020202020204" pitchFamily="34" charset="0"/>
            </a:rPr>
            <a:t>Структурни промени</a:t>
          </a:r>
        </a:p>
      </dgm:t>
    </dgm:pt>
    <dgm:pt modelId="{0A8F1611-743C-4E5E-9A4A-F74A72FD2705}" type="parTrans" cxnId="{0C987EAD-4070-467B-9CF7-FA992B83DE27}">
      <dgm:prSet/>
      <dgm:spPr/>
      <dgm:t>
        <a:bodyPr/>
        <a:lstStyle/>
        <a:p>
          <a:endParaRPr lang="bg-BG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96A08C-18B5-41CB-BFED-7484D143F436}" type="sibTrans" cxnId="{0C987EAD-4070-467B-9CF7-FA992B83DE27}">
      <dgm:prSet custT="1"/>
      <dgm:spPr/>
      <dgm:t>
        <a:bodyPr/>
        <a:lstStyle/>
        <a:p>
          <a:endParaRPr lang="bg-BG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63F9C-9220-4E28-A3FD-302C395E669F}">
      <dgm:prSet phldrT="[Text]" custT="1"/>
      <dgm:spPr/>
      <dgm:t>
        <a:bodyPr/>
        <a:lstStyle/>
        <a:p>
          <a:r>
            <a:rPr lang="bg-BG" sz="900">
              <a:latin typeface="Arial" panose="020B0604020202020204" pitchFamily="34" charset="0"/>
              <a:cs typeface="Arial" panose="020B0604020202020204" pitchFamily="34" charset="0"/>
            </a:rPr>
            <a:t>Болка и дискомфорт</a:t>
          </a:r>
        </a:p>
      </dgm:t>
    </dgm:pt>
    <dgm:pt modelId="{4760D934-E515-475D-B228-590688388D03}" type="parTrans" cxnId="{6B3EEDE5-2C5C-41A3-A314-87AC3AF8E3D4}">
      <dgm:prSet/>
      <dgm:spPr/>
      <dgm:t>
        <a:bodyPr/>
        <a:lstStyle/>
        <a:p>
          <a:endParaRPr lang="bg-BG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06793-6025-4463-BDDD-3F510F0B3DBC}" type="sibTrans" cxnId="{6B3EEDE5-2C5C-41A3-A314-87AC3AF8E3D4}">
      <dgm:prSet custT="1"/>
      <dgm:spPr/>
      <dgm:t>
        <a:bodyPr/>
        <a:lstStyle/>
        <a:p>
          <a:endParaRPr lang="bg-BG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D7F9E-2997-4514-9BEF-4F8C312F1B7E}">
      <dgm:prSet phldrT="[Text]" custT="1"/>
      <dgm:spPr/>
      <dgm:t>
        <a:bodyPr/>
        <a:lstStyle/>
        <a:p>
          <a:r>
            <a:rPr lang="bg-BG" sz="900">
              <a:latin typeface="Arial" panose="020B0604020202020204" pitchFamily="34" charset="0"/>
              <a:cs typeface="Arial" panose="020B0604020202020204" pitchFamily="34" charset="0"/>
            </a:rPr>
            <a:t>Намалена подвижност</a:t>
          </a:r>
        </a:p>
      </dgm:t>
    </dgm:pt>
    <dgm:pt modelId="{8E52B1D4-E44E-4EC8-9D17-649F32D4E04C}" type="parTrans" cxnId="{7DDCBF88-8D5D-48F1-B9AB-6D45014162A8}">
      <dgm:prSet/>
      <dgm:spPr/>
      <dgm:t>
        <a:bodyPr/>
        <a:lstStyle/>
        <a:p>
          <a:endParaRPr lang="bg-BG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9782D-5917-4584-B83B-22DC83AA22C8}" type="sibTrans" cxnId="{7DDCBF88-8D5D-48F1-B9AB-6D45014162A8}">
      <dgm:prSet custT="1"/>
      <dgm:spPr/>
      <dgm:t>
        <a:bodyPr/>
        <a:lstStyle/>
        <a:p>
          <a:endParaRPr lang="bg-BG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6FCD53-7C7E-4406-9CA3-F64A81DF34DB}" type="pres">
      <dgm:prSet presAssocID="{4EC39148-58FF-4A9D-9398-30B67178E4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37BEF9B-CC17-446D-A886-3B063DF33704}" type="pres">
      <dgm:prSet presAssocID="{F6926E94-8F87-4527-A57A-C9868B922FAA}" presName="node" presStyleLbl="node1" presStyleIdx="0" presStyleCnt="5" custScaleX="11748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6D35385-42D7-4B10-A951-6D592F7F0856}" type="pres">
      <dgm:prSet presAssocID="{0206F741-5104-4E17-BAD2-825395E8540D}" presName="sibTrans" presStyleLbl="sibTrans2D1" presStyleIdx="0" presStyleCnt="5" custAng="315054" custLinFactNeighborX="4154" custLinFactNeighborY="-55403"/>
      <dgm:spPr/>
      <dgm:t>
        <a:bodyPr/>
        <a:lstStyle/>
        <a:p>
          <a:endParaRPr lang="bg-BG"/>
        </a:p>
      </dgm:t>
    </dgm:pt>
    <dgm:pt modelId="{23F24722-BC7B-4549-A246-0105DDDFE1A8}" type="pres">
      <dgm:prSet presAssocID="{0206F741-5104-4E17-BAD2-825395E8540D}" presName="connectorText" presStyleLbl="sibTrans2D1" presStyleIdx="0" presStyleCnt="5"/>
      <dgm:spPr/>
      <dgm:t>
        <a:bodyPr/>
        <a:lstStyle/>
        <a:p>
          <a:endParaRPr lang="bg-BG"/>
        </a:p>
      </dgm:t>
    </dgm:pt>
    <dgm:pt modelId="{A90E613D-F6F6-4F13-BAA1-F3C7C1FBF560}" type="pres">
      <dgm:prSet presAssocID="{54AA1B03-1996-4E85-BBD3-A9A4741E30A2}" presName="node" presStyleLbl="node1" presStyleIdx="1" presStyleCnt="5" custScaleX="102957" custRadScaleRad="109093" custRadScaleInc="2167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40F2D48-D8C1-453C-B564-18C78D896BA2}" type="pres">
      <dgm:prSet presAssocID="{95AA3F8D-1693-4E29-86FC-CD51C828D0AE}" presName="sibTrans" presStyleLbl="sibTrans2D1" presStyleIdx="1" presStyleCnt="5" custScaleX="103313" custLinFactNeighborX="-12334" custLinFactNeighborY="4068" custRadScaleRad="26458" custRadScaleInc="-2147483648"/>
      <dgm:spPr/>
      <dgm:t>
        <a:bodyPr/>
        <a:lstStyle/>
        <a:p>
          <a:endParaRPr lang="bg-BG"/>
        </a:p>
      </dgm:t>
    </dgm:pt>
    <dgm:pt modelId="{64BF6197-F938-4B42-B75E-A0A522144972}" type="pres">
      <dgm:prSet presAssocID="{95AA3F8D-1693-4E29-86FC-CD51C828D0AE}" presName="connectorText" presStyleLbl="sibTrans2D1" presStyleIdx="1" presStyleCnt="5"/>
      <dgm:spPr/>
      <dgm:t>
        <a:bodyPr/>
        <a:lstStyle/>
        <a:p>
          <a:endParaRPr lang="bg-BG"/>
        </a:p>
      </dgm:t>
    </dgm:pt>
    <dgm:pt modelId="{B645DEF4-381B-475E-9A5D-7616CCD91B55}" type="pres">
      <dgm:prSet presAssocID="{3B467C32-F51A-49B7-9442-C88CC1AC8C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C1E8F35-C0A5-4C24-BF7E-B0C7E92B6DA5}" type="pres">
      <dgm:prSet presAssocID="{D396A08C-18B5-41CB-BFED-7484D143F436}" presName="sibTrans" presStyleLbl="sibTrans2D1" presStyleIdx="2" presStyleCnt="5"/>
      <dgm:spPr/>
      <dgm:t>
        <a:bodyPr/>
        <a:lstStyle/>
        <a:p>
          <a:endParaRPr lang="bg-BG"/>
        </a:p>
      </dgm:t>
    </dgm:pt>
    <dgm:pt modelId="{3856D114-5DCE-4D17-9F81-28E434EC1BF9}" type="pres">
      <dgm:prSet presAssocID="{D396A08C-18B5-41CB-BFED-7484D143F436}" presName="connectorText" presStyleLbl="sibTrans2D1" presStyleIdx="2" presStyleCnt="5"/>
      <dgm:spPr/>
      <dgm:t>
        <a:bodyPr/>
        <a:lstStyle/>
        <a:p>
          <a:endParaRPr lang="bg-BG"/>
        </a:p>
      </dgm:t>
    </dgm:pt>
    <dgm:pt modelId="{FD5BD7DF-53B7-4F5E-BF00-5064D5E83DB5}" type="pres">
      <dgm:prSet presAssocID="{A2863F9C-9220-4E28-A3FD-302C395E669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E91B46C-C9F8-4805-B35C-D56CEA5C0323}" type="pres">
      <dgm:prSet presAssocID="{A5606793-6025-4463-BDDD-3F510F0B3DBC}" presName="sibTrans" presStyleLbl="sibTrans2D1" presStyleIdx="3" presStyleCnt="5"/>
      <dgm:spPr/>
      <dgm:t>
        <a:bodyPr/>
        <a:lstStyle/>
        <a:p>
          <a:endParaRPr lang="bg-BG"/>
        </a:p>
      </dgm:t>
    </dgm:pt>
    <dgm:pt modelId="{7A4B5C10-FE07-4817-9D97-8E20531B536B}" type="pres">
      <dgm:prSet presAssocID="{A5606793-6025-4463-BDDD-3F510F0B3DBC}" presName="connectorText" presStyleLbl="sibTrans2D1" presStyleIdx="3" presStyleCnt="5"/>
      <dgm:spPr/>
      <dgm:t>
        <a:bodyPr/>
        <a:lstStyle/>
        <a:p>
          <a:endParaRPr lang="bg-BG"/>
        </a:p>
      </dgm:t>
    </dgm:pt>
    <dgm:pt modelId="{58B7CB7C-6324-42C2-82FC-CBE0CEF938CE}" type="pres">
      <dgm:prSet presAssocID="{50FD7F9E-2997-4514-9BEF-4F8C312F1B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B6D0046-435E-43E4-9056-AE8B0775B8F8}" type="pres">
      <dgm:prSet presAssocID="{9969782D-5917-4584-B83B-22DC83AA22C8}" presName="sibTrans" presStyleLbl="sibTrans2D1" presStyleIdx="4" presStyleCnt="5"/>
      <dgm:spPr/>
      <dgm:t>
        <a:bodyPr/>
        <a:lstStyle/>
        <a:p>
          <a:endParaRPr lang="bg-BG"/>
        </a:p>
      </dgm:t>
    </dgm:pt>
    <dgm:pt modelId="{EBDF2B19-2E9C-4C92-9BE4-16363129F2E0}" type="pres">
      <dgm:prSet presAssocID="{9969782D-5917-4584-B83B-22DC83AA22C8}" presName="connectorText" presStyleLbl="sibTrans2D1" presStyleIdx="4" presStyleCnt="5"/>
      <dgm:spPr/>
      <dgm:t>
        <a:bodyPr/>
        <a:lstStyle/>
        <a:p>
          <a:endParaRPr lang="bg-BG"/>
        </a:p>
      </dgm:t>
    </dgm:pt>
  </dgm:ptLst>
  <dgm:cxnLst>
    <dgm:cxn modelId="{0C987EAD-4070-467B-9CF7-FA992B83DE27}" srcId="{4EC39148-58FF-4A9D-9398-30B67178E480}" destId="{3B467C32-F51A-49B7-9442-C88CC1AC8C24}" srcOrd="2" destOrd="0" parTransId="{0A8F1611-743C-4E5E-9A4A-F74A72FD2705}" sibTransId="{D396A08C-18B5-41CB-BFED-7484D143F436}"/>
    <dgm:cxn modelId="{C5729DEA-9AB5-4169-979F-1DE03CECA00E}" type="presOf" srcId="{D396A08C-18B5-41CB-BFED-7484D143F436}" destId="{3856D114-5DCE-4D17-9F81-28E434EC1BF9}" srcOrd="1" destOrd="0" presId="urn:microsoft.com/office/officeart/2005/8/layout/cycle2"/>
    <dgm:cxn modelId="{2C8A1512-DE38-452F-95A6-621312B9A264}" type="presOf" srcId="{D396A08C-18B5-41CB-BFED-7484D143F436}" destId="{7C1E8F35-C0A5-4C24-BF7E-B0C7E92B6DA5}" srcOrd="0" destOrd="0" presId="urn:microsoft.com/office/officeart/2005/8/layout/cycle2"/>
    <dgm:cxn modelId="{E829A201-76BD-463E-B556-958C6AD31E8A}" type="presOf" srcId="{A5606793-6025-4463-BDDD-3F510F0B3DBC}" destId="{7A4B5C10-FE07-4817-9D97-8E20531B536B}" srcOrd="1" destOrd="0" presId="urn:microsoft.com/office/officeart/2005/8/layout/cycle2"/>
    <dgm:cxn modelId="{6B3EEDE5-2C5C-41A3-A314-87AC3AF8E3D4}" srcId="{4EC39148-58FF-4A9D-9398-30B67178E480}" destId="{A2863F9C-9220-4E28-A3FD-302C395E669F}" srcOrd="3" destOrd="0" parTransId="{4760D934-E515-475D-B228-590688388D03}" sibTransId="{A5606793-6025-4463-BDDD-3F510F0B3DBC}"/>
    <dgm:cxn modelId="{E4442A5F-5C9A-4B5B-A0C3-6E9865C6E237}" type="presOf" srcId="{A2863F9C-9220-4E28-A3FD-302C395E669F}" destId="{FD5BD7DF-53B7-4F5E-BF00-5064D5E83DB5}" srcOrd="0" destOrd="0" presId="urn:microsoft.com/office/officeart/2005/8/layout/cycle2"/>
    <dgm:cxn modelId="{D5F1337E-DDF2-42BD-B2F1-276DFB1C7349}" srcId="{4EC39148-58FF-4A9D-9398-30B67178E480}" destId="{F6926E94-8F87-4527-A57A-C9868B922FAA}" srcOrd="0" destOrd="0" parTransId="{683E8649-75C2-410D-BDDC-D3F4EDA27AFF}" sibTransId="{0206F741-5104-4E17-BAD2-825395E8540D}"/>
    <dgm:cxn modelId="{A59D1F28-D560-459C-B1AE-384CFB1A84F5}" type="presOf" srcId="{0206F741-5104-4E17-BAD2-825395E8540D}" destId="{56D35385-42D7-4B10-A951-6D592F7F0856}" srcOrd="0" destOrd="0" presId="urn:microsoft.com/office/officeart/2005/8/layout/cycle2"/>
    <dgm:cxn modelId="{7BA2F71E-15B0-4F92-9F00-1C489D81A124}" type="presOf" srcId="{50FD7F9E-2997-4514-9BEF-4F8C312F1B7E}" destId="{58B7CB7C-6324-42C2-82FC-CBE0CEF938CE}" srcOrd="0" destOrd="0" presId="urn:microsoft.com/office/officeart/2005/8/layout/cycle2"/>
    <dgm:cxn modelId="{FEBAC949-DE24-4158-9A7E-5D48E84F0D26}" type="presOf" srcId="{9969782D-5917-4584-B83B-22DC83AA22C8}" destId="{3B6D0046-435E-43E4-9056-AE8B0775B8F8}" srcOrd="0" destOrd="0" presId="urn:microsoft.com/office/officeart/2005/8/layout/cycle2"/>
    <dgm:cxn modelId="{A4BCB072-AE31-4FD0-8DA2-0EDF6AC5464D}" type="presOf" srcId="{F6926E94-8F87-4527-A57A-C9868B922FAA}" destId="{637BEF9B-CC17-446D-A886-3B063DF33704}" srcOrd="0" destOrd="0" presId="urn:microsoft.com/office/officeart/2005/8/layout/cycle2"/>
    <dgm:cxn modelId="{7DDCBF88-8D5D-48F1-B9AB-6D45014162A8}" srcId="{4EC39148-58FF-4A9D-9398-30B67178E480}" destId="{50FD7F9E-2997-4514-9BEF-4F8C312F1B7E}" srcOrd="4" destOrd="0" parTransId="{8E52B1D4-E44E-4EC8-9D17-649F32D4E04C}" sibTransId="{9969782D-5917-4584-B83B-22DC83AA22C8}"/>
    <dgm:cxn modelId="{1E361F6E-921A-4719-A2EC-E5EAD38D469B}" type="presOf" srcId="{0206F741-5104-4E17-BAD2-825395E8540D}" destId="{23F24722-BC7B-4549-A246-0105DDDFE1A8}" srcOrd="1" destOrd="0" presId="urn:microsoft.com/office/officeart/2005/8/layout/cycle2"/>
    <dgm:cxn modelId="{BBE5E06B-BC9C-432D-8045-AA7DC92D30FF}" type="presOf" srcId="{3B467C32-F51A-49B7-9442-C88CC1AC8C24}" destId="{B645DEF4-381B-475E-9A5D-7616CCD91B55}" srcOrd="0" destOrd="0" presId="urn:microsoft.com/office/officeart/2005/8/layout/cycle2"/>
    <dgm:cxn modelId="{C28E0347-4DAB-4848-84C8-F871C41D4C70}" type="presOf" srcId="{9969782D-5917-4584-B83B-22DC83AA22C8}" destId="{EBDF2B19-2E9C-4C92-9BE4-16363129F2E0}" srcOrd="1" destOrd="0" presId="urn:microsoft.com/office/officeart/2005/8/layout/cycle2"/>
    <dgm:cxn modelId="{146E0D1F-6675-4C19-B436-BA2E52525260}" type="presOf" srcId="{54AA1B03-1996-4E85-BBD3-A9A4741E30A2}" destId="{A90E613D-F6F6-4F13-BAA1-F3C7C1FBF560}" srcOrd="0" destOrd="0" presId="urn:microsoft.com/office/officeart/2005/8/layout/cycle2"/>
    <dgm:cxn modelId="{9369BA52-8287-4D9D-B8EC-C66930199600}" srcId="{4EC39148-58FF-4A9D-9398-30B67178E480}" destId="{54AA1B03-1996-4E85-BBD3-A9A4741E30A2}" srcOrd="1" destOrd="0" parTransId="{B0FE6A5B-2ADB-4385-ABD6-C6F850B1FB25}" sibTransId="{95AA3F8D-1693-4E29-86FC-CD51C828D0AE}"/>
    <dgm:cxn modelId="{047EE569-4D3E-437A-9B5B-F467F6111AFA}" type="presOf" srcId="{A5606793-6025-4463-BDDD-3F510F0B3DBC}" destId="{DE91B46C-C9F8-4805-B35C-D56CEA5C0323}" srcOrd="0" destOrd="0" presId="urn:microsoft.com/office/officeart/2005/8/layout/cycle2"/>
    <dgm:cxn modelId="{F33CFC07-B6D8-4958-91DD-268817327EA0}" type="presOf" srcId="{95AA3F8D-1693-4E29-86FC-CD51C828D0AE}" destId="{64BF6197-F938-4B42-B75E-A0A522144972}" srcOrd="1" destOrd="0" presId="urn:microsoft.com/office/officeart/2005/8/layout/cycle2"/>
    <dgm:cxn modelId="{268B4532-B4B5-40EE-A589-F62AB54983CD}" type="presOf" srcId="{4EC39148-58FF-4A9D-9398-30B67178E480}" destId="{2F6FCD53-7C7E-4406-9CA3-F64A81DF34DB}" srcOrd="0" destOrd="0" presId="urn:microsoft.com/office/officeart/2005/8/layout/cycle2"/>
    <dgm:cxn modelId="{416A22F7-822D-48A6-9703-96587835F3AF}" type="presOf" srcId="{95AA3F8D-1693-4E29-86FC-CD51C828D0AE}" destId="{840F2D48-D8C1-453C-B564-18C78D896BA2}" srcOrd="0" destOrd="0" presId="urn:microsoft.com/office/officeart/2005/8/layout/cycle2"/>
    <dgm:cxn modelId="{64208577-96F0-406C-9E05-F2DB326B223E}" type="presParOf" srcId="{2F6FCD53-7C7E-4406-9CA3-F64A81DF34DB}" destId="{637BEF9B-CC17-446D-A886-3B063DF33704}" srcOrd="0" destOrd="0" presId="urn:microsoft.com/office/officeart/2005/8/layout/cycle2"/>
    <dgm:cxn modelId="{04F740E2-CAD4-4D68-9620-98EC52512F47}" type="presParOf" srcId="{2F6FCD53-7C7E-4406-9CA3-F64A81DF34DB}" destId="{56D35385-42D7-4B10-A951-6D592F7F0856}" srcOrd="1" destOrd="0" presId="urn:microsoft.com/office/officeart/2005/8/layout/cycle2"/>
    <dgm:cxn modelId="{4EA6ECA2-D9DD-429A-9DE1-5C5A27E82488}" type="presParOf" srcId="{56D35385-42D7-4B10-A951-6D592F7F0856}" destId="{23F24722-BC7B-4549-A246-0105DDDFE1A8}" srcOrd="0" destOrd="0" presId="urn:microsoft.com/office/officeart/2005/8/layout/cycle2"/>
    <dgm:cxn modelId="{D7469788-6797-404B-A3C0-20FD01F43102}" type="presParOf" srcId="{2F6FCD53-7C7E-4406-9CA3-F64A81DF34DB}" destId="{A90E613D-F6F6-4F13-BAA1-F3C7C1FBF560}" srcOrd="2" destOrd="0" presId="urn:microsoft.com/office/officeart/2005/8/layout/cycle2"/>
    <dgm:cxn modelId="{BC0B188E-CC01-4488-87D5-9D2C43AE0859}" type="presParOf" srcId="{2F6FCD53-7C7E-4406-9CA3-F64A81DF34DB}" destId="{840F2D48-D8C1-453C-B564-18C78D896BA2}" srcOrd="3" destOrd="0" presId="urn:microsoft.com/office/officeart/2005/8/layout/cycle2"/>
    <dgm:cxn modelId="{4C601AB9-57FE-4318-B80D-978042661308}" type="presParOf" srcId="{840F2D48-D8C1-453C-B564-18C78D896BA2}" destId="{64BF6197-F938-4B42-B75E-A0A522144972}" srcOrd="0" destOrd="0" presId="urn:microsoft.com/office/officeart/2005/8/layout/cycle2"/>
    <dgm:cxn modelId="{45C2F1B1-05B7-473A-80A5-74A026BC004C}" type="presParOf" srcId="{2F6FCD53-7C7E-4406-9CA3-F64A81DF34DB}" destId="{B645DEF4-381B-475E-9A5D-7616CCD91B55}" srcOrd="4" destOrd="0" presId="urn:microsoft.com/office/officeart/2005/8/layout/cycle2"/>
    <dgm:cxn modelId="{1C07B95C-61BD-4535-B2CE-870B01EECD8A}" type="presParOf" srcId="{2F6FCD53-7C7E-4406-9CA3-F64A81DF34DB}" destId="{7C1E8F35-C0A5-4C24-BF7E-B0C7E92B6DA5}" srcOrd="5" destOrd="0" presId="urn:microsoft.com/office/officeart/2005/8/layout/cycle2"/>
    <dgm:cxn modelId="{A1648EC9-0683-44BC-A108-BB2162009F83}" type="presParOf" srcId="{7C1E8F35-C0A5-4C24-BF7E-B0C7E92B6DA5}" destId="{3856D114-5DCE-4D17-9F81-28E434EC1BF9}" srcOrd="0" destOrd="0" presId="urn:microsoft.com/office/officeart/2005/8/layout/cycle2"/>
    <dgm:cxn modelId="{559A4A1C-E552-4F40-840F-3886E23229E7}" type="presParOf" srcId="{2F6FCD53-7C7E-4406-9CA3-F64A81DF34DB}" destId="{FD5BD7DF-53B7-4F5E-BF00-5064D5E83DB5}" srcOrd="6" destOrd="0" presId="urn:microsoft.com/office/officeart/2005/8/layout/cycle2"/>
    <dgm:cxn modelId="{83739BA2-021F-481F-8439-02435DFAE5DF}" type="presParOf" srcId="{2F6FCD53-7C7E-4406-9CA3-F64A81DF34DB}" destId="{DE91B46C-C9F8-4805-B35C-D56CEA5C0323}" srcOrd="7" destOrd="0" presId="urn:microsoft.com/office/officeart/2005/8/layout/cycle2"/>
    <dgm:cxn modelId="{DE69A5E3-01F4-4291-A3BA-79A1F8902A18}" type="presParOf" srcId="{DE91B46C-C9F8-4805-B35C-D56CEA5C0323}" destId="{7A4B5C10-FE07-4817-9D97-8E20531B536B}" srcOrd="0" destOrd="0" presId="urn:microsoft.com/office/officeart/2005/8/layout/cycle2"/>
    <dgm:cxn modelId="{BD0EEF13-4585-4E14-89B1-F3F7CF6FB740}" type="presParOf" srcId="{2F6FCD53-7C7E-4406-9CA3-F64A81DF34DB}" destId="{58B7CB7C-6324-42C2-82FC-CBE0CEF938CE}" srcOrd="8" destOrd="0" presId="urn:microsoft.com/office/officeart/2005/8/layout/cycle2"/>
    <dgm:cxn modelId="{90E81785-BB94-4F71-B1FC-C001E3727ECD}" type="presParOf" srcId="{2F6FCD53-7C7E-4406-9CA3-F64A81DF34DB}" destId="{3B6D0046-435E-43E4-9056-AE8B0775B8F8}" srcOrd="9" destOrd="0" presId="urn:microsoft.com/office/officeart/2005/8/layout/cycle2"/>
    <dgm:cxn modelId="{E2997DD1-017B-4361-A054-64C2A6A4AA15}" type="presParOf" srcId="{3B6D0046-435E-43E4-9056-AE8B0775B8F8}" destId="{EBDF2B19-2E9C-4C92-9BE4-16363129F2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FDA85-9B46-41E4-B1D3-101F2F109F68}" type="datetimeFigureOut">
              <a:rPr lang="bg-BG" smtClean="0"/>
              <a:t>20.2.2022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06F47-E7BB-4DF1-AB8D-6B09BC90455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275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51B3B-8263-49B7-A136-8062D42E75D9}" type="datetimeFigureOut">
              <a:rPr lang="bg-BG" smtClean="0"/>
              <a:t>20.2.2022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AF422-DCE9-43B1-84E1-28C76B698B4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50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F422-DCE9-43B1-84E1-28C76B698B4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701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9599-AFB8-4640-BA68-F7D94065D7D5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149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2B0C-EDFF-4568-AF7F-82788C414DC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0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 цел по-акуратна оценка на заболяването през последните години се работи интензивно върху 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2B0C-EDFF-4568-AF7F-82788C414DC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9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87983-6576-4A40-9696-4FA163C4A629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71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79AA244-B41F-4B9A-BA91-707154808DFB}" type="datetimeFigureOut">
              <a:rPr lang="bg-BG" smtClean="0"/>
              <a:t>20.2.2022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C48D-947B-4C2A-BC1E-565A396114EF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4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A244-B41F-4B9A-BA91-707154808DFB}" type="datetimeFigureOut">
              <a:rPr lang="bg-BG" smtClean="0"/>
              <a:t>20.2.2022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C48D-947B-4C2A-BC1E-565A396114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894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A244-B41F-4B9A-BA91-707154808DFB}" type="datetimeFigureOut">
              <a:rPr lang="bg-BG" smtClean="0"/>
              <a:t>20.2.2022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C48D-947B-4C2A-BC1E-565A396114EF}" type="slidenum">
              <a:rPr lang="bg-BG" smtClean="0"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41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A244-B41F-4B9A-BA91-707154808DFB}" type="datetimeFigureOut">
              <a:rPr lang="bg-BG" smtClean="0"/>
              <a:t>20.2.2022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C48D-947B-4C2A-BC1E-565A396114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28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A244-B41F-4B9A-BA91-707154808DFB}" type="datetimeFigureOut">
              <a:rPr lang="bg-BG" smtClean="0"/>
              <a:t>20.2.2022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C48D-947B-4C2A-BC1E-565A396114EF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64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A244-B41F-4B9A-BA91-707154808DFB}" type="datetimeFigureOut">
              <a:rPr lang="bg-BG" smtClean="0"/>
              <a:t>20.2.2022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C48D-947B-4C2A-BC1E-565A396114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2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A244-B41F-4B9A-BA91-707154808DFB}" type="datetimeFigureOut">
              <a:rPr lang="bg-BG" smtClean="0"/>
              <a:t>20.2.2022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C48D-947B-4C2A-BC1E-565A396114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341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A244-B41F-4B9A-BA91-707154808DFB}" type="datetimeFigureOut">
              <a:rPr lang="bg-BG" smtClean="0"/>
              <a:t>20.2.2022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C48D-947B-4C2A-BC1E-565A396114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428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A244-B41F-4B9A-BA91-707154808DFB}" type="datetimeFigureOut">
              <a:rPr lang="bg-BG" smtClean="0"/>
              <a:t>20.2.2022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C48D-947B-4C2A-BC1E-565A396114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183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A244-B41F-4B9A-BA91-707154808DFB}" type="datetimeFigureOut">
              <a:rPr lang="bg-BG" smtClean="0"/>
              <a:t>20.2.2022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C48D-947B-4C2A-BC1E-565A396114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775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A244-B41F-4B9A-BA91-707154808DFB}" type="datetimeFigureOut">
              <a:rPr lang="bg-BG" smtClean="0"/>
              <a:t>20.2.2022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C48D-947B-4C2A-BC1E-565A396114EF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9AA244-B41F-4B9A-BA91-707154808DFB}" type="datetimeFigureOut">
              <a:rPr lang="bg-BG" smtClean="0"/>
              <a:t>20.2.2022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9C48D-947B-4C2A-BC1E-565A396114EF}" type="slidenum">
              <a:rPr lang="bg-BG" smtClean="0"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69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3600" dirty="0" err="1" smtClean="0"/>
              <a:t>Остеоартроза</a:t>
            </a:r>
            <a:r>
              <a:rPr lang="bg-BG" sz="3600" dirty="0" smtClean="0"/>
              <a:t>: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bg-BG" sz="3600" dirty="0" smtClean="0"/>
              <a:t>новости в </a:t>
            </a:r>
            <a:r>
              <a:rPr lang="bg-BG" sz="3600" dirty="0" err="1" smtClean="0"/>
              <a:t>етиопатогенезата</a:t>
            </a:r>
            <a:r>
              <a:rPr lang="bg-BG" sz="3600" dirty="0" smtClean="0"/>
              <a:t>, диагностиката и лечението</a:t>
            </a:r>
            <a:endParaRPr lang="bg-BG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405870" y="4960137"/>
            <a:ext cx="3786130" cy="1463040"/>
          </a:xfrm>
        </p:spPr>
        <p:txBody>
          <a:bodyPr>
            <a:normAutofit/>
          </a:bodyPr>
          <a:lstStyle/>
          <a:p>
            <a:r>
              <a:rPr lang="bg-BG" dirty="0"/>
              <a:t>Публична </a:t>
            </a:r>
            <a:r>
              <a:rPr lang="bg-BG" dirty="0" smtClean="0"/>
              <a:t>лекция</a:t>
            </a:r>
            <a:endParaRPr lang="bg-BG" dirty="0"/>
          </a:p>
          <a:p>
            <a:r>
              <a:rPr lang="bg-BG" dirty="0"/>
              <a:t>д</a:t>
            </a:r>
            <a:r>
              <a:rPr lang="bg-BG" dirty="0" smtClean="0"/>
              <a:t>оц</a:t>
            </a:r>
            <a:r>
              <a:rPr lang="bg-BG" dirty="0"/>
              <a:t>. д-р Цветослав Георгиев, </a:t>
            </a:r>
            <a:r>
              <a:rPr lang="bg-BG" dirty="0" err="1"/>
              <a:t>дм</a:t>
            </a:r>
            <a:endParaRPr lang="bg-BG" dirty="0"/>
          </a:p>
          <a:p>
            <a:r>
              <a:rPr lang="bg-BG" dirty="0" smtClean="0"/>
              <a:t>Първа катедра по вътрешни болести Медицински университет - Варна</a:t>
            </a:r>
            <a:endParaRPr lang="bg-BG" dirty="0"/>
          </a:p>
          <a:p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" y="6125238"/>
            <a:ext cx="1018126" cy="699571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286" y="6121041"/>
            <a:ext cx="740714" cy="73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Структура на хиалинния хрущял</a:t>
            </a:r>
            <a:endParaRPr lang="bg-BG" dirty="0"/>
          </a:p>
        </p:txBody>
      </p:sp>
      <p:pic>
        <p:nvPicPr>
          <p:cNvPr id="2051" name="Picture 3" descr="C:\Users\Tsetso\Desktop\10.1177_1941738109350438-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18" y="2062526"/>
            <a:ext cx="718202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3764" y="551693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Напречен срез на здрав хиалинен хрущял: А – клетъчната организация в отделните зони на хиалинния хрущял</a:t>
            </a:r>
            <a:r>
              <a:rPr lang="en-US" dirty="0"/>
              <a:t>;</a:t>
            </a:r>
            <a:r>
              <a:rPr lang="bg-BG" dirty="0"/>
              <a:t> </a:t>
            </a:r>
            <a:r>
              <a:rPr lang="en-US" dirty="0"/>
              <a:t>B – </a:t>
            </a:r>
            <a:r>
              <a:rPr lang="bg-BG" dirty="0"/>
              <a:t>архитектура на колагеновите фибри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8266" y="6558757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alibri" pitchFamily="34" charset="0"/>
                <a:cs typeface="Calibri" pitchFamily="34" charset="0"/>
              </a:rPr>
              <a:t>Buckwalter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JA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et al., J Am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Acad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Orthop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Surg. 1994</a:t>
            </a:r>
            <a:endParaRPr lang="bg-BG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04" y="2034223"/>
            <a:ext cx="2165637" cy="47705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sz="1600" dirty="0"/>
              <a:t>Въпреки своята малка дебелина (&lt;7мм) и хомогенност, зрелият ставен хрущял микроскопски се състои от четири отделни зони: 1. Повърхностна (плоски издължени хондроцити, тангенциално ориентирани колагени влакна в матрикса); 2. Междинна зона (съдържа равномерно разпръснати типични изогенни групи и кръстосващи се колагенни влакна);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81550" y="548722"/>
            <a:ext cx="2049307" cy="62478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sz="1600" dirty="0"/>
              <a:t>3. Дълбока (радиална) зона (най-дебела, в нея хондроцитите са групирани в колонки, ориентирани перпендикуларно на повърхността на хрущяла. Такава е и ориентацията на снопчетата колагенови влакна). 4.Най-дълбоко разположената дегенеративна (калцифицирана) зона се наблюдава дегенерация на хондроцитите и минерализация на органичния матрикс. </a:t>
            </a:r>
            <a:r>
              <a:rPr lang="en-US" sz="1600" dirty="0"/>
              <a:t>M</a:t>
            </a:r>
            <a:r>
              <a:rPr lang="bg-BG" sz="1600" dirty="0"/>
              <a:t>еханичен буфер между некалцифи</a:t>
            </a:r>
            <a:r>
              <a:rPr lang="en-US" sz="1600" dirty="0"/>
              <a:t>-</a:t>
            </a:r>
            <a:r>
              <a:rPr lang="bg-BG" sz="1600" dirty="0"/>
              <a:t>цирания хрущял и субхондралната кост.</a:t>
            </a:r>
          </a:p>
        </p:txBody>
      </p:sp>
    </p:spTree>
    <p:extLst>
      <p:ext uri="{BB962C8B-B14F-4D97-AF65-F5344CB8AC3E}">
        <p14:creationId xmlns:p14="http://schemas.microsoft.com/office/powerpoint/2010/main" val="38086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11"/>
          <p:cNvPicPr/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3"/>
          <a:stretch/>
        </p:blipFill>
        <p:spPr bwMode="auto">
          <a:xfrm>
            <a:off x="6004196" y="605926"/>
            <a:ext cx="5497415" cy="57618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7" y="643784"/>
            <a:ext cx="9404723" cy="1376083"/>
          </a:xfrm>
        </p:spPr>
        <p:txBody>
          <a:bodyPr/>
          <a:lstStyle/>
          <a:p>
            <a:r>
              <a:rPr lang="bg-BG" dirty="0" smtClean="0"/>
              <a:t>Възпаление и ОА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570375" cy="4195481"/>
          </a:xfrm>
        </p:spPr>
        <p:txBody>
          <a:bodyPr/>
          <a:lstStyle/>
          <a:p>
            <a:r>
              <a:rPr lang="bg-BG" dirty="0"/>
              <a:t>Дисбалансът между </a:t>
            </a:r>
            <a:r>
              <a:rPr lang="bg-BG" dirty="0" err="1"/>
              <a:t>проинфламаторни</a:t>
            </a:r>
            <a:r>
              <a:rPr lang="bg-BG" dirty="0"/>
              <a:t> (</a:t>
            </a:r>
            <a:r>
              <a:rPr lang="bg-BG" dirty="0" err="1"/>
              <a:t>интерлевкин</a:t>
            </a:r>
            <a:r>
              <a:rPr lang="bg-BG" dirty="0"/>
              <a:t> IL-1α, IL-1β и TNF-α) и </a:t>
            </a:r>
            <a:r>
              <a:rPr lang="bg-BG" dirty="0" err="1"/>
              <a:t>антиинфламаторни</a:t>
            </a:r>
            <a:r>
              <a:rPr lang="bg-BG" dirty="0"/>
              <a:t> </a:t>
            </a:r>
            <a:r>
              <a:rPr lang="bg-BG" dirty="0" err="1"/>
              <a:t>цитокини</a:t>
            </a:r>
            <a:r>
              <a:rPr lang="bg-BG" dirty="0"/>
              <a:t> (IL-4, IL-10 и IL-1 рецепторен антагонист) стои в основата на активирана каскада от </a:t>
            </a:r>
            <a:r>
              <a:rPr lang="bg-BG" dirty="0" err="1"/>
              <a:t>протеолитични</a:t>
            </a:r>
            <a:r>
              <a:rPr lang="bg-BG" dirty="0"/>
              <a:t> ензими, водеща до хрущялна </a:t>
            </a:r>
            <a:r>
              <a:rPr lang="bg-BG" dirty="0" err="1" smtClean="0"/>
              <a:t>деструкция</a:t>
            </a:r>
            <a:r>
              <a:rPr lang="bg-BG" dirty="0" smtClean="0"/>
              <a:t> и костна </a:t>
            </a:r>
            <a:r>
              <a:rPr lang="bg-BG" dirty="0" err="1" smtClean="0"/>
              <a:t>ремоделация</a:t>
            </a:r>
            <a:endParaRPr lang="bg-BG" dirty="0"/>
          </a:p>
          <a:p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8493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Wojdasiewicz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 </a:t>
            </a:r>
            <a:r>
              <a:rPr lang="en-US" sz="1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Poniatowski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ŁA, </a:t>
            </a:r>
            <a:r>
              <a:rPr lang="en-US" sz="1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Szukiewicz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The role of inflammatory and anti-inflammatory cytokines in the pathogenesis of osteoarthritis. Mediators </a:t>
            </a:r>
            <a:r>
              <a:rPr lang="en-US" sz="1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Inflamm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2014</a:t>
            </a: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Клинична картина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b="1" dirty="0"/>
              <a:t>Болка</a:t>
            </a:r>
            <a:r>
              <a:rPr lang="bg-BG" dirty="0"/>
              <a:t> - </a:t>
            </a:r>
            <a:r>
              <a:rPr lang="ru-RU" dirty="0"/>
              <a:t>постепенно настъпваща, най-често умерена по интензитет, дълбока болка, разпростираща се на широка основа с пунктум максимум засегнатата става или дистално от нея. Тя се усилва при прекомерна физическа активност и се облекчава в покой. </a:t>
            </a:r>
            <a:endParaRPr lang="ru-RU" b="1" dirty="0" smtClean="0"/>
          </a:p>
          <a:p>
            <a:r>
              <a:rPr lang="ru-RU" b="1" dirty="0" smtClean="0"/>
              <a:t>Крепитации</a:t>
            </a:r>
            <a:r>
              <a:rPr lang="ru-RU" dirty="0" smtClean="0"/>
              <a:t> </a:t>
            </a:r>
            <a:r>
              <a:rPr lang="ru-RU" b="1" dirty="0"/>
              <a:t>-</a:t>
            </a:r>
            <a:r>
              <a:rPr lang="ru-RU" dirty="0"/>
              <a:t> най-често се описват от пациента като хрущене или пукане на ставата. Те са резултат от преместването на неравните ставни повърхности една спрямо друга. </a:t>
            </a:r>
          </a:p>
          <a:p>
            <a:r>
              <a:rPr lang="ru-RU" b="1" dirty="0"/>
              <a:t>Скованост</a:t>
            </a:r>
            <a:r>
              <a:rPr lang="ru-RU" dirty="0"/>
              <a:t> - трае само няколко минути, като много редки са случаите, при които достига и надвишава половин час. </a:t>
            </a:r>
          </a:p>
          <a:p>
            <a:r>
              <a:rPr lang="ru-RU" b="1" dirty="0"/>
              <a:t>Ставен оток </a:t>
            </a:r>
            <a:r>
              <a:rPr lang="ru-RU" dirty="0"/>
              <a:t>– при активирана остеоартроза.</a:t>
            </a:r>
          </a:p>
          <a:p>
            <a:r>
              <a:rPr lang="ru-RU" dirty="0"/>
              <a:t>Намален </a:t>
            </a:r>
            <a:r>
              <a:rPr lang="ru-RU" b="1" dirty="0"/>
              <a:t>обем</a:t>
            </a:r>
            <a:r>
              <a:rPr lang="ru-RU" dirty="0"/>
              <a:t> на движения, деформитет и ставна нестабилност, промени в походката – късни изяви на болестта.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673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Болка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487260" cy="4195481"/>
          </a:xfrm>
        </p:spPr>
        <p:txBody>
          <a:bodyPr/>
          <a:lstStyle/>
          <a:p>
            <a:r>
              <a:rPr lang="bg-BG" dirty="0" smtClean="0"/>
              <a:t>Болката е кардинален </a:t>
            </a:r>
            <a:r>
              <a:rPr lang="bg-BG" dirty="0"/>
              <a:t>симптом </a:t>
            </a:r>
            <a:r>
              <a:rPr lang="bg-BG" dirty="0" smtClean="0"/>
              <a:t>при ОА</a:t>
            </a:r>
            <a:r>
              <a:rPr lang="bg-BG" dirty="0"/>
              <a:t> </a:t>
            </a:r>
            <a:r>
              <a:rPr lang="bg-BG" dirty="0" smtClean="0"/>
              <a:t>и притежава </a:t>
            </a:r>
            <a:r>
              <a:rPr lang="bg-BG" dirty="0" err="1" smtClean="0"/>
              <a:t>многофакторна</a:t>
            </a:r>
            <a:r>
              <a:rPr lang="bg-BG" dirty="0" smtClean="0"/>
              <a:t> генеза, която включва:</a:t>
            </a:r>
          </a:p>
          <a:p>
            <a:pPr lvl="1"/>
            <a:r>
              <a:rPr lang="bg-BG" b="1" dirty="0"/>
              <a:t>Структурна патология</a:t>
            </a:r>
          </a:p>
          <a:p>
            <a:pPr lvl="1"/>
            <a:r>
              <a:rPr lang="bg-BG" dirty="0"/>
              <a:t>Мускулна атрофия</a:t>
            </a:r>
          </a:p>
          <a:p>
            <a:pPr lvl="1"/>
            <a:r>
              <a:rPr lang="bg-BG" dirty="0" smtClean="0"/>
              <a:t>Индивидуален праг на болка</a:t>
            </a:r>
          </a:p>
          <a:p>
            <a:pPr lvl="1"/>
            <a:r>
              <a:rPr lang="bg-BG" dirty="0" err="1"/>
              <a:t>Психосоциални</a:t>
            </a:r>
            <a:r>
              <a:rPr lang="bg-BG" dirty="0"/>
              <a:t> фактори</a:t>
            </a:r>
          </a:p>
          <a:p>
            <a:pPr lvl="1"/>
            <a:r>
              <a:rPr lang="bg-BG" dirty="0" smtClean="0"/>
              <a:t>Централна </a:t>
            </a:r>
            <a:r>
              <a:rPr lang="bg-BG" dirty="0" err="1" smtClean="0"/>
              <a:t>сенситизация</a:t>
            </a:r>
            <a:endParaRPr lang="bg-BG" dirty="0" smtClean="0"/>
          </a:p>
          <a:p>
            <a:pPr lvl="1"/>
            <a:r>
              <a:rPr lang="bg-BG" dirty="0" err="1" smtClean="0"/>
              <a:t>Дистрес</a:t>
            </a:r>
            <a:endParaRPr lang="bg-BG" dirty="0" smtClean="0"/>
          </a:p>
          <a:p>
            <a:pPr lvl="1"/>
            <a:r>
              <a:rPr lang="bg-BG" dirty="0" smtClean="0"/>
              <a:t>Степен на </a:t>
            </a:r>
            <a:r>
              <a:rPr lang="bg-BG" dirty="0" err="1" smtClean="0"/>
              <a:t>инвалидизация</a:t>
            </a:r>
            <a:endParaRPr lang="bg-BG" dirty="0" smtClean="0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8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80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82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0" name="Rectangle 83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86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8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89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92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96" y="633985"/>
            <a:ext cx="5539648" cy="56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ACR </a:t>
            </a:r>
            <a:r>
              <a:rPr lang="bg-BG" dirty="0" smtClean="0"/>
              <a:t>Критерии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652604"/>
              </p:ext>
            </p:extLst>
          </p:nvPr>
        </p:nvGraphicFramePr>
        <p:xfrm>
          <a:off x="6331351" y="504907"/>
          <a:ext cx="5579283" cy="5692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761"/>
                <a:gridCol w="1859761"/>
                <a:gridCol w="1859761"/>
              </a:tblGrid>
              <a:tr h="669986"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Гонартроза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bg-BG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клинични и лабораторни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18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ᴪ</a:t>
                      </a:r>
                      <a:endParaRPr lang="en-US" sz="1800" b="1" baseline="30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16" marR="17016" marT="17173" marB="171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Коксартроза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bg-BG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клинични и радиографски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ᴕ</a:t>
                      </a:r>
                      <a:endParaRPr lang="en-US" sz="1800" b="1" baseline="30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16" marR="17016" marT="17173" marB="1717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Остеоартроза на ръката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ᴕᴕ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16" marR="17016" marT="17173" marB="17173" anchor="ctr"/>
                </a:tc>
              </a:tr>
              <a:tr h="407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6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Болка</a:t>
                      </a:r>
                      <a:r>
                        <a:rPr lang="bg-BG" sz="1600" u="non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колянна става плюс </a:t>
                      </a:r>
                      <a:r>
                        <a:rPr lang="en-US" sz="16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≥5 </a:t>
                      </a:r>
                      <a:r>
                        <a:rPr lang="bg-BG" sz="16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следните</a:t>
                      </a:r>
                      <a:r>
                        <a:rPr lang="en-US" sz="16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bg-BG" sz="1600" u="non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16" marR="17016" marT="17173" marB="1717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6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Болка в ТБС плюс</a:t>
                      </a:r>
                      <a:r>
                        <a:rPr lang="en-US" sz="16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≥2 </a:t>
                      </a:r>
                      <a:r>
                        <a:rPr lang="bg-BG" sz="16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следните</a:t>
                      </a:r>
                      <a:r>
                        <a:rPr lang="en-US" sz="16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bg-BG" sz="16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7016" marR="17016" marT="17173" marB="1717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6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Болка</a:t>
                      </a:r>
                      <a:r>
                        <a:rPr lang="bg-BG" sz="1600" u="non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или</a:t>
                      </a:r>
                      <a:r>
                        <a:rPr lang="bg-BG" sz="16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скованост на ръката плюс  </a:t>
                      </a:r>
                      <a:r>
                        <a:rPr lang="en-US" sz="16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</a:t>
                      </a:r>
                      <a:r>
                        <a:rPr lang="bg-BG" sz="16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от 4 от следните:</a:t>
                      </a:r>
                    </a:p>
                  </a:txBody>
                  <a:tcPr marL="17016" marR="17016" marT="17173" marB="17173" anchor="ctr"/>
                </a:tc>
              </a:tr>
              <a:tr h="1992005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Възраст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&gt;50 </a:t>
                      </a: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години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Скованост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&lt;</a:t>
                      </a: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минути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Хруст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Костна болезненост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Костно уголемяване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Липса на затопляне</a:t>
                      </a:r>
                      <a:r>
                        <a:rPr lang="bg-BG" sz="15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 допир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bg-BG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СУЕ</a:t>
                      </a:r>
                      <a:r>
                        <a:rPr lang="en-US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&lt;40 </a:t>
                      </a:r>
                      <a:r>
                        <a:rPr lang="bg-BG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r>
                        <a:rPr lang="en-US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bg-BG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en-US" sz="15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RF &lt;1:40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bg-BG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Ясна синовиална</a:t>
                      </a:r>
                      <a:r>
                        <a:rPr lang="bg-BG" sz="15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течност</a:t>
                      </a:r>
                      <a:r>
                        <a:rPr lang="en-US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bg-BG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нормален вискозитет</a:t>
                      </a:r>
                      <a:r>
                        <a:rPr lang="en-US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bg-BG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или</a:t>
                      </a:r>
                      <a:r>
                        <a:rPr lang="bg-BG" sz="15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левкоцити</a:t>
                      </a:r>
                      <a:r>
                        <a:rPr lang="en-US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&lt;2,000/mm</a:t>
                      </a:r>
                      <a:r>
                        <a:rPr lang="en-US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5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16" marR="17016" marT="17173" marB="17173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bg-BG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СУЕ</a:t>
                      </a:r>
                      <a:r>
                        <a:rPr lang="en-US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&lt;20 </a:t>
                      </a:r>
                      <a:r>
                        <a:rPr lang="bg-BG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r>
                        <a:rPr lang="en-US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bg-BG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en-US" sz="15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Остеофити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феморални или ацетабуларни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Стесняване на ставната междина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горнополюсно,</a:t>
                      </a:r>
                      <a:r>
                        <a:rPr lang="bg-BG" sz="15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аксиално и/или медиално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16" marR="17016" marT="17173" marB="17173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bg-BG" sz="15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размерите на две или повече от 10 посочени* стави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bg-BG" sz="15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в размерите на две или повече ДИФС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bg-BG" sz="15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По-малко от 3 оточни МКФС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bg-BG" sz="15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Деформитет най-малко на една от 10 посочени* стави</a:t>
                      </a:r>
                    </a:p>
                    <a:p>
                      <a:pPr>
                        <a:buFont typeface="Arial"/>
                        <a:buNone/>
                      </a:pPr>
                      <a:r>
                        <a:rPr lang="bg-BG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*10-те определени стави включват: </a:t>
                      </a:r>
                      <a:r>
                        <a:rPr lang="en-US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bg-BG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en-US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bg-BG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ДИФ стави, </a:t>
                      </a:r>
                      <a:r>
                        <a:rPr lang="en-US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bg-BG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en-US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bg-BG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ПИФ стави и първите карпометакарпални стави на двете ръце</a:t>
                      </a:r>
                      <a:endParaRPr lang="en-US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16" marR="17016" marT="17173" marB="17173" anchor="ctr"/>
                </a:tc>
              </a:tr>
              <a:tr h="398852">
                <a:tc>
                  <a:txBody>
                    <a:bodyPr/>
                    <a:lstStyle/>
                    <a:p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Чувствителност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 </a:t>
                      </a:r>
                      <a:b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Специфичност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marL="17016" marR="17016" marT="17173" marB="17173" anchor="ctr"/>
                </a:tc>
                <a:tc>
                  <a:txBody>
                    <a:bodyPr/>
                    <a:lstStyle/>
                    <a:p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Чувствителност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  <a:b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Специфичност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</a:p>
                  </a:txBody>
                  <a:tcPr marL="17016" marR="17016" marT="17173" marB="17173" anchor="ctr"/>
                </a:tc>
                <a:tc>
                  <a:txBody>
                    <a:bodyPr/>
                    <a:lstStyle/>
                    <a:p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Чувствителност: 94%</a:t>
                      </a:r>
                    </a:p>
                    <a:p>
                      <a:r>
                        <a:rPr lang="bg-BG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Специфичност: 87%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16" marR="17016" marT="17173" marB="17173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396335"/>
            <a:ext cx="863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dirty="0">
                <a:latin typeface="Calibri"/>
                <a:cs typeface="Calibri"/>
              </a:rPr>
              <a:t>ᴪ</a:t>
            </a:r>
            <a:r>
              <a:rPr lang="bg-BG" sz="800" dirty="0">
                <a:latin typeface="Calibri"/>
                <a:cs typeface="Calibri"/>
              </a:rPr>
              <a:t> </a:t>
            </a:r>
            <a:r>
              <a:rPr lang="en-US" sz="800" dirty="0"/>
              <a:t>Altman R et al. Classification of osteoarthritis of the knee. </a:t>
            </a:r>
            <a:r>
              <a:rPr lang="en-US" sz="800" i="1" dirty="0"/>
              <a:t>Arthritis Rheum</a:t>
            </a:r>
            <a:r>
              <a:rPr lang="en-US" sz="800" dirty="0"/>
              <a:t>. 1986;29:1039-1049.</a:t>
            </a:r>
          </a:p>
          <a:p>
            <a:r>
              <a:rPr lang="en-US" sz="800" dirty="0">
                <a:latin typeface="Calibri"/>
                <a:cs typeface="Calibri"/>
              </a:rPr>
              <a:t>ᴕ</a:t>
            </a:r>
            <a:r>
              <a:rPr lang="bg-BG" sz="800" dirty="0">
                <a:latin typeface="Calibri"/>
                <a:cs typeface="Calibri"/>
              </a:rPr>
              <a:t> </a:t>
            </a:r>
            <a:r>
              <a:rPr lang="en-US" sz="800" dirty="0"/>
              <a:t>Altman R</a:t>
            </a:r>
            <a:r>
              <a:rPr lang="bg-BG" sz="800" dirty="0"/>
              <a:t> </a:t>
            </a:r>
            <a:r>
              <a:rPr lang="en-US" sz="800" dirty="0"/>
              <a:t>et al. The American College of Rheumatology criteria for the classification and reporting of osteoarthritis of the hip.</a:t>
            </a:r>
            <a:r>
              <a:rPr lang="en-US" sz="800" i="1" dirty="0"/>
              <a:t> Arthritis Rheum</a:t>
            </a:r>
            <a:r>
              <a:rPr lang="en-US" sz="800" dirty="0"/>
              <a:t>. 1991;34:505-514.</a:t>
            </a:r>
          </a:p>
          <a:p>
            <a:r>
              <a:rPr lang="en-US" sz="800" b="1" baseline="30000" dirty="0">
                <a:latin typeface="Times New Roman" pitchFamily="18" charset="0"/>
                <a:cs typeface="Times New Roman" pitchFamily="18" charset="0"/>
              </a:rPr>
              <a:t>ᴕᴕ</a:t>
            </a:r>
            <a:r>
              <a:rPr lang="en-US" sz="800" dirty="0" smtClean="0"/>
              <a:t>Altman</a:t>
            </a:r>
            <a:r>
              <a:rPr lang="en-US" sz="800" dirty="0"/>
              <a:t>, R., et al. "The American College of Rheumatology criteria for the classification and reporting of osteoarthritis of the hand." </a:t>
            </a:r>
            <a:r>
              <a:rPr lang="en-US" sz="800" i="1" dirty="0"/>
              <a:t>Arthritis &amp; Rheumatism</a:t>
            </a:r>
            <a:r>
              <a:rPr lang="en-US" sz="800" dirty="0"/>
              <a:t> 33.11 (1990): 1601-1610.</a:t>
            </a:r>
            <a:endParaRPr lang="bg-BG" sz="800" dirty="0"/>
          </a:p>
        </p:txBody>
      </p:sp>
      <p:sp>
        <p:nvSpPr>
          <p:cNvPr id="6" name="Rectangle 5"/>
          <p:cNvSpPr/>
          <p:nvPr/>
        </p:nvSpPr>
        <p:spPr>
          <a:xfrm>
            <a:off x="814086" y="2226953"/>
            <a:ext cx="5355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Класификационните критерии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все още актуални и могат да служат като отправна точка при поставяне на диагнозата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Възпалителни маркери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247" y="2310668"/>
            <a:ext cx="9650600" cy="3699253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пациенти с остеоартроза, СУЕ обичайно е нормално, докато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CRP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 бъде повишено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ᴁ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ивата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CRP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ОА могат да бъдат предиктивен биомаркер за тежестта и давността на заболяването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ᴓ</a:t>
            </a:r>
            <a:r>
              <a:rPr lang="el-G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ᴪ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ᴕ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Серумната концентрация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CRP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няма съществена предиктивна стойност за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бъдещата прогресия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структурните увреждания при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ГоА.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пак при ангажиране на голяма става с хроничен синовит и хидропс се допуска повишаване и на двата биомаркера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35758"/>
            <a:ext cx="620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ᴁ Wolfe F. et al., J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Rheumatol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1997</a:t>
            </a:r>
            <a:endParaRPr lang="bg-BG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ᴓ Sharif M. et al. 1997;36(1):140-141.</a:t>
            </a:r>
          </a:p>
          <a:p>
            <a:r>
              <a:rPr lang="el-G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ᴪ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Spector TD. et al. Arthritis Rheum. 1997;40(4):723-727.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ᴕ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Stürmer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 et al. Ann Rheum Dis. 2004:63(2):200-205.</a:t>
            </a:r>
            <a:endParaRPr lang="bg-BG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Синовиална течност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381" y="2086221"/>
            <a:ext cx="9720073" cy="1174830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Синовиалната течност е диализат на плазмата, модифициран чрез протеини, синтезирани от ставните тъкани (синовиоцити). Основната разлика между синовиалната течност и други телесни течности е високото съдържание на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хиалуронова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киселина. Този й състав гарантира вискозитета, необходим за изпълнението на нейните функции.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041985"/>
              </p:ext>
            </p:extLst>
          </p:nvPr>
        </p:nvGraphicFramePr>
        <p:xfrm>
          <a:off x="937542" y="3259662"/>
          <a:ext cx="10338708" cy="358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118"/>
                <a:gridCol w="1723118"/>
                <a:gridCol w="1723118"/>
                <a:gridCol w="1723118"/>
                <a:gridCol w="1723118"/>
                <a:gridCol w="1723118"/>
              </a:tblGrid>
              <a:tr h="294146">
                <a:tc>
                  <a:txBody>
                    <a:bodyPr/>
                    <a:lstStyle/>
                    <a:p>
                      <a:pPr algn="l"/>
                      <a:r>
                        <a:rPr lang="bg-BG" sz="1200" dirty="0" smtClean="0"/>
                        <a:t>Синовиална</a:t>
                      </a:r>
                      <a:r>
                        <a:rPr lang="bg-BG" sz="1200" baseline="0" dirty="0" smtClean="0"/>
                        <a:t> течност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Нормална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Невъзпалителна</a:t>
                      </a:r>
                      <a:r>
                        <a:rPr lang="bg-BG" sz="1200" baseline="0" dirty="0" smtClean="0"/>
                        <a:t> (ОА)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Възпалителна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Септична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Хеморагична</a:t>
                      </a:r>
                      <a:endParaRPr lang="bg-BG" sz="1200" dirty="0"/>
                    </a:p>
                  </a:txBody>
                  <a:tcPr/>
                </a:tc>
              </a:tr>
              <a:tr h="388022">
                <a:tc>
                  <a:txBody>
                    <a:bodyPr/>
                    <a:lstStyle/>
                    <a:p>
                      <a:pPr algn="l"/>
                      <a:r>
                        <a:rPr lang="bg-BG" sz="1200" dirty="0" smtClean="0"/>
                        <a:t>Цвят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Сламено-жълт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Жълт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Жълт до опалесциращ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Жълто-бял (гной) до зелен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Ръждиво кафяв до червен</a:t>
                      </a:r>
                      <a:endParaRPr lang="bg-BG" sz="1200" dirty="0"/>
                    </a:p>
                  </a:txBody>
                  <a:tcPr/>
                </a:tc>
              </a:tr>
              <a:tr h="388022">
                <a:tc>
                  <a:txBody>
                    <a:bodyPr/>
                    <a:lstStyle/>
                    <a:p>
                      <a:pPr algn="l"/>
                      <a:r>
                        <a:rPr lang="bg-BG" sz="1200" dirty="0" smtClean="0"/>
                        <a:t>Прозрачност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Прозрачен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Прозрачен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Полупрозрачен 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bg-BG" sz="1200" dirty="0" smtClean="0"/>
                        <a:t>Мътен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Мътен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Кървав</a:t>
                      </a:r>
                      <a:endParaRPr lang="bg-BG" sz="1200" dirty="0"/>
                    </a:p>
                  </a:txBody>
                  <a:tcPr/>
                </a:tc>
              </a:tr>
              <a:tr h="232813">
                <a:tc>
                  <a:txBody>
                    <a:bodyPr/>
                    <a:lstStyle/>
                    <a:p>
                      <a:pPr algn="l"/>
                      <a:r>
                        <a:rPr lang="bg-BG" sz="1200" dirty="0" smtClean="0"/>
                        <a:t>Вискозитет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Висок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Слабо намален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Намален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Вариращ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Вариращ</a:t>
                      </a:r>
                      <a:endParaRPr lang="bg-BG" sz="1200" dirty="0"/>
                    </a:p>
                  </a:txBody>
                  <a:tcPr/>
                </a:tc>
              </a:tr>
              <a:tr h="232813">
                <a:tc>
                  <a:txBody>
                    <a:bodyPr/>
                    <a:lstStyle/>
                    <a:p>
                      <a:pPr algn="l"/>
                      <a:r>
                        <a:rPr lang="bg-BG" sz="1200" dirty="0" smtClean="0"/>
                        <a:t>Общ белтък (</a:t>
                      </a:r>
                      <a:r>
                        <a:rPr lang="en-US" sz="1200" dirty="0" smtClean="0"/>
                        <a:t>g/</a:t>
                      </a:r>
                      <a:r>
                        <a:rPr lang="en-US" sz="1200" dirty="0" err="1" smtClean="0"/>
                        <a:t>dL</a:t>
                      </a:r>
                      <a:r>
                        <a:rPr lang="bg-BG" sz="1200" dirty="0" smtClean="0"/>
                        <a:t>)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10-20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10-30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30-50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30-50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40-60</a:t>
                      </a:r>
                      <a:endParaRPr lang="bg-BG" sz="1200" dirty="0"/>
                    </a:p>
                  </a:txBody>
                  <a:tcPr/>
                </a:tc>
              </a:tr>
              <a:tr h="388022">
                <a:tc>
                  <a:txBody>
                    <a:bodyPr/>
                    <a:lstStyle/>
                    <a:p>
                      <a:pPr algn="l"/>
                      <a:r>
                        <a:rPr lang="bg-BG" sz="1200" dirty="0" smtClean="0"/>
                        <a:t>Глюкоза (</a:t>
                      </a:r>
                      <a:r>
                        <a:rPr lang="en-US" sz="1200" dirty="0" err="1" smtClean="0"/>
                        <a:t>mmol</a:t>
                      </a:r>
                      <a:r>
                        <a:rPr lang="en-US" sz="1200" dirty="0" smtClean="0"/>
                        <a:t>/l</a:t>
                      </a:r>
                      <a:r>
                        <a:rPr lang="bg-BG" sz="1200" dirty="0" smtClean="0"/>
                        <a:t>)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>
                          <a:latin typeface="Calibri"/>
                          <a:cs typeface="Calibri"/>
                        </a:rPr>
                        <a:t>≈</a:t>
                      </a:r>
                      <a:r>
                        <a:rPr lang="bg-BG" sz="1200" baseline="0" dirty="0" smtClean="0">
                          <a:latin typeface="Calibri"/>
                          <a:cs typeface="Calibri"/>
                        </a:rPr>
                        <a:t> серум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>
                          <a:latin typeface="+mn-lt"/>
                          <a:cs typeface="Calibri"/>
                        </a:rPr>
                        <a:t>≈</a:t>
                      </a:r>
                      <a:r>
                        <a:rPr lang="bg-BG" sz="1200" baseline="0" dirty="0" smtClean="0">
                          <a:latin typeface="+mn-lt"/>
                          <a:cs typeface="Calibri"/>
                        </a:rPr>
                        <a:t> серум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&gt; 1.4;</a:t>
                      </a:r>
                      <a:r>
                        <a:rPr lang="bg-BG" sz="1200" baseline="0" dirty="0" smtClean="0"/>
                        <a:t> </a:t>
                      </a:r>
                      <a:r>
                        <a:rPr lang="bg-BG" sz="1200" dirty="0" smtClean="0"/>
                        <a:t>по-ниска от серумната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>
                          <a:solidFill>
                            <a:srgbClr val="FF0000"/>
                          </a:solidFill>
                        </a:rPr>
                        <a:t>&lt; 1.4;</a:t>
                      </a:r>
                      <a:r>
                        <a:rPr lang="bg-BG" sz="1200" dirty="0" smtClean="0"/>
                        <a:t> </a:t>
                      </a:r>
                      <a:r>
                        <a:rPr lang="bg-BG" sz="1200" baseline="0" dirty="0" smtClean="0"/>
                        <a:t>много по-ниска от серумната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+mn-lt"/>
                          <a:cs typeface="Calibri"/>
                        </a:rPr>
                        <a:t>≈</a:t>
                      </a:r>
                      <a:r>
                        <a:rPr lang="bg-BG" sz="1200" baseline="0" dirty="0" smtClean="0">
                          <a:latin typeface="+mn-lt"/>
                          <a:cs typeface="Calibri"/>
                        </a:rPr>
                        <a:t> серум</a:t>
                      </a:r>
                      <a:endParaRPr lang="bg-BG" sz="1200" dirty="0" smtClean="0"/>
                    </a:p>
                  </a:txBody>
                  <a:tcPr/>
                </a:tc>
              </a:tr>
              <a:tr h="232813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LDH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0" dirty="0" smtClean="0"/>
                        <a:t>Много ниска</a:t>
                      </a:r>
                      <a:endParaRPr lang="bg-BG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0" dirty="0" smtClean="0"/>
                        <a:t>Много ниска</a:t>
                      </a:r>
                      <a:endParaRPr lang="bg-BG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0" dirty="0" smtClean="0"/>
                        <a:t>Висока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0" dirty="0" smtClean="0"/>
                        <a:t>Варира</a:t>
                      </a:r>
                      <a:endParaRPr lang="bg-BG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+mn-lt"/>
                          <a:cs typeface="Calibri"/>
                        </a:rPr>
                        <a:t>≈</a:t>
                      </a:r>
                      <a:r>
                        <a:rPr lang="bg-BG" sz="1200" baseline="0" dirty="0" smtClean="0">
                          <a:latin typeface="+mn-lt"/>
                          <a:cs typeface="Calibri"/>
                        </a:rPr>
                        <a:t> серум</a:t>
                      </a:r>
                      <a:endParaRPr lang="bg-BG" sz="1200" dirty="0" smtClean="0"/>
                    </a:p>
                  </a:txBody>
                  <a:tcPr/>
                </a:tc>
              </a:tr>
              <a:tr h="232813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WBC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bg-BG" sz="1200" baseline="0" dirty="0" smtClean="0"/>
                        <a:t>за мм</a:t>
                      </a:r>
                      <a:r>
                        <a:rPr lang="bg-BG" sz="1200" baseline="30000" dirty="0" smtClean="0"/>
                        <a:t>3</a:t>
                      </a:r>
                      <a:endParaRPr lang="bg-BG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&lt; 200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200-2000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2000-50 000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>
                          <a:latin typeface="Calibri"/>
                          <a:cs typeface="Calibri"/>
                        </a:rPr>
                        <a:t>≥ 50</a:t>
                      </a:r>
                      <a:r>
                        <a:rPr lang="bg-BG" sz="1200" baseline="0" dirty="0" smtClean="0">
                          <a:latin typeface="Calibri"/>
                          <a:cs typeface="Calibri"/>
                        </a:rPr>
                        <a:t> 000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200-2000</a:t>
                      </a:r>
                      <a:endParaRPr lang="bg-BG" sz="1200" dirty="0"/>
                    </a:p>
                  </a:txBody>
                  <a:tcPr/>
                </a:tc>
              </a:tr>
              <a:tr h="232813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PMN %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&lt; </a:t>
                      </a:r>
                      <a:r>
                        <a:rPr lang="bg-BG" sz="1200" baseline="0" dirty="0" smtClean="0"/>
                        <a:t>25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&lt; 25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>
                          <a:latin typeface="+mn-lt"/>
                          <a:cs typeface="Calibri"/>
                        </a:rPr>
                        <a:t>≥ 50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>
                          <a:latin typeface="+mn-lt"/>
                          <a:cs typeface="Calibri"/>
                        </a:rPr>
                        <a:t>≥ 75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50-75</a:t>
                      </a:r>
                      <a:endParaRPr lang="bg-BG" sz="1200" dirty="0"/>
                    </a:p>
                  </a:txBody>
                  <a:tcPr/>
                </a:tc>
              </a:tr>
              <a:tr h="232813">
                <a:tc>
                  <a:txBody>
                    <a:bodyPr/>
                    <a:lstStyle/>
                    <a:p>
                      <a:pPr algn="l"/>
                      <a:r>
                        <a:rPr lang="bg-BG" sz="1200" dirty="0" smtClean="0"/>
                        <a:t>Кристали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0" dirty="0" smtClean="0"/>
                        <a:t>-</a:t>
                      </a:r>
                      <a:endParaRPr lang="bg-BG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0" dirty="0" smtClean="0"/>
                        <a:t>- (? </a:t>
                      </a:r>
                      <a:r>
                        <a:rPr lang="en-US" sz="1200" b="0" dirty="0" smtClean="0"/>
                        <a:t>CPPD, BCP</a:t>
                      </a:r>
                      <a:r>
                        <a:rPr lang="bg-BG" sz="1200" b="0" dirty="0" smtClean="0"/>
                        <a:t>)</a:t>
                      </a:r>
                      <a:endParaRPr lang="bg-BG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0" dirty="0" smtClean="0"/>
                        <a:t>-/+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0" dirty="0" smtClean="0"/>
                        <a:t>- (?)</a:t>
                      </a:r>
                      <a:endParaRPr lang="bg-BG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/>
                        <a:t>-</a:t>
                      </a:r>
                    </a:p>
                  </a:txBody>
                  <a:tcPr/>
                </a:tc>
              </a:tr>
              <a:tr h="232813">
                <a:tc>
                  <a:txBody>
                    <a:bodyPr/>
                    <a:lstStyle/>
                    <a:p>
                      <a:pPr algn="l"/>
                      <a:r>
                        <a:rPr lang="bg-BG" sz="1200" dirty="0" smtClean="0"/>
                        <a:t>Посявка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Негативна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Негативна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Негативна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Позитивна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Негативна</a:t>
                      </a:r>
                      <a:endParaRPr lang="bg-BG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4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Иновативни лабораторни изследвания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Биомаркерите се разработват с цел количествено пресъздаване на ставното ремоделиране и прогресията на заболяването.</a:t>
            </a: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79577" y="3501008"/>
          <a:ext cx="7704855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77"/>
                <a:gridCol w="2080003"/>
                <a:gridCol w="2376264"/>
                <a:gridCol w="2808311"/>
              </a:tblGrid>
              <a:tr h="772523">
                <a:tc rowSpan="2"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Стадии на ОА</a:t>
                      </a:r>
                      <a:endParaRPr lang="bg-BG" dirty="0"/>
                    </a:p>
                  </a:txBody>
                  <a:tcPr vert="vert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Молекулярен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Прерадиографски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Радиографски</a:t>
                      </a:r>
                      <a:endParaRPr lang="bg-BG" dirty="0"/>
                    </a:p>
                  </a:txBody>
                  <a:tcPr/>
                </a:tc>
              </a:tr>
              <a:tr h="1891773"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Биомаркери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 smtClean="0"/>
                    </a:p>
                    <a:p>
                      <a:endParaRPr lang="bg-BG" dirty="0" smtClean="0"/>
                    </a:p>
                    <a:p>
                      <a:r>
                        <a:rPr lang="bg-BG" sz="1600" dirty="0" smtClean="0"/>
                        <a:t>МРТ</a:t>
                      </a:r>
                    </a:p>
                    <a:p>
                      <a:r>
                        <a:rPr lang="bg-BG" sz="1600" dirty="0" smtClean="0"/>
                        <a:t>Ултрасонография</a:t>
                      </a:r>
                    </a:p>
                    <a:p>
                      <a:r>
                        <a:rPr lang="bg-BG" sz="1600" dirty="0" smtClean="0"/>
                        <a:t>Костна сцинтиграфия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 smtClean="0"/>
                    </a:p>
                    <a:p>
                      <a:endParaRPr lang="bg-BG" dirty="0" smtClean="0"/>
                    </a:p>
                    <a:p>
                      <a:endParaRPr lang="bg-BG" dirty="0" smtClean="0"/>
                    </a:p>
                    <a:p>
                      <a:endParaRPr lang="bg-BG" dirty="0" smtClean="0"/>
                    </a:p>
                    <a:p>
                      <a:endParaRPr lang="bg-BG" dirty="0" smtClean="0"/>
                    </a:p>
                    <a:p>
                      <a:r>
                        <a:rPr lang="bg-BG" sz="1600" dirty="0" smtClean="0"/>
                        <a:t>Рентгенография</a:t>
                      </a:r>
                      <a:endParaRPr lang="bg-BG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151784" y="4437112"/>
            <a:ext cx="57606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88088" y="5229200"/>
            <a:ext cx="30243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976321" y="5805264"/>
            <a:ext cx="892661" cy="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70755" y="6577608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Kraus VB et al. Osteoarthritis cartilage, 2011.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37059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Какво представляват </a:t>
            </a:r>
            <a:r>
              <a:rPr lang="bg-BG" dirty="0" err="1" smtClean="0"/>
              <a:t>биомаркерите</a:t>
            </a:r>
            <a:r>
              <a:rPr lang="bg-BG" dirty="0" smtClean="0"/>
              <a:t>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Една от общоприетите дефиниции представя биомаркерите като „величина, която </a:t>
            </a:r>
            <a:r>
              <a:rPr lang="bg-BG" dirty="0" smtClean="0"/>
              <a:t>може </a:t>
            </a:r>
            <a:r>
              <a:rPr lang="bg-BG" dirty="0"/>
              <a:t>да бъде </a:t>
            </a:r>
            <a:r>
              <a:rPr lang="bg-BG" dirty="0" smtClean="0"/>
              <a:t>измерена чрез обективни методи </a:t>
            </a:r>
            <a:r>
              <a:rPr lang="bg-BG" dirty="0"/>
              <a:t>и оценена като индикатор на нормалните биологични </a:t>
            </a:r>
            <a:r>
              <a:rPr lang="bg-BG" dirty="0" smtClean="0"/>
              <a:t>процеси</a:t>
            </a:r>
            <a:r>
              <a:rPr lang="en-US" dirty="0" smtClean="0"/>
              <a:t> </a:t>
            </a:r>
            <a:r>
              <a:rPr lang="bg-BG" dirty="0"/>
              <a:t>и</a:t>
            </a:r>
            <a:r>
              <a:rPr lang="bg-BG" dirty="0" smtClean="0"/>
              <a:t> </a:t>
            </a:r>
            <a:r>
              <a:rPr lang="bg-BG" dirty="0"/>
              <a:t>патогенетичните </a:t>
            </a:r>
            <a:r>
              <a:rPr lang="bg-BG" dirty="0" smtClean="0"/>
              <a:t>процеси на заболяването или маркер за ефикасност на лечението.“</a:t>
            </a:r>
          </a:p>
          <a:p>
            <a:r>
              <a:rPr lang="bg-BG" dirty="0"/>
              <a:t>Биомаркерите </a:t>
            </a:r>
            <a:r>
              <a:rPr lang="bg-BG" dirty="0" smtClean="0"/>
              <a:t>са най-често метаболити </a:t>
            </a:r>
            <a:r>
              <a:rPr lang="bg-BG" dirty="0"/>
              <a:t>на протеини </a:t>
            </a:r>
            <a:r>
              <a:rPr lang="bg-BG" dirty="0" smtClean="0"/>
              <a:t>на хиалинния хрущял, костта и синовиалната </a:t>
            </a:r>
            <a:r>
              <a:rPr lang="bg-BG" dirty="0"/>
              <a:t>мембрана, които могат да бъдат открити в кръвта, урината </a:t>
            </a:r>
            <a:r>
              <a:rPr lang="bg-BG" dirty="0" smtClean="0"/>
              <a:t>и</a:t>
            </a:r>
            <a:r>
              <a:rPr lang="en-US" dirty="0" smtClean="0"/>
              <a:t>/</a:t>
            </a:r>
            <a:r>
              <a:rPr lang="bg-BG" dirty="0" smtClean="0"/>
              <a:t>или </a:t>
            </a:r>
            <a:r>
              <a:rPr lang="bg-BG" dirty="0"/>
              <a:t>синовиалната течност</a:t>
            </a:r>
            <a:r>
              <a:rPr lang="bg-BG" dirty="0" smtClean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715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BIPEDS </a:t>
            </a:r>
            <a:r>
              <a:rPr lang="bg-BG" dirty="0" smtClean="0"/>
              <a:t>класификация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81155" y="1935480"/>
            <a:ext cx="6216677" cy="1398029"/>
          </a:xfrm>
        </p:spPr>
        <p:txBody>
          <a:bodyPr>
            <a:norm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Разработена от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Osteoarthritis Biomarkers Network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 осигуряване на обща рамка за комуникация в сферата</a:t>
            </a:r>
          </a:p>
        </p:txBody>
      </p:sp>
      <p:sp>
        <p:nvSpPr>
          <p:cNvPr id="4" name="Oval 3"/>
          <p:cNvSpPr/>
          <p:nvPr/>
        </p:nvSpPr>
        <p:spPr>
          <a:xfrm>
            <a:off x="678485" y="2646671"/>
            <a:ext cx="4032448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2032782" y="1782575"/>
            <a:ext cx="13321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b="1" dirty="0"/>
              <a:t>Изследователски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493" y="3510767"/>
            <a:ext cx="129614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/>
              <a:t>Диагностични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2781" y="3510767"/>
            <a:ext cx="1224136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/>
              <a:t>Тежест на заболяването</a:t>
            </a:r>
          </a:p>
        </p:txBody>
      </p:sp>
      <p:sp>
        <p:nvSpPr>
          <p:cNvPr id="8" name="Rectangle 7"/>
          <p:cNvSpPr/>
          <p:nvPr/>
        </p:nvSpPr>
        <p:spPr>
          <a:xfrm>
            <a:off x="2046637" y="4662895"/>
            <a:ext cx="133214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/>
              <a:t>Прогностични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3208" y="5743015"/>
            <a:ext cx="1224136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/>
              <a:t>Ефикасност на лечение</a:t>
            </a:r>
          </a:p>
        </p:txBody>
      </p:sp>
      <p:cxnSp>
        <p:nvCxnSpPr>
          <p:cNvPr id="11" name="Straight Arrow Connector 10"/>
          <p:cNvCxnSpPr>
            <a:stCxn id="5" idx="2"/>
            <a:endCxn id="4" idx="0"/>
          </p:cNvCxnSpPr>
          <p:nvPr/>
        </p:nvCxnSpPr>
        <p:spPr>
          <a:xfrm flipH="1">
            <a:off x="2694710" y="2214623"/>
            <a:ext cx="4147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>
            <a:off x="2046637" y="3726791"/>
            <a:ext cx="666074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2046637" y="3726791"/>
            <a:ext cx="12961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1"/>
            <a:endCxn id="8" idx="0"/>
          </p:cNvCxnSpPr>
          <p:nvPr/>
        </p:nvCxnSpPr>
        <p:spPr>
          <a:xfrm flipH="1">
            <a:off x="2712711" y="3726791"/>
            <a:ext cx="630070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4"/>
            <a:endCxn id="9" idx="0"/>
          </p:cNvCxnSpPr>
          <p:nvPr/>
        </p:nvCxnSpPr>
        <p:spPr>
          <a:xfrm flipH="1">
            <a:off x="2685277" y="5310967"/>
            <a:ext cx="9433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278885" y="5382975"/>
            <a:ext cx="1332148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b="1" dirty="0"/>
              <a:t>Безопасност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6396335"/>
            <a:ext cx="35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Kraus VB et al. Osteoarthritis cartilage, 2011</a:t>
            </a:r>
            <a:endParaRPr lang="bg-BG" sz="1200" dirty="0"/>
          </a:p>
          <a:p>
            <a:r>
              <a:rPr lang="en-US" sz="1200" dirty="0"/>
              <a:t>Bauer DC et al. Osteoarthritis cartilage, 2006</a:t>
            </a:r>
            <a:endParaRPr lang="bg-BG" sz="1200" dirty="0"/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83" y="2916016"/>
            <a:ext cx="5114021" cy="325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bg-BG" dirty="0" smtClean="0"/>
              <a:t>Определение и история</a:t>
            </a:r>
          </a:p>
          <a:p>
            <a:pPr marL="342900" indent="-342900">
              <a:buAutoNum type="arabicPeriod"/>
            </a:pPr>
            <a:r>
              <a:rPr lang="bg-BG" dirty="0" smtClean="0"/>
              <a:t>Етиология и рискови фактори</a:t>
            </a:r>
          </a:p>
          <a:p>
            <a:pPr marL="342900" indent="-342900">
              <a:buAutoNum type="arabicPeriod"/>
            </a:pPr>
            <a:r>
              <a:rPr lang="bg-BG" dirty="0" smtClean="0"/>
              <a:t>Роля на възпалението в </a:t>
            </a:r>
            <a:r>
              <a:rPr lang="bg-BG" dirty="0" err="1" smtClean="0"/>
              <a:t>патогенезата</a:t>
            </a:r>
            <a:endParaRPr lang="bg-BG" dirty="0" smtClean="0"/>
          </a:p>
          <a:p>
            <a:pPr marL="342900" indent="-342900">
              <a:buAutoNum type="arabicPeriod"/>
            </a:pPr>
            <a:r>
              <a:rPr lang="bg-BG" dirty="0" smtClean="0"/>
              <a:t>Клинична картина </a:t>
            </a:r>
          </a:p>
          <a:p>
            <a:pPr marL="342900" indent="-342900">
              <a:buAutoNum type="arabicPeriod"/>
            </a:pPr>
            <a:r>
              <a:rPr lang="bg-BG" dirty="0" smtClean="0"/>
              <a:t>Съвременна</a:t>
            </a:r>
            <a:r>
              <a:rPr lang="en-US" dirty="0" smtClean="0"/>
              <a:t> </a:t>
            </a:r>
            <a:r>
              <a:rPr lang="bg-BG" dirty="0" smtClean="0"/>
              <a:t>оценка и диагностика</a:t>
            </a:r>
          </a:p>
          <a:p>
            <a:pPr marL="342900" indent="-342900">
              <a:buAutoNum type="arabicPeriod"/>
            </a:pPr>
            <a:r>
              <a:rPr lang="bg-BG" dirty="0" smtClean="0"/>
              <a:t>Съвременно лечение</a:t>
            </a:r>
          </a:p>
          <a:p>
            <a:pPr marL="342900" indent="-342900">
              <a:buAutoNum type="arabicPeriod"/>
            </a:pPr>
            <a:r>
              <a:rPr lang="bg-BG" dirty="0" smtClean="0"/>
              <a:t>Новости в лечението</a:t>
            </a:r>
          </a:p>
          <a:p>
            <a:pPr marL="342900" indent="-342900">
              <a:buAutoNum type="arabicPeriod"/>
            </a:pPr>
            <a:r>
              <a:rPr lang="bg-BG" dirty="0" smtClean="0"/>
              <a:t>Бъдещи перспективи</a:t>
            </a:r>
          </a:p>
          <a:p>
            <a:pPr marL="342900" indent="-342900">
              <a:buAutoNum type="arabicPeriod"/>
            </a:pPr>
            <a:endParaRPr lang="bg-BG" dirty="0"/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r="52468"/>
          <a:stretch/>
        </p:blipFill>
        <p:spPr>
          <a:xfrm>
            <a:off x="6303632" y="1447800"/>
            <a:ext cx="5495433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8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Наши проучвания в областта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По-високи </a:t>
            </a:r>
            <a:r>
              <a:rPr lang="ru-RU" dirty="0"/>
              <a:t>серумни нива на COMP и MMP-3 при пациенти с </a:t>
            </a:r>
            <a:r>
              <a:rPr lang="ru-RU" dirty="0" smtClean="0"/>
              <a:t>гонартроза </a:t>
            </a:r>
            <a:r>
              <a:rPr lang="ru-RU" dirty="0"/>
              <a:t>в сравнение с </a:t>
            </a:r>
            <a:r>
              <a:rPr lang="ru-RU" dirty="0" smtClean="0"/>
              <a:t>контролите</a:t>
            </a:r>
            <a:r>
              <a:rPr lang="ru-RU" dirty="0"/>
              <a:t>: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Серумните нива на COMP отразяват структурните промени на коляното, отчетени чрез МРТ</a:t>
            </a:r>
            <a:r>
              <a:rPr lang="ru-RU" baseline="30000" dirty="0" smtClean="0"/>
              <a:t>1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Серумните нива на MMP-3 се асоциират с полиартикуларна остеоартроза</a:t>
            </a:r>
            <a:r>
              <a:rPr lang="ru-RU" baseline="30000" dirty="0" smtClean="0"/>
              <a:t>1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Серумните нива на MMP-3 могат да служат като потенциален прогностичен биомаркер за увреждане на хрущяла при пациенти с </a:t>
            </a:r>
            <a:r>
              <a:rPr lang="ru-RU" dirty="0" smtClean="0"/>
              <a:t>KOA</a:t>
            </a:r>
            <a:r>
              <a:rPr lang="ru-RU" baseline="30000" dirty="0" smtClean="0"/>
              <a:t>2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0" y="6310473"/>
            <a:ext cx="10938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Georgiev</a:t>
            </a:r>
            <a:r>
              <a:rPr lang="en-US" sz="1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en-US" sz="1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Cartilage </a:t>
            </a:r>
            <a:r>
              <a:rPr lang="en-US" sz="1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oligomeric</a:t>
            </a:r>
            <a:r>
              <a:rPr lang="en-US" sz="1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protein, matrix metalloproteinase-3, and Coll2-1 as serum biomarkers in knee osteoarthritis: a cross-sectional study. </a:t>
            </a:r>
            <a:r>
              <a:rPr lang="en-US" sz="1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Rheumatol</a:t>
            </a:r>
            <a:r>
              <a:rPr lang="en-US" sz="1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38, 821–830 (2018).</a:t>
            </a:r>
            <a:endParaRPr lang="bg-BG" sz="1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Georgiev</a:t>
            </a:r>
            <a:r>
              <a:rPr lang="en-US" sz="1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1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</a:t>
            </a:r>
            <a:r>
              <a:rPr lang="en-US" sz="1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of matrix metalloproteinase-3 as a prognostic marker for progression of cartilage injury in patients with knee </a:t>
            </a:r>
            <a:r>
              <a:rPr lang="en-US" sz="1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osteoarthritis</a:t>
            </a:r>
            <a:r>
              <a:rPr lang="en-US" sz="1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sz="1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Reumatologica</a:t>
            </a:r>
            <a:r>
              <a:rPr lang="en-US" sz="1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Portuguesa</a:t>
            </a:r>
            <a:r>
              <a:rPr lang="en-US" sz="1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45.3 (2020): 207-213.</a:t>
            </a:r>
            <a:endParaRPr lang="bg-BG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17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Рентгенография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bg-BG" dirty="0"/>
              <a:t>Рентгенографията остава „златен“ стандарт в диагностиката на </a:t>
            </a:r>
            <a:r>
              <a:rPr lang="bg-BG" dirty="0" smtClean="0"/>
              <a:t>ОА. Чрез нея добиваме представа за костните промени при ОА като </a:t>
            </a:r>
            <a:r>
              <a:rPr lang="bg-BG" dirty="0" err="1" smtClean="0"/>
              <a:t>остеофити</a:t>
            </a:r>
            <a:r>
              <a:rPr lang="bg-BG" dirty="0"/>
              <a:t>,</a:t>
            </a:r>
            <a:r>
              <a:rPr lang="bg-BG" dirty="0" smtClean="0"/>
              <a:t> </a:t>
            </a:r>
            <a:r>
              <a:rPr lang="bg-BG" dirty="0" err="1" smtClean="0"/>
              <a:t>субхондрална</a:t>
            </a:r>
            <a:r>
              <a:rPr lang="bg-BG" dirty="0" smtClean="0"/>
              <a:t> </a:t>
            </a:r>
            <a:r>
              <a:rPr lang="bg-BG" dirty="0" err="1" smtClean="0"/>
              <a:t>остеосклероза</a:t>
            </a:r>
            <a:r>
              <a:rPr lang="bg-BG" dirty="0" smtClean="0"/>
              <a:t> и наличие на кисти, а по </a:t>
            </a:r>
            <a:r>
              <a:rPr lang="bg-BG" dirty="0" err="1" smtClean="0"/>
              <a:t>индирекнти</a:t>
            </a:r>
            <a:r>
              <a:rPr lang="bg-BG" dirty="0" smtClean="0"/>
              <a:t> белези - за дебелината на хрущяла</a:t>
            </a:r>
            <a:r>
              <a:rPr lang="en-US" dirty="0" smtClean="0"/>
              <a:t>.</a:t>
            </a:r>
            <a:endParaRPr lang="bg-BG" dirty="0"/>
          </a:p>
          <a:p>
            <a:pPr marL="109728" indent="0">
              <a:buNone/>
            </a:pPr>
            <a:r>
              <a:rPr lang="bg-BG" dirty="0"/>
              <a:t>Все по-голямо приложение намират образни модалности като МРТ и ставната </a:t>
            </a:r>
            <a:r>
              <a:rPr lang="bg-BG" dirty="0" err="1"/>
              <a:t>ултрасонография</a:t>
            </a:r>
            <a:r>
              <a:rPr lang="bg-BG" dirty="0"/>
              <a:t>.</a:t>
            </a:r>
          </a:p>
          <a:p>
            <a:endParaRPr lang="bg-BG" dirty="0"/>
          </a:p>
        </p:txBody>
      </p:sp>
      <p:pic>
        <p:nvPicPr>
          <p:cNvPr id="4" name="Картина 8" descr="IMG-0001-00001"/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72" y="4266684"/>
            <a:ext cx="4233507" cy="24510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055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Магнитно-резонансна томография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bg-BG" dirty="0" smtClean="0"/>
              <a:t>Позволяват комплексно </a:t>
            </a:r>
            <a:r>
              <a:rPr lang="bg-BG" dirty="0"/>
              <a:t>подрегионално </a:t>
            </a:r>
            <a:r>
              <a:rPr lang="bg-BG" dirty="0" smtClean="0"/>
              <a:t>разделение </a:t>
            </a:r>
            <a:r>
              <a:rPr lang="bg-BG" dirty="0"/>
              <a:t>на зоните на </a:t>
            </a:r>
            <a:r>
              <a:rPr lang="bg-BG" dirty="0" smtClean="0"/>
              <a:t>коляното и включва оценка на следните структури: </a:t>
            </a:r>
          </a:p>
          <a:p>
            <a:pPr marL="109728" indent="0">
              <a:buNone/>
            </a:pPr>
            <a:endParaRPr lang="bg-B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 smtClean="0"/>
              <a:t>хиалинен хрущял,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 err="1"/>
              <a:t>субхондрална</a:t>
            </a:r>
            <a:r>
              <a:rPr lang="bg-BG" dirty="0"/>
              <a:t> кост, </a:t>
            </a:r>
            <a:endParaRPr lang="bg-B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м</a:t>
            </a:r>
            <a:r>
              <a:rPr lang="bg-BG" dirty="0" smtClean="0"/>
              <a:t>астна възглавница,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 err="1" smtClean="0"/>
              <a:t>остеофити</a:t>
            </a:r>
            <a:r>
              <a:rPr lang="bg-BG" dirty="0" smtClean="0"/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 smtClean="0"/>
              <a:t>менискуси,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к</a:t>
            </a:r>
            <a:r>
              <a:rPr lang="bg-BG" dirty="0" smtClean="0"/>
              <a:t>ръстни връзки,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с</a:t>
            </a:r>
            <a:r>
              <a:rPr lang="bg-BG" dirty="0" smtClean="0"/>
              <a:t>тавна капсула. </a:t>
            </a:r>
          </a:p>
        </p:txBody>
      </p:sp>
      <p:pic>
        <p:nvPicPr>
          <p:cNvPr id="6" name="MOVIE-000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8705" y="3709647"/>
            <a:ext cx="4099050" cy="3074288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cxnSp>
        <p:nvCxnSpPr>
          <p:cNvPr id="8" name="Elbow Connector 7"/>
          <p:cNvCxnSpPr/>
          <p:nvPr/>
        </p:nvCxnSpPr>
        <p:spPr>
          <a:xfrm>
            <a:off x="4098275" y="3459296"/>
            <a:ext cx="3982890" cy="207026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3492347" y="4671152"/>
            <a:ext cx="4283409" cy="74301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3415229" y="5261460"/>
            <a:ext cx="5429461" cy="305411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flipV="1">
            <a:off x="3789802" y="5912285"/>
            <a:ext cx="5054889" cy="14699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4395730" y="3877937"/>
            <a:ext cx="3713570" cy="138352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35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7238523" cy="1499616"/>
          </a:xfrm>
        </p:spPr>
        <p:txBody>
          <a:bodyPr/>
          <a:lstStyle/>
          <a:p>
            <a:r>
              <a:rPr lang="en-US" dirty="0" smtClean="0"/>
              <a:t>T2 </a:t>
            </a:r>
            <a:r>
              <a:rPr lang="bg-BG" dirty="0" smtClean="0"/>
              <a:t>Картиране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410192" cy="4195481"/>
          </a:xfrm>
        </p:spPr>
        <p:txBody>
          <a:bodyPr>
            <a:normAutofit/>
          </a:bodyPr>
          <a:lstStyle/>
          <a:p>
            <a:r>
              <a:rPr lang="en-US" dirty="0"/>
              <a:t>K</a:t>
            </a:r>
            <a:r>
              <a:rPr lang="bg-BG" dirty="0" err="1"/>
              <a:t>артирането</a:t>
            </a:r>
            <a:r>
              <a:rPr lang="bg-BG" dirty="0"/>
              <a:t> (</a:t>
            </a:r>
            <a:r>
              <a:rPr lang="en-US" dirty="0"/>
              <a:t>T2 mapping</a:t>
            </a:r>
            <a:r>
              <a:rPr lang="bg-BG" dirty="0"/>
              <a:t>) </a:t>
            </a:r>
            <a:r>
              <a:rPr lang="en-US" dirty="0" err="1"/>
              <a:t>предоставя</a:t>
            </a:r>
            <a:r>
              <a:rPr lang="en-US" dirty="0"/>
              <a:t> </a:t>
            </a:r>
            <a:r>
              <a:rPr lang="en-US" dirty="0" err="1"/>
              <a:t>ценна</a:t>
            </a:r>
            <a:r>
              <a:rPr lang="en-US" dirty="0"/>
              <a:t> </a:t>
            </a:r>
            <a:r>
              <a:rPr lang="en-US" dirty="0" err="1"/>
              <a:t>информация</a:t>
            </a:r>
            <a:r>
              <a:rPr lang="en-US" dirty="0"/>
              <a:t> </a:t>
            </a:r>
            <a:r>
              <a:rPr lang="ru-RU" dirty="0"/>
              <a:t>за качествата на ставния хрущял, определяйки разпределението на вода и протеогликани в екстрацелуларния матрикс чрез измерване на времето за релаксация </a:t>
            </a:r>
            <a:r>
              <a:rPr lang="ru-RU" dirty="0" smtClean="0"/>
              <a:t>Т2. </a:t>
            </a:r>
            <a:endParaRPr lang="en-US" dirty="0" smtClean="0"/>
          </a:p>
          <a:p>
            <a:r>
              <a:rPr lang="ru-RU" dirty="0" smtClean="0"/>
              <a:t>Въз основа на количеството водно </a:t>
            </a:r>
            <a:r>
              <a:rPr lang="ru-RU" dirty="0"/>
              <a:t>съдържимо </a:t>
            </a:r>
            <a:r>
              <a:rPr lang="ru-RU" dirty="0" smtClean="0"/>
              <a:t>може съдим за </a:t>
            </a:r>
            <a:r>
              <a:rPr lang="ru-RU" dirty="0"/>
              <a:t>степента на хрущялна </a:t>
            </a:r>
            <a:r>
              <a:rPr lang="ru-RU" dirty="0" smtClean="0"/>
              <a:t>дезинтеграция.</a:t>
            </a:r>
            <a:endParaRPr lang="en-US" dirty="0" smtClean="0"/>
          </a:p>
          <a:p>
            <a:r>
              <a:rPr lang="bg-BG" dirty="0" smtClean="0"/>
              <a:t>По </a:t>
            </a:r>
            <a:r>
              <a:rPr lang="bg-BG" dirty="0"/>
              <a:t>този начин хрущялът е картиран пиксел по </a:t>
            </a:r>
            <a:r>
              <a:rPr lang="bg-BG" dirty="0" smtClean="0"/>
              <a:t>пиксел.</a:t>
            </a:r>
            <a:endParaRPr lang="bg-BG" dirty="0"/>
          </a:p>
        </p:txBody>
      </p:sp>
      <p:pic>
        <p:nvPicPr>
          <p:cNvPr id="6" name="Picture 5" descr="C:\Users\Tsetso\Desktop\IMG-0005-0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534" y="3328416"/>
            <a:ext cx="3229033" cy="2853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" name="Picture 6" descr="C:\Users\Tsetso\Desktop\IMG-0006-00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b="8445"/>
          <a:stretch/>
        </p:blipFill>
        <p:spPr bwMode="auto">
          <a:xfrm>
            <a:off x="8060533" y="585216"/>
            <a:ext cx="3229033" cy="2743200"/>
          </a:xfrm>
          <a:prstGeom prst="rect">
            <a:avLst/>
          </a:prstGeom>
          <a:noFill/>
          <a:extLst/>
        </p:spPr>
      </p:pic>
      <p:pic>
        <p:nvPicPr>
          <p:cNvPr id="8" name="Picture 7" descr="C:\Users\Tsetso\Desktop\IMG-0006-00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b="51354"/>
          <a:stretch/>
        </p:blipFill>
        <p:spPr bwMode="auto">
          <a:xfrm>
            <a:off x="8060533" y="585216"/>
            <a:ext cx="3229033" cy="1301694"/>
          </a:xfrm>
          <a:prstGeom prst="rect">
            <a:avLst/>
          </a:prstGeom>
          <a:noFill/>
          <a:extLst/>
        </p:spPr>
      </p:pic>
      <p:pic>
        <p:nvPicPr>
          <p:cNvPr id="9" name="Picture 8" descr="C:\Users\Tsetso\Desktop\IMG-0005-0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71"/>
          <a:stretch/>
        </p:blipFill>
        <p:spPr bwMode="auto">
          <a:xfrm>
            <a:off x="8060532" y="3299468"/>
            <a:ext cx="3229033" cy="129040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123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2" y="2052918"/>
            <a:ext cx="5352571" cy="419548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bg-BG" dirty="0" smtClean="0"/>
              <a:t>анализ </a:t>
            </a:r>
            <a:r>
              <a:rPr lang="bg-BG" dirty="0"/>
              <a:t>на хрущялната </a:t>
            </a:r>
            <a:r>
              <a:rPr lang="bg-BG" dirty="0" err="1" smtClean="0"/>
              <a:t>ехотекстура</a:t>
            </a:r>
            <a:r>
              <a:rPr lang="bg-BG" dirty="0"/>
              <a:t>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/>
              <a:t>количествена оценка на дебелината на хрущяла;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 err="1"/>
              <a:t>х</a:t>
            </a:r>
            <a:r>
              <a:rPr lang="bg-BG" dirty="0" err="1" smtClean="0"/>
              <a:t>ондросиновиалния</a:t>
            </a:r>
            <a:r>
              <a:rPr lang="bg-BG" dirty="0" smtClean="0"/>
              <a:t> и </a:t>
            </a:r>
            <a:r>
              <a:rPr lang="bg-BG" dirty="0" err="1" smtClean="0"/>
              <a:t>остеохондралния</a:t>
            </a:r>
            <a:r>
              <a:rPr lang="bg-BG" dirty="0" smtClean="0"/>
              <a:t> </a:t>
            </a:r>
            <a:r>
              <a:rPr lang="bg-BG" dirty="0"/>
              <a:t>интерфейс;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 err="1" smtClean="0"/>
              <a:t>ранн</a:t>
            </a:r>
            <a:r>
              <a:rPr lang="en-US" dirty="0" smtClean="0"/>
              <a:t>a</a:t>
            </a:r>
            <a:r>
              <a:rPr lang="bg-BG" dirty="0" smtClean="0"/>
              <a:t> </a:t>
            </a:r>
            <a:r>
              <a:rPr lang="bg-BG" dirty="0" err="1" smtClean="0"/>
              <a:t>остеофитоза</a:t>
            </a:r>
            <a:r>
              <a:rPr lang="bg-BG" dirty="0" smtClean="0"/>
              <a:t>;</a:t>
            </a:r>
            <a:endParaRPr lang="bg-BG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 err="1" smtClean="0"/>
              <a:t>екструзия</a:t>
            </a:r>
            <a:r>
              <a:rPr lang="bg-BG" dirty="0" smtClean="0"/>
              <a:t> </a:t>
            </a:r>
            <a:r>
              <a:rPr lang="bg-BG" dirty="0"/>
              <a:t>на </a:t>
            </a:r>
            <a:r>
              <a:rPr lang="bg-BG" dirty="0" smtClean="0"/>
              <a:t>менискус</a:t>
            </a:r>
            <a:r>
              <a:rPr lang="bg-BG" dirty="0"/>
              <a:t>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 smtClean="0"/>
              <a:t>асистирана </a:t>
            </a:r>
            <a:r>
              <a:rPr lang="bg-BG" dirty="0" err="1" smtClean="0"/>
              <a:t>артроцентеза</a:t>
            </a:r>
            <a:r>
              <a:rPr lang="bg-BG" dirty="0" smtClean="0"/>
              <a:t>;</a:t>
            </a:r>
            <a:endParaRPr lang="bg-BG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/>
              <a:t>C/P</a:t>
            </a:r>
            <a:r>
              <a:rPr lang="bg-BG" dirty="0" smtClean="0"/>
              <a:t> </a:t>
            </a:r>
            <a:r>
              <a:rPr lang="bg-BG" dirty="0" err="1"/>
              <a:t>Доплер</a:t>
            </a:r>
            <a:r>
              <a:rPr lang="bg-BG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 b="7727"/>
          <a:stretch/>
        </p:blipFill>
        <p:spPr>
          <a:xfrm>
            <a:off x="6216188" y="-1"/>
            <a:ext cx="5975812" cy="663979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4276" r="13996"/>
          <a:stretch/>
        </p:blipFill>
        <p:spPr bwMode="auto">
          <a:xfrm>
            <a:off x="6892803" y="2934742"/>
            <a:ext cx="4428781" cy="3205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Ставна ехография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641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Оценка и </a:t>
            </a:r>
            <a:r>
              <a:rPr lang="bg-BG" dirty="0" err="1" smtClean="0"/>
              <a:t>стадиране</a:t>
            </a:r>
            <a:r>
              <a:rPr lang="bg-BG" dirty="0" smtClean="0"/>
              <a:t> на заболяването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altLang="en-US" dirty="0"/>
              <a:t>През последните години се </a:t>
            </a:r>
            <a:r>
              <a:rPr lang="bg-BG" altLang="en-US" dirty="0" smtClean="0"/>
              <a:t>работи интензивно върху</a:t>
            </a:r>
            <a:r>
              <a:rPr lang="bg-BG" altLang="en-US" dirty="0"/>
              <a:t>:</a:t>
            </a:r>
            <a:endParaRPr lang="en-US" altLang="en-US" dirty="0"/>
          </a:p>
          <a:p>
            <a:pPr>
              <a:buNone/>
            </a:pPr>
            <a:endParaRPr lang="bg-BG" altLang="en-US" dirty="0"/>
          </a:p>
          <a:p>
            <a:pPr marL="390525" indent="-342900">
              <a:buSzPct val="90000"/>
              <a:buFont typeface="Wingdings" panose="05000000000000000000" pitchFamily="2" charset="2"/>
              <a:buChar char="q"/>
            </a:pPr>
            <a:r>
              <a:rPr lang="bg-BG" altLang="en-US" dirty="0"/>
              <a:t>с</a:t>
            </a:r>
            <a:r>
              <a:rPr lang="bg-BG" altLang="en-US" dirty="0" smtClean="0"/>
              <a:t>тандартизация </a:t>
            </a:r>
            <a:r>
              <a:rPr lang="bg-BG" altLang="en-US" dirty="0"/>
              <a:t>на пациентските въпросници и скали за оценка;</a:t>
            </a:r>
          </a:p>
          <a:p>
            <a:pPr marL="390525" indent="-342900">
              <a:buSzPct val="90000"/>
              <a:buFont typeface="Wingdings" panose="05000000000000000000" pitchFamily="2" charset="2"/>
              <a:buChar char="q"/>
            </a:pPr>
            <a:r>
              <a:rPr lang="bg-BG" altLang="en-US" dirty="0" smtClean="0"/>
              <a:t>откриване </a:t>
            </a:r>
            <a:r>
              <a:rPr lang="bg-BG" altLang="en-US" dirty="0"/>
              <a:t>и </a:t>
            </a:r>
            <a:r>
              <a:rPr lang="bg-BG" altLang="en-US" dirty="0" smtClean="0"/>
              <a:t>валидация </a:t>
            </a:r>
            <a:r>
              <a:rPr lang="bg-BG" altLang="en-US" dirty="0"/>
              <a:t>на биомаркери – серумни, синовиални, генетични и </a:t>
            </a:r>
            <a:r>
              <a:rPr lang="bg-BG" altLang="en-US" dirty="0" smtClean="0"/>
              <a:t>други;</a:t>
            </a:r>
            <a:endParaRPr lang="bg-BG" altLang="en-US" dirty="0"/>
          </a:p>
          <a:p>
            <a:pPr marL="390525" indent="-342900">
              <a:buSzPct val="90000"/>
              <a:buFont typeface="Wingdings" panose="05000000000000000000" pitchFamily="2" charset="2"/>
              <a:buChar char="q"/>
            </a:pPr>
            <a:r>
              <a:rPr lang="bg-BG" altLang="en-US" dirty="0" smtClean="0"/>
              <a:t>разработване на комплексни скали за оценка на всички структури, ангажирани в артрозния процес, на базата на новите образни модалности.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4114" y="790461"/>
            <a:ext cx="8074152" cy="990600"/>
          </a:xfrm>
        </p:spPr>
        <p:txBody>
          <a:bodyPr>
            <a:normAutofit/>
          </a:bodyPr>
          <a:lstStyle/>
          <a:p>
            <a:r>
              <a:rPr lang="bg-BG" dirty="0" smtClean="0"/>
              <a:t>Лечение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bg-BG" dirty="0" smtClean="0"/>
              <a:t>Цели: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 smtClean="0"/>
              <a:t>да </a:t>
            </a:r>
            <a:r>
              <a:rPr lang="bg-BG" dirty="0"/>
              <a:t>се облекчат болката и сковаността,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/>
              <a:t>да се овладее съпътстващият синовит (ако такъв е налице),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/>
              <a:t>да се подобри функцията на засегнатите стави, респективно и качеството на живот на болните,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/>
              <a:t>да се предотврати или забави прогресирането на дегенеративния процес в ставния хрущял</a:t>
            </a:r>
            <a:r>
              <a:rPr lang="bg-BG" dirty="0" smtClean="0"/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568078"/>
            <a:ext cx="92082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Stoilov</a:t>
            </a:r>
            <a:r>
              <a:rPr lang="bg-BG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R.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bg-BG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 National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consensus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osteoarthritis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Rheumatology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Bulgaria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28, S1 (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2021), 46-63.</a:t>
            </a:r>
          </a:p>
        </p:txBody>
      </p:sp>
    </p:spTree>
    <p:extLst>
      <p:ext uri="{BB962C8B-B14F-4D97-AF65-F5344CB8AC3E}">
        <p14:creationId xmlns:p14="http://schemas.microsoft.com/office/powerpoint/2010/main" val="34683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itchFamily="34" charset="0"/>
                <a:cs typeface="Arial" pitchFamily="34" charset="0"/>
              </a:rPr>
              <a:t>Лечебна пирамида</a:t>
            </a:r>
            <a:endParaRPr lang="bg-B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304" y="5765746"/>
            <a:ext cx="7779720" cy="878737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Класическа терапевтична пирамида според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Lohmander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сътрудници, представяща последователността във въвеждането на лечебните интервенции при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10" y="1662875"/>
            <a:ext cx="5400000" cy="41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6640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1000" dirty="0" err="1"/>
              <a:t>Lohmander</a:t>
            </a:r>
            <a:r>
              <a:rPr lang="bg-BG" sz="1000" dirty="0"/>
              <a:t> LS, </a:t>
            </a:r>
            <a:r>
              <a:rPr lang="bg-BG" sz="1000" dirty="0" err="1"/>
              <a:t>Roos</a:t>
            </a:r>
            <a:r>
              <a:rPr lang="bg-BG" sz="1000" dirty="0"/>
              <a:t> EM. </a:t>
            </a:r>
            <a:r>
              <a:rPr lang="bg-BG" sz="1000" dirty="0" err="1"/>
              <a:t>Clinical</a:t>
            </a:r>
            <a:r>
              <a:rPr lang="bg-BG" sz="1000" dirty="0"/>
              <a:t> </a:t>
            </a:r>
            <a:r>
              <a:rPr lang="bg-BG" sz="1000" dirty="0" err="1"/>
              <a:t>update</a:t>
            </a:r>
            <a:r>
              <a:rPr lang="bg-BG" sz="1000" dirty="0"/>
              <a:t>: </a:t>
            </a:r>
            <a:r>
              <a:rPr lang="bg-BG" sz="1000" dirty="0" err="1"/>
              <a:t>treating</a:t>
            </a:r>
            <a:r>
              <a:rPr lang="bg-BG" sz="1000" dirty="0"/>
              <a:t> </a:t>
            </a:r>
            <a:r>
              <a:rPr lang="bg-BG" sz="1000" dirty="0" err="1"/>
              <a:t>osteoarthritis</a:t>
            </a:r>
            <a:r>
              <a:rPr lang="bg-BG" sz="1000" dirty="0"/>
              <a:t>. </a:t>
            </a:r>
            <a:r>
              <a:rPr lang="bg-BG" sz="1000" dirty="0" err="1"/>
              <a:t>Lancet</a:t>
            </a:r>
            <a:r>
              <a:rPr lang="bg-BG" sz="1000" dirty="0"/>
              <a:t>. 2007 </a:t>
            </a:r>
            <a:r>
              <a:rPr lang="bg-BG" sz="1000" dirty="0" err="1"/>
              <a:t>Dec</a:t>
            </a:r>
            <a:r>
              <a:rPr lang="bg-BG" sz="1000" dirty="0"/>
              <a:t> 22;370(9605):2082-4. </a:t>
            </a:r>
          </a:p>
        </p:txBody>
      </p:sp>
    </p:spTree>
    <p:extLst>
      <p:ext uri="{BB962C8B-B14F-4D97-AF65-F5344CB8AC3E}">
        <p14:creationId xmlns:p14="http://schemas.microsoft.com/office/powerpoint/2010/main" val="20178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dirty="0"/>
              <a:t>Симптоматични бавно-действащи средства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bg-BG" dirty="0" err="1" smtClean="0"/>
              <a:t>глюкозамин</a:t>
            </a:r>
            <a:r>
              <a:rPr lang="bg-BG" dirty="0" smtClean="0"/>
              <a:t>,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 err="1" smtClean="0"/>
              <a:t>хондроитин</a:t>
            </a:r>
            <a:r>
              <a:rPr lang="bg-BG" dirty="0" smtClean="0"/>
              <a:t> сулфат,</a:t>
            </a: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неосапоняеми </a:t>
            </a:r>
            <a:r>
              <a:rPr lang="ru-RU" dirty="0"/>
              <a:t>фракции на </a:t>
            </a:r>
            <a:r>
              <a:rPr lang="ru-RU" dirty="0" smtClean="0"/>
              <a:t>авокадо </a:t>
            </a:r>
            <a:r>
              <a:rPr lang="ru-RU" dirty="0"/>
              <a:t>и </a:t>
            </a:r>
            <a:r>
              <a:rPr lang="ru-RU" dirty="0" smtClean="0"/>
              <a:t>соя,</a:t>
            </a:r>
            <a:endParaRPr lang="ru-RU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dirty="0"/>
              <a:t>д</a:t>
            </a:r>
            <a:r>
              <a:rPr lang="ru-RU" dirty="0" smtClean="0"/>
              <a:t>иацерин, </a:t>
            </a:r>
            <a:endParaRPr lang="ru-RU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 smtClean="0"/>
              <a:t>колагенови </a:t>
            </a:r>
            <a:r>
              <a:rPr lang="bg-BG" dirty="0"/>
              <a:t>фрагменти и други</a:t>
            </a:r>
            <a:r>
              <a:rPr lang="bg-BG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Кристалният </a:t>
            </a:r>
            <a:r>
              <a:rPr lang="ru-RU" dirty="0"/>
              <a:t>глюкозамин </a:t>
            </a:r>
            <a:r>
              <a:rPr lang="ru-RU" dirty="0" smtClean="0"/>
              <a:t>сулфат се характеризира с по-висока ефективност и бионаличност и изследвана безопасност.</a:t>
            </a:r>
            <a:endParaRPr lang="ru-RU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Унгвенти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В</a:t>
            </a:r>
            <a:r>
              <a:rPr lang="ru-RU" dirty="0" smtClean="0"/>
              <a:t>ключени са </a:t>
            </a:r>
            <a:r>
              <a:rPr lang="ru-RU" dirty="0"/>
              <a:t>в актуалните препоръки на EULAR и ESCEO за лечение на гонартроза и в препоръките на EULAR за лечение на остеоартроза на </a:t>
            </a:r>
            <a:r>
              <a:rPr lang="ru-RU" dirty="0" smtClean="0"/>
              <a:t>ръката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Съдържат НСПВЛ и/или </a:t>
            </a:r>
            <a:r>
              <a:rPr lang="ru-RU" dirty="0"/>
              <a:t>капсаицин.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избор на унгвент, съдържащ НСПВЛ, в съображение влизат такива с наличие на diclofenac, etofenamate, piroxicam, ketoprofen в състава си, без да съществуват убедителни доказателства за явно превъзходство на един препарат спрямо друг. </a:t>
            </a:r>
            <a:endParaRPr lang="ru-RU" dirty="0" smtClean="0"/>
          </a:p>
          <a:p>
            <a:r>
              <a:rPr lang="ru-RU" dirty="0" smtClean="0"/>
              <a:t>Трябва </a:t>
            </a:r>
            <a:r>
              <a:rPr lang="ru-RU" dirty="0"/>
              <a:t>да се отбележи, че пенетрантността на различните унгвенти с НСПВЛ в кожата е много различна.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Определение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ОА </a:t>
            </a:r>
            <a:r>
              <a:rPr lang="bg-BG" dirty="0"/>
              <a:t>е заболяване на </a:t>
            </a:r>
            <a:r>
              <a:rPr lang="bg-BG" dirty="0" err="1" smtClean="0"/>
              <a:t>синовиалната</a:t>
            </a:r>
            <a:r>
              <a:rPr lang="bg-BG" dirty="0" smtClean="0"/>
              <a:t> става</a:t>
            </a:r>
            <a:r>
              <a:rPr lang="bg-BG" dirty="0"/>
              <a:t>, </a:t>
            </a:r>
            <a:r>
              <a:rPr lang="bg-BG" dirty="0" smtClean="0"/>
              <a:t>характеризиращо </a:t>
            </a:r>
            <a:r>
              <a:rPr lang="bg-BG" dirty="0"/>
              <a:t>се с прогресивна хрущялна загуба, </a:t>
            </a:r>
            <a:r>
              <a:rPr lang="bg-BG" dirty="0" err="1"/>
              <a:t>ремоделира</a:t>
            </a:r>
            <a:r>
              <a:rPr lang="en-US" dirty="0"/>
              <a:t>­</a:t>
            </a:r>
            <a:r>
              <a:rPr lang="bg-BG" dirty="0"/>
              <a:t>не на прилежащите кости и съпътстващо </a:t>
            </a:r>
            <a:r>
              <a:rPr lang="bg-BG" dirty="0" smtClean="0"/>
              <a:t>възпаление. </a:t>
            </a:r>
            <a:endParaRPr lang="bg-BG" dirty="0"/>
          </a:p>
        </p:txBody>
      </p:sp>
      <p:sp>
        <p:nvSpPr>
          <p:cNvPr id="5" name="Oval 4"/>
          <p:cNvSpPr/>
          <p:nvPr/>
        </p:nvSpPr>
        <p:spPr>
          <a:xfrm>
            <a:off x="7731806" y="4142962"/>
            <a:ext cx="2016125" cy="20186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g-BG" sz="1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Гонартроза</a:t>
            </a:r>
            <a:endParaRPr lang="bg-BG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g-BG" sz="10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Синдром на ставна „недостатъчност“</a:t>
            </a:r>
            <a:endParaRPr lang="bg-BG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01658" y="4253927"/>
            <a:ext cx="447675" cy="2190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63508" y="3377627"/>
            <a:ext cx="1398270" cy="3429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Прилежащи кости</a:t>
            </a:r>
            <a:r>
              <a:rPr lang="bg-BG" sz="11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2008" y="3730052"/>
            <a:ext cx="1276350" cy="3429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Ставна капсула</a:t>
            </a:r>
            <a:endParaRPr lang="bg-BG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44328" y="3377627"/>
            <a:ext cx="1307465" cy="342900"/>
          </a:xfrm>
          <a:prstGeom prst="rect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Хиалинен</a:t>
            </a:r>
            <a:r>
              <a:rPr lang="bg-BG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хрущял</a:t>
            </a:r>
            <a:endParaRPr lang="bg-BG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7983" y="4797487"/>
            <a:ext cx="1152525" cy="3429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Бурси</a:t>
            </a:r>
            <a:endParaRPr lang="bg-BG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7533" y="4078032"/>
            <a:ext cx="1123950" cy="3429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Лигаменти</a:t>
            </a:r>
            <a:endParaRPr lang="bg-BG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69248" y="4595557"/>
            <a:ext cx="547370" cy="9969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65923" y="5509957"/>
            <a:ext cx="1228725" cy="3429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Нерви</a:t>
            </a:r>
            <a:endParaRPr lang="bg-BG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7838" y="5873812"/>
            <a:ext cx="1419225" cy="3429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Телце на Хофа</a:t>
            </a:r>
            <a:endParaRPr lang="bg-BG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48753" y="5153087"/>
            <a:ext cx="1285875" cy="3429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Мускули</a:t>
            </a:r>
            <a:endParaRPr lang="bg-BG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501683" y="5758877"/>
            <a:ext cx="265430" cy="22288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082583" y="5243257"/>
            <a:ext cx="523875" cy="4508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796448" y="3815777"/>
            <a:ext cx="66675" cy="3073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63608" y="4053902"/>
            <a:ext cx="257175" cy="2476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959518" y="3825302"/>
            <a:ext cx="299720" cy="3073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667168" y="4432997"/>
            <a:ext cx="1257300" cy="3429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1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Менискуси</a:t>
            </a:r>
            <a:endParaRPr lang="bg-BG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85123" y="4928932"/>
            <a:ext cx="48577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273083" y="5513767"/>
            <a:ext cx="381000" cy="9271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609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0" y="933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bg-BG" altLang="bg-BG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bg-BG" altLang="bg-BG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02359" y="3259352"/>
            <a:ext cx="4266359" cy="284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bg-BG" dirty="0" smtClean="0"/>
              <a:t>Ангажира всички </a:t>
            </a:r>
            <a:r>
              <a:rPr lang="bg-BG" dirty="0"/>
              <a:t>структури на ставния апарат, включително </a:t>
            </a:r>
            <a:r>
              <a:rPr lang="bg-BG" dirty="0" err="1"/>
              <a:t>хиалин</a:t>
            </a:r>
            <a:r>
              <a:rPr lang="en-US" dirty="0"/>
              <a:t>­</a:t>
            </a:r>
            <a:r>
              <a:rPr lang="bg-BG" dirty="0" err="1"/>
              <a:t>ния</a:t>
            </a:r>
            <a:r>
              <a:rPr lang="bg-BG" dirty="0"/>
              <a:t> хрущял, </a:t>
            </a:r>
            <a:r>
              <a:rPr lang="bg-BG" dirty="0" err="1"/>
              <a:t>синовиалната</a:t>
            </a:r>
            <a:r>
              <a:rPr lang="bg-BG" dirty="0"/>
              <a:t> мембрана, </a:t>
            </a:r>
            <a:r>
              <a:rPr lang="bg-BG" dirty="0" err="1"/>
              <a:t>субхондралната</a:t>
            </a:r>
            <a:r>
              <a:rPr lang="bg-BG" dirty="0"/>
              <a:t> кост, ли</a:t>
            </a:r>
            <a:r>
              <a:rPr lang="en-US" dirty="0"/>
              <a:t>­</a:t>
            </a:r>
            <a:r>
              <a:rPr lang="bg-BG" dirty="0" err="1"/>
              <a:t>гаментите</a:t>
            </a:r>
            <a:r>
              <a:rPr lang="bg-BG" dirty="0"/>
              <a:t>, нервите и </a:t>
            </a:r>
            <a:r>
              <a:rPr lang="bg-BG" dirty="0" err="1"/>
              <a:t>периартикуларните</a:t>
            </a:r>
            <a:r>
              <a:rPr lang="bg-BG" dirty="0"/>
              <a:t> мускули</a:t>
            </a:r>
          </a:p>
        </p:txBody>
      </p:sp>
    </p:spTree>
    <p:extLst>
      <p:ext uri="{BB962C8B-B14F-4D97-AF65-F5344CB8AC3E}">
        <p14:creationId xmlns:p14="http://schemas.microsoft.com/office/powerpoint/2010/main" val="26111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Парацетамол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Средство на първи избор според актуалните препоръки на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EULAR, ACR,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NICE.</a:t>
            </a:r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В последните години се натрупаха </a:t>
            </a: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редица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доказателства за повишения риск от гастроинтестинални странични реакции </a:t>
            </a:r>
            <a:r>
              <a:rPr lang="bg-BG" dirty="0"/>
              <a:t>при прием на </a:t>
            </a:r>
            <a:r>
              <a:rPr lang="bg-BG" dirty="0" err="1" smtClean="0"/>
              <a:t>парацетамол</a:t>
            </a:r>
            <a:r>
              <a:rPr lang="bg-BG" dirty="0" smtClean="0"/>
              <a:t>. </a:t>
            </a:r>
          </a:p>
          <a:p>
            <a:r>
              <a:rPr lang="bg-BG" dirty="0" smtClean="0"/>
              <a:t>Парацетамол </a:t>
            </a:r>
            <a:r>
              <a:rPr lang="bg-BG" dirty="0"/>
              <a:t>е най-честата причина за индуцирана от лекарства чернодробна увреда, като над половината от тези случаи са резултат от неволно поглъщане. </a:t>
            </a:r>
          </a:p>
          <a:p>
            <a:r>
              <a:rPr lang="bg-BG" dirty="0" smtClean="0"/>
              <a:t>Повлиява в по-ниска степен болката и не повлиява значимо функцията и сковаността.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08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НСПВ</a:t>
            </a:r>
            <a:r>
              <a:rPr lang="bg-BG" dirty="0"/>
              <a:t>С</a:t>
            </a:r>
            <a:r>
              <a:rPr lang="bg-BG" dirty="0" smtClean="0"/>
              <a:t> в лечението на ОА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/>
              <a:t>Ефекти: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 smtClean="0"/>
              <a:t>обезболяващ</a:t>
            </a:r>
            <a:r>
              <a:rPr lang="bg-BG" dirty="0"/>
              <a:t>, </a:t>
            </a:r>
            <a:endParaRPr lang="bg-B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 smtClean="0"/>
              <a:t>противовъзпалителен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 err="1" smtClean="0"/>
              <a:t>антипиретичен</a:t>
            </a:r>
            <a:r>
              <a:rPr lang="bg-BG" dirty="0" smtClean="0"/>
              <a:t> </a:t>
            </a:r>
            <a:r>
              <a:rPr lang="bg-BG" dirty="0"/>
              <a:t>ефект. </a:t>
            </a: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Основното </a:t>
            </a:r>
            <a:r>
              <a:rPr lang="bg-BG" dirty="0"/>
              <a:t>им фармакологично действие е свързано с потискане на активността на циклооксигеназата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COX</a:t>
            </a:r>
            <a:r>
              <a:rPr lang="bg-BG" dirty="0"/>
              <a:t>)</a:t>
            </a:r>
            <a:r>
              <a:rPr lang="en-US" dirty="0"/>
              <a:t> – </a:t>
            </a:r>
            <a:r>
              <a:rPr lang="bg-BG" dirty="0"/>
              <a:t>ензим участващ в метаболизма на арахидоновата киселина и синтеза на простагландини (вкл. простациклин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[PGI2]</a:t>
            </a:r>
            <a:r>
              <a:rPr lang="bg-BG" dirty="0"/>
              <a:t>)и тромбоксан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TxA2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1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НСПВС </a:t>
            </a:r>
            <a:r>
              <a:rPr lang="bg-BG" dirty="0"/>
              <a:t>в лечението на </a:t>
            </a:r>
            <a:r>
              <a:rPr lang="bg-BG" dirty="0" smtClean="0"/>
              <a:t>ОА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231042" cy="2204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свен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гастро-интестиналните усложнения, все по-голямо внимание се обръща на повишения сърдечно-съдов риск. НСПВЛ като терапевтичен клас са свързани със слабо повишен риск от артериални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тромбоемболични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събития.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Напроксен може да бъде все пак изключение и е предпочитаният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при пациенти, нуждаещи се от НСПВЛ, с висок сърдечно-съдов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пациенти с повишен ренален риск и хронично бъбречно заболяване 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GFR &lt; 30 ml/min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препоръчва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орални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НСПВЛ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08" y="4791919"/>
            <a:ext cx="1761342" cy="1707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8" y="4768769"/>
            <a:ext cx="1844246" cy="1730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30" y="4791919"/>
            <a:ext cx="1883298" cy="1707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40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Вътреставна</a:t>
            </a:r>
            <a:r>
              <a:rPr lang="bg-BG" dirty="0" smtClean="0"/>
              <a:t> </a:t>
            </a:r>
            <a:r>
              <a:rPr lang="bg-BG" dirty="0" err="1" smtClean="0"/>
              <a:t>Хиалуронова</a:t>
            </a:r>
            <a:r>
              <a:rPr lang="bg-BG" dirty="0" smtClean="0"/>
              <a:t> киселина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631315" cy="4023360"/>
          </a:xfrm>
        </p:spPr>
        <p:txBody>
          <a:bodyPr>
            <a:norm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Броят на необходимите инжекции е по-малък за препаратите на ХК с високо молекулно тегло, което е предимство за пациентите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Кръстосаносвързаните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ХК притежават по-дълъг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полуживот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ставата, докато тези с ниска молекулна маса теоретично могат да притежават по-добри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вискоиндукционни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свойства.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Изборът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ХК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бъде определен от експертното мнение на лекаря и предпочитанията на пациента.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yalurona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35" y="2327564"/>
            <a:ext cx="6040293" cy="30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Вътреставни</a:t>
            </a:r>
            <a:r>
              <a:rPr lang="bg-BG" dirty="0" smtClean="0"/>
              <a:t> КС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8919972" cy="40233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Локалното лечение с глюкокортикостероиди вътреставно цели повлияване на подлежащия синовит, хондрит, остеит, както и на околоставните тъканни увреди.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Регулярното, необосновано инжектиране на вътреставен може да увеличи загубата на хиалинен хрущял в дългосрочен план, без да окаже съществено влияние върху болката.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Богата на </a:t>
            </a:r>
            <a:r>
              <a:rPr lang="bg-BG" dirty="0" err="1" smtClean="0"/>
              <a:t>тромбоцити</a:t>
            </a:r>
            <a:r>
              <a:rPr lang="bg-BG" dirty="0" smtClean="0"/>
              <a:t> плазма (</a:t>
            </a:r>
            <a:r>
              <a:rPr lang="en-US" dirty="0" smtClean="0"/>
              <a:t>PRP</a:t>
            </a:r>
            <a:r>
              <a:rPr lang="bg-BG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277519" cy="402336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PRP e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поне толкова ефективен в клиничната практика спрямо облекчаването на болката и физическата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PRP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притежава добър профил на безопасност, като наблюдаваните странични реакции (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постинжекционна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болка и оток) са преходни и самоограничаващи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97" y="6510528"/>
            <a:ext cx="120855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dirty="0" err="1"/>
              <a:t>Georgiev</a:t>
            </a:r>
            <a:r>
              <a:rPr lang="bg-BG" sz="1000" dirty="0"/>
              <a:t>, T., </a:t>
            </a:r>
            <a:r>
              <a:rPr lang="bg-BG" sz="1000" dirty="0" err="1"/>
              <a:t>and</a:t>
            </a:r>
            <a:r>
              <a:rPr lang="bg-BG" sz="1000" dirty="0"/>
              <a:t> R. </a:t>
            </a:r>
            <a:r>
              <a:rPr lang="bg-BG" sz="1000" dirty="0" err="1"/>
              <a:t>Stoilov</a:t>
            </a:r>
            <a:r>
              <a:rPr lang="bg-BG" sz="1000" dirty="0"/>
              <a:t>. "</a:t>
            </a:r>
            <a:r>
              <a:rPr lang="bg-BG" sz="1000" dirty="0" err="1"/>
              <a:t>High</a:t>
            </a:r>
            <a:r>
              <a:rPr lang="bg-BG" sz="1000" dirty="0"/>
              <a:t> </a:t>
            </a:r>
            <a:r>
              <a:rPr lang="bg-BG" sz="1000" dirty="0" err="1"/>
              <a:t>molecular-weight</a:t>
            </a:r>
            <a:r>
              <a:rPr lang="bg-BG" sz="1000" dirty="0"/>
              <a:t> </a:t>
            </a:r>
            <a:r>
              <a:rPr lang="bg-BG" sz="1000" dirty="0" err="1"/>
              <a:t>hyaluronan</a:t>
            </a:r>
            <a:r>
              <a:rPr lang="bg-BG" sz="1000" dirty="0"/>
              <a:t> </a:t>
            </a:r>
            <a:r>
              <a:rPr lang="bg-BG" sz="1000" dirty="0" err="1"/>
              <a:t>or</a:t>
            </a:r>
            <a:r>
              <a:rPr lang="bg-BG" sz="1000" dirty="0"/>
              <a:t> </a:t>
            </a:r>
            <a:r>
              <a:rPr lang="bg-BG" sz="1000" dirty="0" err="1"/>
              <a:t>rich</a:t>
            </a:r>
            <a:r>
              <a:rPr lang="bg-BG" sz="1000" dirty="0"/>
              <a:t> </a:t>
            </a:r>
            <a:r>
              <a:rPr lang="bg-BG" sz="1000" dirty="0" err="1"/>
              <a:t>plasma</a:t>
            </a:r>
            <a:r>
              <a:rPr lang="bg-BG" sz="1000" dirty="0"/>
              <a:t> </a:t>
            </a:r>
            <a:r>
              <a:rPr lang="bg-BG" sz="1000" dirty="0" err="1"/>
              <a:t>platelet</a:t>
            </a:r>
            <a:r>
              <a:rPr lang="bg-BG" sz="1000" dirty="0"/>
              <a:t> </a:t>
            </a:r>
            <a:r>
              <a:rPr lang="bg-BG" sz="1000" dirty="0" err="1"/>
              <a:t>for</a:t>
            </a:r>
            <a:r>
              <a:rPr lang="bg-BG" sz="1000" dirty="0"/>
              <a:t> </a:t>
            </a:r>
            <a:r>
              <a:rPr lang="bg-BG" sz="1000" dirty="0" err="1"/>
              <a:t>osteoarhtritic</a:t>
            </a:r>
            <a:r>
              <a:rPr lang="bg-BG" sz="1000" dirty="0"/>
              <a:t> </a:t>
            </a:r>
            <a:r>
              <a:rPr lang="bg-BG" sz="1000" dirty="0" err="1"/>
              <a:t>knee-real</a:t>
            </a:r>
            <a:r>
              <a:rPr lang="bg-BG" sz="1000" dirty="0"/>
              <a:t> </a:t>
            </a:r>
            <a:r>
              <a:rPr lang="bg-BG" sz="1000" dirty="0" err="1"/>
              <a:t>world</a:t>
            </a:r>
            <a:r>
              <a:rPr lang="bg-BG" sz="1000" dirty="0"/>
              <a:t> </a:t>
            </a:r>
            <a:r>
              <a:rPr lang="bg-BG" sz="1000" dirty="0" err="1"/>
              <a:t>experience</a:t>
            </a:r>
            <a:r>
              <a:rPr lang="bg-BG" sz="1000" dirty="0"/>
              <a:t> </a:t>
            </a:r>
            <a:r>
              <a:rPr lang="bg-BG" sz="1000" dirty="0" err="1"/>
              <a:t>from</a:t>
            </a:r>
            <a:r>
              <a:rPr lang="bg-BG" sz="1000" dirty="0"/>
              <a:t> </a:t>
            </a:r>
            <a:r>
              <a:rPr lang="bg-BG" sz="1000" dirty="0" err="1"/>
              <a:t>specific</a:t>
            </a:r>
            <a:r>
              <a:rPr lang="bg-BG" sz="1000" dirty="0"/>
              <a:t> </a:t>
            </a:r>
            <a:r>
              <a:rPr lang="bg-BG" sz="1000" dirty="0" err="1"/>
              <a:t>treatment</a:t>
            </a:r>
            <a:r>
              <a:rPr lang="bg-BG" sz="1000" dirty="0"/>
              <a:t> </a:t>
            </a:r>
            <a:r>
              <a:rPr lang="bg-BG" sz="1000" dirty="0" err="1"/>
              <a:t>regimens</a:t>
            </a:r>
            <a:r>
              <a:rPr lang="bg-BG" sz="1000" dirty="0"/>
              <a:t>." </a:t>
            </a:r>
            <a:r>
              <a:rPr lang="bg-BG" sz="1000" dirty="0" err="1"/>
              <a:t>Osteoarthritis</a:t>
            </a:r>
            <a:r>
              <a:rPr lang="bg-BG" sz="1000" dirty="0"/>
              <a:t> </a:t>
            </a:r>
            <a:r>
              <a:rPr lang="bg-BG" sz="1000" dirty="0" err="1"/>
              <a:t>and</a:t>
            </a:r>
            <a:r>
              <a:rPr lang="bg-BG" sz="1000" dirty="0"/>
              <a:t> </a:t>
            </a:r>
            <a:r>
              <a:rPr lang="bg-BG" sz="1000" dirty="0" err="1"/>
              <a:t>Cartilage</a:t>
            </a:r>
            <a:r>
              <a:rPr lang="bg-BG" sz="1000" dirty="0"/>
              <a:t> 28 (2020): S497-S498.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45" y="2285999"/>
            <a:ext cx="3530924" cy="3050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6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Комплексен подход в лечението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125819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Лечението на болните с остеоартроза изисква комплексна терапевтична програма, която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мерки, корекция на вредните фактори и отбременяване на ставите;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физиотерапия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балнеолечение;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медикаментозно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лечение: симптоматично и базисно, общо и локално;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неуспех или тежък функционален дефицит – оперативни интервенции - артроскопия, синовектомии, коригиращи операции, ендопротезиране.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501" y="6510528"/>
            <a:ext cx="6907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dirty="0" err="1"/>
              <a:t>Georgiev</a:t>
            </a:r>
            <a:r>
              <a:rPr lang="bg-BG" sz="1000" dirty="0"/>
              <a:t> T. </a:t>
            </a:r>
            <a:r>
              <a:rPr lang="bg-BG" sz="1000" dirty="0" err="1"/>
              <a:t>Multimodal</a:t>
            </a:r>
            <a:r>
              <a:rPr lang="bg-BG" sz="1000" dirty="0"/>
              <a:t> </a:t>
            </a:r>
            <a:r>
              <a:rPr lang="bg-BG" sz="1000" dirty="0" err="1"/>
              <a:t>approach</a:t>
            </a:r>
            <a:r>
              <a:rPr lang="bg-BG" sz="1000" dirty="0"/>
              <a:t> </a:t>
            </a:r>
            <a:r>
              <a:rPr lang="bg-BG" sz="1000" dirty="0" err="1"/>
              <a:t>to</a:t>
            </a:r>
            <a:r>
              <a:rPr lang="bg-BG" sz="1000" dirty="0"/>
              <a:t> </a:t>
            </a:r>
            <a:r>
              <a:rPr lang="bg-BG" sz="1000" dirty="0" err="1"/>
              <a:t>intraarticular</a:t>
            </a:r>
            <a:r>
              <a:rPr lang="bg-BG" sz="1000" dirty="0"/>
              <a:t> </a:t>
            </a:r>
            <a:r>
              <a:rPr lang="bg-BG" sz="1000" dirty="0" err="1"/>
              <a:t>drug</a:t>
            </a:r>
            <a:r>
              <a:rPr lang="bg-BG" sz="1000" dirty="0"/>
              <a:t> </a:t>
            </a:r>
            <a:r>
              <a:rPr lang="bg-BG" sz="1000" dirty="0" err="1"/>
              <a:t>delivery</a:t>
            </a:r>
            <a:r>
              <a:rPr lang="bg-BG" sz="1000" dirty="0"/>
              <a:t> </a:t>
            </a:r>
            <a:r>
              <a:rPr lang="bg-BG" sz="1000" dirty="0" err="1"/>
              <a:t>in</a:t>
            </a:r>
            <a:r>
              <a:rPr lang="bg-BG" sz="1000" dirty="0"/>
              <a:t> </a:t>
            </a:r>
            <a:r>
              <a:rPr lang="bg-BG" sz="1000" dirty="0" err="1"/>
              <a:t>knee</a:t>
            </a:r>
            <a:r>
              <a:rPr lang="bg-BG" sz="1000" dirty="0"/>
              <a:t> </a:t>
            </a:r>
            <a:r>
              <a:rPr lang="bg-BG" sz="1000" dirty="0" err="1"/>
              <a:t>osteoarthritis</a:t>
            </a:r>
            <a:r>
              <a:rPr lang="bg-BG" sz="1000" dirty="0"/>
              <a:t>. </a:t>
            </a:r>
            <a:r>
              <a:rPr lang="bg-BG" sz="1000" dirty="0" err="1"/>
              <a:t>Rheumatol</a:t>
            </a:r>
            <a:r>
              <a:rPr lang="bg-BG" sz="1000" dirty="0"/>
              <a:t> </a:t>
            </a:r>
            <a:r>
              <a:rPr lang="bg-BG" sz="1000" dirty="0" err="1"/>
              <a:t>Int</a:t>
            </a:r>
            <a:r>
              <a:rPr lang="bg-BG" sz="1000" dirty="0"/>
              <a:t>. 2020 Nov;40(11):1763-1769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37" y="2181339"/>
            <a:ext cx="4026665" cy="40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latin typeface="Arial" pitchFamily="34" charset="0"/>
                <a:cs typeface="Arial" pitchFamily="34" charset="0"/>
              </a:rPr>
              <a:t>Ефективност на фармакологичната терапия</a:t>
            </a:r>
            <a:endParaRPr lang="bg-B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364" y="3148492"/>
            <a:ext cx="8229600" cy="264638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OARSI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2019 г. с доклад към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FDA: 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osteoarthritis seriously!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него се отбелязва,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 съществуват </a:t>
            </a:r>
            <a:r>
              <a:rPr lang="bg-B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малко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доказателства в полза на твърдението,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 използваните понастоящем фармакологични средства имат „ефективно действие срещу прогресията на заболяването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Стволови клетки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Терапията с мезенхимни стволови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(МСК) става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по-привлекателна за нехирургично лечение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Въпреки че първоначално ефектите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приписваха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на техния потенциал да се диференцират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пролиферират, сега вече знаем, че: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упражняват паракринни и трофични функции, влияейки върху различни близко разположени клетки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тъкани.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модифицират биохимичната среда на засегнатата става поради техните противовъзпалителни, имуномодулиращи и регенеративни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Генна терапия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авангарден метод в лечението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остеоартрозата 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Препрограмирането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хондроцити и синовиоцити или клетъчна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имплантация на клетки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нова функционална роля може да бъде ключът към неинвазивното и дългосрочно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възпалителни и дегенеративни процеси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Идентифицирани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няколко кандидат-гена и са разработени различни методи за генна модификация.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vivo доставянето на адено-асоцииран вирус (AAV) може да се извърши чрез интраартикуларна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инжекция, като AAV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 потенциала да проникне дълбоко в хрущяла, за да трансдуцира хондроцити.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Медиираната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аденовирус експресия на релаксиновия ген упражнява антифиброгенен ефект върху синовиалните фибробласти, получени от пациенти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гонартроза и флексионни контракции.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077" y="6304002"/>
            <a:ext cx="109501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dirty="0" err="1"/>
              <a:t>Evans</a:t>
            </a:r>
            <a:r>
              <a:rPr lang="bg-BG" sz="1000" dirty="0"/>
              <a:t> </a:t>
            </a:r>
            <a:r>
              <a:rPr lang="bg-BG" sz="1000" dirty="0" smtClean="0"/>
              <a:t>CH </a:t>
            </a:r>
            <a:r>
              <a:rPr lang="en-US" sz="1000" dirty="0" smtClean="0"/>
              <a:t>et al. </a:t>
            </a:r>
            <a:r>
              <a:rPr lang="bg-BG" sz="1000" dirty="0" smtClean="0"/>
              <a:t>(2018</a:t>
            </a:r>
            <a:r>
              <a:rPr lang="bg-BG" sz="1000" dirty="0"/>
              <a:t>) </a:t>
            </a:r>
            <a:r>
              <a:rPr lang="bg-BG" sz="1000" dirty="0" err="1"/>
              <a:t>Gene</a:t>
            </a:r>
            <a:r>
              <a:rPr lang="bg-BG" sz="1000" dirty="0"/>
              <a:t> </a:t>
            </a:r>
            <a:r>
              <a:rPr lang="bg-BG" sz="1000" dirty="0" err="1"/>
              <a:t>delivery</a:t>
            </a:r>
            <a:r>
              <a:rPr lang="bg-BG" sz="1000" dirty="0"/>
              <a:t> </a:t>
            </a:r>
            <a:r>
              <a:rPr lang="bg-BG" sz="1000" dirty="0" err="1"/>
              <a:t>to</a:t>
            </a:r>
            <a:r>
              <a:rPr lang="bg-BG" sz="1000" dirty="0"/>
              <a:t> </a:t>
            </a:r>
            <a:r>
              <a:rPr lang="bg-BG" sz="1000" dirty="0" err="1"/>
              <a:t>joints</a:t>
            </a:r>
            <a:r>
              <a:rPr lang="bg-BG" sz="1000" dirty="0"/>
              <a:t> </a:t>
            </a:r>
            <a:r>
              <a:rPr lang="bg-BG" sz="1000" dirty="0" err="1"/>
              <a:t>by</a:t>
            </a:r>
            <a:r>
              <a:rPr lang="bg-BG" sz="1000" dirty="0"/>
              <a:t> </a:t>
            </a:r>
            <a:r>
              <a:rPr lang="bg-BG" sz="1000" dirty="0" err="1"/>
              <a:t>intra-articular</a:t>
            </a:r>
            <a:r>
              <a:rPr lang="bg-BG" sz="1000" dirty="0"/>
              <a:t> </a:t>
            </a:r>
            <a:r>
              <a:rPr lang="bg-BG" sz="1000" dirty="0" err="1"/>
              <a:t>injection</a:t>
            </a:r>
            <a:r>
              <a:rPr lang="bg-BG" sz="1000" dirty="0"/>
              <a:t>. </a:t>
            </a:r>
            <a:r>
              <a:rPr lang="bg-BG" sz="1000" dirty="0" err="1"/>
              <a:t>Hum</a:t>
            </a:r>
            <a:r>
              <a:rPr lang="bg-BG" sz="1000" dirty="0"/>
              <a:t> </a:t>
            </a:r>
            <a:r>
              <a:rPr lang="bg-BG" sz="1000" dirty="0" err="1"/>
              <a:t>Gene</a:t>
            </a:r>
            <a:r>
              <a:rPr lang="bg-BG" sz="1000" dirty="0"/>
              <a:t> </a:t>
            </a:r>
            <a:r>
              <a:rPr lang="bg-BG" sz="1000" dirty="0" err="1"/>
              <a:t>Ther</a:t>
            </a:r>
            <a:r>
              <a:rPr lang="bg-BG" sz="1000" dirty="0"/>
              <a:t> 29(1):2–14</a:t>
            </a:r>
            <a:r>
              <a:rPr lang="bg-BG" sz="1000" dirty="0" smtClean="0"/>
              <a:t>. </a:t>
            </a:r>
            <a:endParaRPr lang="en-US" sz="1000" dirty="0" smtClean="0"/>
          </a:p>
          <a:p>
            <a:r>
              <a:rPr lang="bg-BG" sz="1000" dirty="0" err="1" smtClean="0"/>
              <a:t>Liu-Bryan</a:t>
            </a:r>
            <a:r>
              <a:rPr lang="bg-BG" sz="1000" dirty="0" smtClean="0"/>
              <a:t> </a:t>
            </a:r>
            <a:r>
              <a:rPr lang="bg-BG" sz="1000" dirty="0"/>
              <a:t>R, </a:t>
            </a:r>
            <a:r>
              <a:rPr lang="bg-BG" sz="1000" dirty="0" err="1"/>
              <a:t>Terkeltaub</a:t>
            </a:r>
            <a:r>
              <a:rPr lang="bg-BG" sz="1000" dirty="0"/>
              <a:t> R (2015) </a:t>
            </a:r>
            <a:r>
              <a:rPr lang="bg-BG" sz="1000" dirty="0" err="1"/>
              <a:t>Emerging</a:t>
            </a:r>
            <a:r>
              <a:rPr lang="bg-BG" sz="1000" dirty="0"/>
              <a:t> </a:t>
            </a:r>
            <a:r>
              <a:rPr lang="bg-BG" sz="1000" dirty="0" err="1"/>
              <a:t>regulators</a:t>
            </a:r>
            <a:r>
              <a:rPr lang="bg-BG" sz="1000" dirty="0"/>
              <a:t> </a:t>
            </a:r>
            <a:r>
              <a:rPr lang="bg-BG" sz="1000" dirty="0" err="1"/>
              <a:t>of</a:t>
            </a:r>
            <a:r>
              <a:rPr lang="bg-BG" sz="1000" dirty="0"/>
              <a:t> </a:t>
            </a:r>
            <a:r>
              <a:rPr lang="bg-BG" sz="1000" dirty="0" err="1"/>
              <a:t>the</a:t>
            </a:r>
            <a:r>
              <a:rPr lang="bg-BG" sz="1000" dirty="0"/>
              <a:t> </a:t>
            </a:r>
            <a:r>
              <a:rPr lang="bg-BG" sz="1000" dirty="0" err="1"/>
              <a:t>inflammatory</a:t>
            </a:r>
            <a:r>
              <a:rPr lang="bg-BG" sz="1000" dirty="0"/>
              <a:t> </a:t>
            </a:r>
            <a:r>
              <a:rPr lang="bg-BG" sz="1000" dirty="0" err="1"/>
              <a:t>process</a:t>
            </a:r>
            <a:r>
              <a:rPr lang="bg-BG" sz="1000" dirty="0"/>
              <a:t> </a:t>
            </a:r>
            <a:r>
              <a:rPr lang="bg-BG" sz="1000" dirty="0" err="1"/>
              <a:t>in</a:t>
            </a:r>
            <a:r>
              <a:rPr lang="bg-BG" sz="1000" dirty="0"/>
              <a:t> </a:t>
            </a:r>
            <a:r>
              <a:rPr lang="bg-BG" sz="1000" dirty="0" err="1"/>
              <a:t>osteoarthritis</a:t>
            </a:r>
            <a:r>
              <a:rPr lang="bg-BG" sz="1000" dirty="0"/>
              <a:t>. </a:t>
            </a:r>
            <a:r>
              <a:rPr lang="bg-BG" sz="1000" dirty="0" err="1"/>
              <a:t>Nat</a:t>
            </a:r>
            <a:r>
              <a:rPr lang="bg-BG" sz="1000" dirty="0"/>
              <a:t> </a:t>
            </a:r>
            <a:r>
              <a:rPr lang="bg-BG" sz="1000" dirty="0" err="1"/>
              <a:t>Rev</a:t>
            </a:r>
            <a:r>
              <a:rPr lang="bg-BG" sz="1000" dirty="0"/>
              <a:t> </a:t>
            </a:r>
            <a:r>
              <a:rPr lang="bg-BG" sz="1000" dirty="0" err="1"/>
              <a:t>Rheumatol</a:t>
            </a:r>
            <a:r>
              <a:rPr lang="bg-BG" sz="1000" dirty="0"/>
              <a:t> 11(1):35–44. </a:t>
            </a:r>
            <a:endParaRPr lang="en-US" sz="1000" dirty="0" smtClean="0"/>
          </a:p>
          <a:p>
            <a:r>
              <a:rPr lang="bg-BG" sz="1000" dirty="0" err="1" smtClean="0"/>
              <a:t>Ko</a:t>
            </a:r>
            <a:r>
              <a:rPr lang="bg-BG" sz="1000" dirty="0" smtClean="0"/>
              <a:t> JH</a:t>
            </a:r>
            <a:r>
              <a:rPr lang="en-US" sz="1000" dirty="0" smtClean="0"/>
              <a:t> et al.</a:t>
            </a:r>
            <a:r>
              <a:rPr lang="bg-BG" sz="1000" dirty="0" smtClean="0"/>
              <a:t> </a:t>
            </a:r>
            <a:r>
              <a:rPr lang="bg-BG" sz="1000" dirty="0"/>
              <a:t>(2019) </a:t>
            </a:r>
            <a:r>
              <a:rPr lang="bg-BG" sz="1000" dirty="0" err="1"/>
              <a:t>Regulation</a:t>
            </a:r>
            <a:r>
              <a:rPr lang="bg-BG" sz="1000" dirty="0"/>
              <a:t> </a:t>
            </a:r>
            <a:r>
              <a:rPr lang="bg-BG" sz="1000" dirty="0" err="1"/>
              <a:t>of</a:t>
            </a:r>
            <a:r>
              <a:rPr lang="bg-BG" sz="1000" dirty="0"/>
              <a:t> MMP </a:t>
            </a:r>
            <a:r>
              <a:rPr lang="bg-BG" sz="1000" dirty="0" err="1"/>
              <a:t>and</a:t>
            </a:r>
            <a:r>
              <a:rPr lang="bg-BG" sz="1000" dirty="0"/>
              <a:t> TIMP </a:t>
            </a:r>
            <a:r>
              <a:rPr lang="bg-BG" sz="1000" dirty="0" err="1"/>
              <a:t>expression</a:t>
            </a:r>
            <a:r>
              <a:rPr lang="bg-BG" sz="1000" dirty="0"/>
              <a:t> </a:t>
            </a:r>
            <a:r>
              <a:rPr lang="bg-BG" sz="1000" dirty="0" err="1"/>
              <a:t>in</a:t>
            </a:r>
            <a:r>
              <a:rPr lang="bg-BG" sz="1000" dirty="0"/>
              <a:t> </a:t>
            </a:r>
            <a:r>
              <a:rPr lang="bg-BG" sz="1000" dirty="0" err="1"/>
              <a:t>synovial</a:t>
            </a:r>
            <a:r>
              <a:rPr lang="bg-BG" sz="1000" dirty="0"/>
              <a:t> </a:t>
            </a:r>
            <a:r>
              <a:rPr lang="bg-BG" sz="1000" dirty="0" err="1"/>
              <a:t>fibroblasts</a:t>
            </a:r>
            <a:r>
              <a:rPr lang="bg-BG" sz="1000" dirty="0"/>
              <a:t> </a:t>
            </a:r>
            <a:r>
              <a:rPr lang="bg-BG" sz="1000" dirty="0" err="1"/>
              <a:t>from</a:t>
            </a:r>
            <a:r>
              <a:rPr lang="bg-BG" sz="1000" dirty="0"/>
              <a:t> </a:t>
            </a:r>
            <a:r>
              <a:rPr lang="bg-BG" sz="1000" dirty="0" err="1"/>
              <a:t>knee</a:t>
            </a:r>
            <a:r>
              <a:rPr lang="bg-BG" sz="1000" dirty="0"/>
              <a:t> </a:t>
            </a:r>
            <a:r>
              <a:rPr lang="bg-BG" sz="1000" dirty="0" err="1"/>
              <a:t>osteoarthritis</a:t>
            </a:r>
            <a:r>
              <a:rPr lang="bg-BG" sz="1000" dirty="0"/>
              <a:t> </a:t>
            </a:r>
            <a:r>
              <a:rPr lang="bg-BG" sz="1000" dirty="0" err="1"/>
              <a:t>with</a:t>
            </a:r>
            <a:r>
              <a:rPr lang="bg-BG" sz="1000" dirty="0"/>
              <a:t> </a:t>
            </a:r>
            <a:r>
              <a:rPr lang="bg-BG" sz="1000" dirty="0" err="1"/>
              <a:t>flexion</a:t>
            </a:r>
            <a:r>
              <a:rPr lang="bg-BG" sz="1000" dirty="0"/>
              <a:t> </a:t>
            </a:r>
            <a:r>
              <a:rPr lang="bg-BG" sz="1000" dirty="0" err="1"/>
              <a:t>contracture</a:t>
            </a:r>
            <a:r>
              <a:rPr lang="bg-BG" sz="1000" dirty="0"/>
              <a:t> </a:t>
            </a:r>
            <a:r>
              <a:rPr lang="bg-BG" sz="1000" dirty="0" err="1"/>
              <a:t>using</a:t>
            </a:r>
            <a:r>
              <a:rPr lang="bg-BG" sz="1000" dirty="0"/>
              <a:t> </a:t>
            </a:r>
            <a:r>
              <a:rPr lang="bg-BG" sz="1000" dirty="0" err="1"/>
              <a:t>adenovirus-mediated</a:t>
            </a:r>
            <a:r>
              <a:rPr lang="bg-BG" sz="1000" dirty="0"/>
              <a:t> </a:t>
            </a:r>
            <a:r>
              <a:rPr lang="bg-BG" sz="1000" dirty="0" err="1"/>
              <a:t>relaxin</a:t>
            </a:r>
            <a:r>
              <a:rPr lang="bg-BG" sz="1000" dirty="0"/>
              <a:t> </a:t>
            </a:r>
            <a:r>
              <a:rPr lang="bg-BG" sz="1000" dirty="0" err="1"/>
              <a:t>gene</a:t>
            </a:r>
            <a:r>
              <a:rPr lang="bg-BG" sz="1000" dirty="0"/>
              <a:t> </a:t>
            </a:r>
            <a:r>
              <a:rPr lang="bg-BG" sz="1000" dirty="0" err="1"/>
              <a:t>therapy</a:t>
            </a:r>
            <a:r>
              <a:rPr lang="bg-BG" sz="1000" dirty="0"/>
              <a:t>. </a:t>
            </a:r>
            <a:r>
              <a:rPr lang="bg-BG" sz="1000" dirty="0" err="1"/>
              <a:t>Knee</a:t>
            </a:r>
            <a:r>
              <a:rPr lang="bg-BG" sz="1000" dirty="0"/>
              <a:t> 26(2):</a:t>
            </a:r>
            <a:r>
              <a:rPr lang="bg-BG" sz="1000" dirty="0" smtClean="0"/>
              <a:t>317–329.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val="7781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История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305093" cy="4195481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От времето на Хипократ до преди само малко повече от 250 години всички форми на хроничните ставни заболявания са били означавани като </a:t>
            </a:r>
            <a:r>
              <a:rPr lang="bg-BG" dirty="0" smtClean="0"/>
              <a:t>подагра.</a:t>
            </a:r>
          </a:p>
          <a:p>
            <a:r>
              <a:rPr lang="bg-BG" dirty="0"/>
              <a:t>В</a:t>
            </a:r>
            <a:r>
              <a:rPr lang="bg-BG" dirty="0" smtClean="0"/>
              <a:t> </a:t>
            </a:r>
            <a:r>
              <a:rPr lang="bg-BG" dirty="0"/>
              <a:t>края на 18-ти век и на</a:t>
            </a:r>
            <a:r>
              <a:rPr lang="en-US" dirty="0"/>
              <a:t>­</a:t>
            </a:r>
            <a:r>
              <a:rPr lang="bg-BG" dirty="0" err="1"/>
              <a:t>ча</a:t>
            </a:r>
            <a:r>
              <a:rPr lang="en-US" dirty="0"/>
              <a:t>­</a:t>
            </a:r>
            <a:r>
              <a:rPr lang="bg-BG" dirty="0" err="1"/>
              <a:t>лото</a:t>
            </a:r>
            <a:r>
              <a:rPr lang="bg-BG" dirty="0"/>
              <a:t> на 19-ти </a:t>
            </a:r>
            <a:r>
              <a:rPr lang="bg-BG" dirty="0" smtClean="0"/>
              <a:t>Уилям </a:t>
            </a:r>
            <a:r>
              <a:rPr lang="bg-BG" dirty="0" err="1" smtClean="0"/>
              <a:t>Хеберден</a:t>
            </a:r>
            <a:r>
              <a:rPr lang="bg-BG" dirty="0" smtClean="0"/>
              <a:t> описва </a:t>
            </a:r>
            <a:r>
              <a:rPr lang="bg-BG" dirty="0"/>
              <a:t>„малки твърди възли с размер на грахово зърно по пръстите на ръцете</a:t>
            </a:r>
            <a:r>
              <a:rPr lang="bg-BG" dirty="0" smtClean="0"/>
              <a:t>“.</a:t>
            </a:r>
          </a:p>
          <a:p>
            <a:r>
              <a:rPr lang="bg-BG" dirty="0"/>
              <a:t>През 1952 г. </a:t>
            </a:r>
            <a:r>
              <a:rPr lang="bg-BG" dirty="0" err="1"/>
              <a:t>Келгрен</a:t>
            </a:r>
            <a:r>
              <a:rPr lang="bg-BG" dirty="0"/>
              <a:t> и </a:t>
            </a:r>
            <a:r>
              <a:rPr lang="bg-BG" dirty="0" err="1"/>
              <a:t>Муур</a:t>
            </a:r>
            <a:r>
              <a:rPr lang="bg-BG" dirty="0"/>
              <a:t> свързват </a:t>
            </a:r>
            <a:r>
              <a:rPr lang="bg-BG" dirty="0" err="1"/>
              <a:t>хеберденовите</a:t>
            </a:r>
            <a:r>
              <a:rPr lang="bg-BG" dirty="0"/>
              <a:t> възли с </a:t>
            </a:r>
            <a:r>
              <a:rPr lang="bg-BG" dirty="0" err="1"/>
              <a:t>остеоартрозата</a:t>
            </a:r>
            <a:r>
              <a:rPr lang="bg-BG" dirty="0"/>
              <a:t>, назовавайки я първична генерали</a:t>
            </a:r>
            <a:r>
              <a:rPr lang="en-US" dirty="0"/>
              <a:t>­</a:t>
            </a:r>
            <a:r>
              <a:rPr lang="bg-BG" dirty="0" err="1"/>
              <a:t>зи</a:t>
            </a:r>
            <a:r>
              <a:rPr lang="en-US" dirty="0"/>
              <a:t>­</a:t>
            </a:r>
            <a:r>
              <a:rPr lang="bg-BG" dirty="0"/>
              <a:t>ран</a:t>
            </a:r>
            <a:r>
              <a:rPr lang="en-US" dirty="0"/>
              <a:t>a</a:t>
            </a:r>
            <a:r>
              <a:rPr lang="bg-BG" dirty="0"/>
              <a:t> </a:t>
            </a:r>
            <a:r>
              <a:rPr lang="bg-BG" dirty="0" err="1"/>
              <a:t>остеоартроза</a:t>
            </a:r>
            <a:r>
              <a:rPr lang="bg-BG" dirty="0"/>
              <a:t>, за да я </a:t>
            </a:r>
            <a:r>
              <a:rPr lang="bg-BG" dirty="0" err="1"/>
              <a:t>отдиференциират</a:t>
            </a:r>
            <a:r>
              <a:rPr lang="bg-BG" dirty="0"/>
              <a:t> от вторичната ОА вследствие от травматизъм на изолирана </a:t>
            </a:r>
            <a:r>
              <a:rPr lang="bg-BG" dirty="0" smtClean="0"/>
              <a:t>става.</a:t>
            </a:r>
          </a:p>
          <a:p>
            <a:r>
              <a:rPr lang="bg-BG" dirty="0"/>
              <a:t>Пет години по-късно </a:t>
            </a:r>
            <a:r>
              <a:rPr lang="bg-BG" dirty="0" err="1"/>
              <a:t>Kellgren</a:t>
            </a:r>
            <a:r>
              <a:rPr lang="bg-BG" dirty="0"/>
              <a:t> и </a:t>
            </a:r>
            <a:r>
              <a:rPr lang="bg-BG" dirty="0" err="1"/>
              <a:t>Lawrence</a:t>
            </a:r>
            <a:r>
              <a:rPr lang="bg-BG" dirty="0"/>
              <a:t> описват  </a:t>
            </a:r>
            <a:r>
              <a:rPr lang="bg-BG" dirty="0" err="1"/>
              <a:t>рентгенографските</a:t>
            </a:r>
            <a:r>
              <a:rPr lang="bg-BG" dirty="0"/>
              <a:t> </a:t>
            </a:r>
            <a:r>
              <a:rPr lang="bg-BG" dirty="0" err="1"/>
              <a:t>харак</a:t>
            </a:r>
            <a:r>
              <a:rPr lang="en-US" dirty="0"/>
              <a:t>­</a:t>
            </a:r>
            <a:r>
              <a:rPr lang="bg-BG" dirty="0"/>
              <a:t>те</a:t>
            </a:r>
            <a:r>
              <a:rPr lang="en-US" dirty="0"/>
              <a:t>­</a:t>
            </a:r>
            <a:r>
              <a:rPr lang="bg-BG" dirty="0" err="1"/>
              <a:t>ристики</a:t>
            </a:r>
            <a:r>
              <a:rPr lang="bg-BG" dirty="0"/>
              <a:t> на </a:t>
            </a:r>
            <a:r>
              <a:rPr lang="bg-BG" dirty="0" err="1"/>
              <a:t>артрозната</a:t>
            </a:r>
            <a:r>
              <a:rPr lang="bg-BG" dirty="0"/>
              <a:t> става </a:t>
            </a:r>
          </a:p>
        </p:txBody>
      </p:sp>
      <p:pic>
        <p:nvPicPr>
          <p:cNvPr id="4" name="Picture 3" descr="William Heberden b17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454" y="3088735"/>
            <a:ext cx="1953260" cy="2487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494803" y="5663933"/>
            <a:ext cx="2456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Уилям </a:t>
            </a:r>
            <a:r>
              <a:rPr lang="bg-BG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Хеберден</a:t>
            </a:r>
            <a:endParaRPr lang="bg-BG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Иновативни Малки молекули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Новоразработените малки молекули са предназначени да модулират различни сигнални пътища на възпаление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хондродеструкция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сигналния път на Wnt участват в ембрионалното развитие на хрущяла и костите.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ембрионалните тъкани, Wnt протеините играят основна роля в моделирането на хрущяла и субхондралната кост при ОА.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прилики между хипертрофията на хондроцитите и калцификацията на хиалиновия хрущялен матрикс при ОА от едната страна и вътрематочното костно развитие (осификация)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другата.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Инхибирането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сигналния път на Wnt при пациенти с KOA може да бъде обещаващ терапевтичен подход.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4090"/>
            <a:ext cx="10475089" cy="23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Yazici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Y. et al. A novel </a:t>
            </a:r>
            <a:r>
              <a:rPr lang="en-US" sz="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Wnt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pathway inhibitor, SM04690, for the treatment of moderate to severe osteoarthritis of the knee: results of a 24-week, randomized, controlled, phase 1 study.</a:t>
            </a:r>
            <a:endParaRPr lang="bg-BG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Оперативно лечение</a:t>
            </a:r>
            <a:endParaRPr lang="bg-B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случаите, когато симптомите персистират въпреки оптимално проведено консервативно лечение, следва да се обмисли оперативна интервенция.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Ендопротезиране на колянната става представлява повърхностно заместване на увредените костни краища, заедно с надлежащия хрущял, на дисталната бедрена кост и проксималната тибия с последващо поставяне на протеза, изработена от метални сплави и полимерни материали.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своята необратима същност, ендопротезирането се препоръчва само в случаите, когато другите лечебни мероприятия не са имали успех или са противопоказни. Животът на компонентите на протезата е ограничен до около 15-20 години, като този на частичните (уникондилни) протези е често дори по-кратък.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защо смяната на колянната става трябва да се избягва при пациенти по-млади от 60-годишна възраст, където това е възможно.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Заключение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 нас стои проблемът, че много малко изследователи активно проучват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защото старата й концепция като скучно, обусловено от възрастта, дегенеративно заболяване все още битува. </a:t>
            </a:r>
          </a:p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Моят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към следващото поколение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ревматолози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да се заемат с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предизвикателството </a:t>
            </a:r>
            <a:r>
              <a:rPr lang="bg-BG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algn="r"/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Dieppe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0216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13510" y="5006984"/>
            <a:ext cx="3874911" cy="146304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Благодаря за вниманието</a:t>
            </a:r>
            <a:endParaRPr lang="bg-BG" sz="32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r="170"/>
          <a:stretch/>
        </p:blipFill>
        <p:spPr>
          <a:xfrm>
            <a:off x="0" y="1"/>
            <a:ext cx="12197419" cy="4583288"/>
          </a:xfrm>
        </p:spPr>
      </p:pic>
    </p:spTree>
    <p:extLst>
      <p:ext uri="{BB962C8B-B14F-4D97-AF65-F5344CB8AC3E}">
        <p14:creationId xmlns:p14="http://schemas.microsoft.com/office/powerpoint/2010/main" val="18343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Епидемиология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39357"/>
            <a:ext cx="457037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800" dirty="0" err="1">
                <a:latin typeface="Arial" panose="020B0604020202020204" pitchFamily="34" charset="0"/>
                <a:cs typeface="Arial" panose="020B0604020202020204" pitchFamily="34" charset="0"/>
              </a:rPr>
              <a:t>Социалнозначимо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заболяване:</a:t>
            </a:r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bg-BG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н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ай-чест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ата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причина за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болка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от ставен произход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придруженa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намалено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качество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живот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bg-BG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населението е изпитвало или ще изпитат болка, следствие от </a:t>
            </a:r>
            <a:r>
              <a:rPr lang="bg-BG" sz="1800" dirty="0" err="1">
                <a:latin typeface="Arial" panose="020B0604020202020204" pitchFamily="34" charset="0"/>
                <a:cs typeface="Arial" panose="020B0604020202020204" pitchFamily="34" charset="0"/>
              </a:rPr>
              <a:t>гонартроза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1800" dirty="0" err="1">
                <a:latin typeface="Arial" panose="020B0604020202020204" pitchFamily="34" charset="0"/>
                <a:cs typeface="Arial" panose="020B0604020202020204" pitchFamily="34" charset="0"/>
              </a:rPr>
              <a:t>ГоА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8523365"/>
              </p:ext>
            </p:extLst>
          </p:nvPr>
        </p:nvGraphicFramePr>
        <p:xfrm>
          <a:off x="5829080" y="1893768"/>
          <a:ext cx="6156780" cy="464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642556"/>
            <a:ext cx="93092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Turkiewicz</a:t>
            </a: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bg-BG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 Prevalence </a:t>
            </a: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knee pain and knee OA in southern Sweden and the proportion that seeks medical care. Rheumatology (Oxford). 2015</a:t>
            </a:r>
            <a:endParaRPr lang="bg-BG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Етиология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87663"/>
            <a:ext cx="8946541" cy="4195481"/>
          </a:xfrm>
        </p:spPr>
        <p:txBody>
          <a:bodyPr/>
          <a:lstStyle/>
          <a:p>
            <a:r>
              <a:rPr lang="bg-BG" dirty="0" err="1"/>
              <a:t>Гонартрозата</a:t>
            </a:r>
            <a:r>
              <a:rPr lang="bg-BG" dirty="0"/>
              <a:t> има </a:t>
            </a:r>
            <a:r>
              <a:rPr lang="bg-BG" dirty="0" err="1" smtClean="0"/>
              <a:t>многопластове</a:t>
            </a:r>
            <a:r>
              <a:rPr lang="bg-BG" dirty="0" smtClean="0"/>
              <a:t> етиология</a:t>
            </a:r>
            <a:r>
              <a:rPr lang="bg-BG" dirty="0"/>
              <a:t>, в която участват локални и системни </a:t>
            </a:r>
            <a:r>
              <a:rPr lang="bg-BG" dirty="0" smtClean="0"/>
              <a:t>фактори.</a:t>
            </a:r>
            <a:endParaRPr lang="bg-BG" dirty="0"/>
          </a:p>
        </p:txBody>
      </p:sp>
      <p:pic>
        <p:nvPicPr>
          <p:cNvPr id="4" name="Picture 3" descr="C:\Users\Tsetso\Desktop\riskovi-faktori.pn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1" r="5282"/>
          <a:stretch/>
        </p:blipFill>
        <p:spPr bwMode="auto">
          <a:xfrm>
            <a:off x="1608462" y="2930488"/>
            <a:ext cx="7890547" cy="3517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82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Рискови фактори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Идентифицирането на потенциалните рискови фактори, допринасящи за възникване на болката и функционалния дефицит при </a:t>
            </a:r>
            <a:r>
              <a:rPr lang="bg-BG" dirty="0" err="1"/>
              <a:t>ГоА</a:t>
            </a:r>
            <a:r>
              <a:rPr lang="bg-BG" dirty="0"/>
              <a:t>, изисква познаването на широк спектър от </a:t>
            </a:r>
            <a:r>
              <a:rPr lang="bg-BG" dirty="0" err="1"/>
              <a:t>биопсихологични</a:t>
            </a:r>
            <a:r>
              <a:rPr lang="bg-BG" dirty="0"/>
              <a:t> фактори</a:t>
            </a:r>
            <a:r>
              <a:rPr lang="bg-BG" dirty="0" smtClean="0"/>
              <a:t>.</a:t>
            </a:r>
          </a:p>
          <a:p>
            <a:pPr lvl="1"/>
            <a:r>
              <a:rPr lang="bg-BG" dirty="0" smtClean="0"/>
              <a:t>Възраст</a:t>
            </a:r>
          </a:p>
          <a:p>
            <a:pPr lvl="1"/>
            <a:r>
              <a:rPr lang="bg-BG" dirty="0"/>
              <a:t>Наднормено тегло и </a:t>
            </a:r>
            <a:r>
              <a:rPr lang="bg-BG" dirty="0" smtClean="0"/>
              <a:t>затлъстяване</a:t>
            </a:r>
          </a:p>
          <a:p>
            <a:pPr lvl="1"/>
            <a:r>
              <a:rPr lang="bg-BG" dirty="0"/>
              <a:t>Женски </a:t>
            </a:r>
            <a:r>
              <a:rPr lang="bg-BG" dirty="0" smtClean="0"/>
              <a:t>пол</a:t>
            </a:r>
          </a:p>
          <a:p>
            <a:pPr lvl="1"/>
            <a:r>
              <a:rPr lang="bg-BG" dirty="0"/>
              <a:t>Предшестваща травма на </a:t>
            </a:r>
            <a:r>
              <a:rPr lang="bg-BG" dirty="0" smtClean="0"/>
              <a:t>коляното</a:t>
            </a:r>
          </a:p>
          <a:p>
            <a:pPr lvl="1"/>
            <a:r>
              <a:rPr lang="bg-BG" dirty="0"/>
              <a:t>Мускулна слабост и </a:t>
            </a:r>
            <a:r>
              <a:rPr lang="bg-BG" dirty="0" err="1" smtClean="0"/>
              <a:t>инактивитет</a:t>
            </a:r>
            <a:endParaRPr lang="bg-BG" dirty="0" smtClean="0"/>
          </a:p>
          <a:p>
            <a:pPr lvl="1"/>
            <a:r>
              <a:rPr lang="bg-BG" dirty="0"/>
              <a:t>Генетична </a:t>
            </a:r>
            <a:r>
              <a:rPr lang="bg-BG" dirty="0" err="1" smtClean="0"/>
              <a:t>предиспозиция</a:t>
            </a:r>
            <a:endParaRPr lang="bg-BG" dirty="0" smtClean="0"/>
          </a:p>
          <a:p>
            <a:pPr lvl="1"/>
            <a:r>
              <a:rPr lang="bg-BG" dirty="0"/>
              <a:t>П</a:t>
            </a:r>
            <a:r>
              <a:rPr lang="bg-BG" dirty="0" smtClean="0"/>
              <a:t>олови хормони</a:t>
            </a:r>
          </a:p>
          <a:p>
            <a:pPr lvl="1"/>
            <a:r>
              <a:rPr lang="bg-BG" dirty="0" smtClean="0"/>
              <a:t>Професия</a:t>
            </a:r>
          </a:p>
          <a:p>
            <a:pPr lvl="1"/>
            <a:r>
              <a:rPr lang="bg-BG" dirty="0" err="1" smtClean="0"/>
              <a:t>Коморбидности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334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06797052"/>
              </p:ext>
            </p:extLst>
          </p:nvPr>
        </p:nvGraphicFramePr>
        <p:xfrm>
          <a:off x="7813544" y="2464363"/>
          <a:ext cx="3910965" cy="344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Остеоартроза</a:t>
            </a:r>
            <a:r>
              <a:rPr lang="bg-BG" dirty="0" smtClean="0"/>
              <a:t> и затлъстяване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3313" y="2052918"/>
            <a:ext cx="6516688" cy="419548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Рискът за развитие на ОА е двойно по-висок при индивиди с наднормено тегло, сочи скорошен мета-анализ (</a:t>
            </a:r>
            <a:r>
              <a:rPr lang="en-US" dirty="0"/>
              <a:t>OR = 1.98</a:t>
            </a:r>
            <a:r>
              <a:rPr lang="bg-BG" dirty="0"/>
              <a:t>). </a:t>
            </a:r>
            <a:endParaRPr lang="bg-B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 smtClean="0"/>
              <a:t>Затлъстяването </a:t>
            </a:r>
            <a:r>
              <a:rPr lang="bg-BG" dirty="0"/>
              <a:t>(</a:t>
            </a:r>
            <a:r>
              <a:rPr lang="en-US" dirty="0"/>
              <a:t>BMI &gt; 30</a:t>
            </a:r>
            <a:r>
              <a:rPr lang="bg-BG" dirty="0"/>
              <a:t>) допълнително увеличава вероятността за настъпване на ОА (</a:t>
            </a:r>
            <a:r>
              <a:rPr lang="en-US" dirty="0"/>
              <a:t>OR = </a:t>
            </a:r>
            <a:r>
              <a:rPr lang="bg-BG" dirty="0"/>
              <a:t>2.66) </a:t>
            </a: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Поради: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по-голямото натоварване, на което са подложени </a:t>
            </a:r>
            <a:r>
              <a:rPr lang="bg-BG" dirty="0" smtClean="0"/>
              <a:t>носещите стави</a:t>
            </a:r>
            <a:r>
              <a:rPr lang="bg-BG" dirty="0"/>
              <a:t>, </a:t>
            </a:r>
            <a:endParaRPr lang="bg-B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 smtClean="0"/>
              <a:t>променения </a:t>
            </a:r>
            <a:r>
              <a:rPr lang="bg-BG" dirty="0"/>
              <a:t>метаболитен профил, високите нива на </a:t>
            </a:r>
            <a:r>
              <a:rPr lang="bg-BG" dirty="0" err="1"/>
              <a:t>адипоцитокини</a:t>
            </a:r>
            <a:r>
              <a:rPr lang="bg-BG" dirty="0"/>
              <a:t> и асоциирания с тях </a:t>
            </a:r>
            <a:r>
              <a:rPr lang="bg-BG" dirty="0" err="1"/>
              <a:t>проинфламаторен</a:t>
            </a:r>
            <a:r>
              <a:rPr lang="bg-BG" dirty="0"/>
              <a:t> отговор.</a:t>
            </a:r>
          </a:p>
        </p:txBody>
      </p:sp>
      <p:sp>
        <p:nvSpPr>
          <p:cNvPr id="7" name="Oval 6"/>
          <p:cNvSpPr/>
          <p:nvPr/>
        </p:nvSpPr>
        <p:spPr>
          <a:xfrm>
            <a:off x="9839758" y="3561348"/>
            <a:ext cx="990600" cy="904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g-BG" sz="90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Адипокини</a:t>
            </a:r>
            <a:endParaRPr lang="bg-BG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xplosion 2 7"/>
          <p:cNvSpPr/>
          <p:nvPr/>
        </p:nvSpPr>
        <p:spPr>
          <a:xfrm rot="19708452">
            <a:off x="8795818" y="3752483"/>
            <a:ext cx="1247775" cy="82359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g-BG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ОА</a:t>
            </a:r>
            <a:endParaRPr lang="bg-BG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0168688" y="4562108"/>
            <a:ext cx="374650" cy="27495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11" name="Down Arrow 10"/>
          <p:cNvSpPr/>
          <p:nvPr/>
        </p:nvSpPr>
        <p:spPr>
          <a:xfrm rot="2123259">
            <a:off x="9600998" y="4440823"/>
            <a:ext cx="240665" cy="58801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91499" y="2335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591499" y="27927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591499" y="62503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51987" y="6582488"/>
            <a:ext cx="88843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Georgiev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Angelov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AK.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Modifiable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knee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osteoarthritis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Rheumatol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bg-BG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bg-BG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err="1" smtClean="0"/>
              <a:t>Патогенеза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Прогресивната загуба на ставен хрущял е основна характеристика на ОА. </a:t>
            </a:r>
            <a:endParaRPr lang="bg-B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bg-BG" dirty="0" smtClean="0"/>
              <a:t>Хиалинният </a:t>
            </a:r>
            <a:r>
              <a:rPr lang="bg-BG" dirty="0"/>
              <a:t>хрущял представлява неваскуларизирана тъкан, състояща се от хондроцити и </a:t>
            </a:r>
            <a:r>
              <a:rPr lang="bg-BG" dirty="0" smtClean="0"/>
              <a:t>ЕЦМ, </a:t>
            </a:r>
            <a:r>
              <a:rPr lang="bg-BG" dirty="0"/>
              <a:t>който осигурява биомеханичните и физиологичните характеристики, необходими за нормалното функциониране на </a:t>
            </a:r>
            <a:r>
              <a:rPr lang="bg-BG" dirty="0" smtClean="0"/>
              <a:t>хондроцитите.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 smtClean="0"/>
              <a:t>Тип </a:t>
            </a:r>
            <a:r>
              <a:rPr lang="en-US" dirty="0"/>
              <a:t>II</a:t>
            </a:r>
            <a:r>
              <a:rPr lang="bg-BG" dirty="0"/>
              <a:t> колагенът (</a:t>
            </a:r>
            <a:r>
              <a:rPr lang="en-US" dirty="0"/>
              <a:t>CII</a:t>
            </a:r>
            <a:r>
              <a:rPr lang="bg-BG" dirty="0"/>
              <a:t>) е определящ компонент на ЕЦМ (15%-22%), следван от агрекана (4%-7%) и други неколагенни протеини (0.5%-1%), вкл. и хрущялният олигомеричен мактриксен протеин (</a:t>
            </a:r>
            <a:r>
              <a:rPr lang="en-US" dirty="0"/>
              <a:t>COMP</a:t>
            </a:r>
            <a:r>
              <a:rPr lang="bg-BG" dirty="0"/>
              <a:t>). </a:t>
            </a:r>
            <a:r>
              <a:rPr lang="bg-BG" dirty="0" smtClean="0"/>
              <a:t>Остатъкът е вода.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 smtClean="0"/>
              <a:t>Дисбалансът </a:t>
            </a:r>
            <a:r>
              <a:rPr lang="bg-BG" dirty="0"/>
              <a:t>между синтезата и деструкцията </a:t>
            </a:r>
            <a:r>
              <a:rPr lang="bg-BG" dirty="0" smtClean="0"/>
              <a:t>стои в </a:t>
            </a:r>
            <a:r>
              <a:rPr lang="bg-BG" dirty="0"/>
              <a:t>основната на повишената хрущялна загуба при </a:t>
            </a:r>
            <a:r>
              <a:rPr lang="bg-BG" dirty="0" smtClean="0"/>
              <a:t>ОА. Ето защо биомаркерите, </a:t>
            </a:r>
            <a:r>
              <a:rPr lang="bg-BG" dirty="0"/>
              <a:t>отразяващи тези метаболитни </a:t>
            </a:r>
            <a:r>
              <a:rPr lang="bg-BG" dirty="0" smtClean="0"/>
              <a:t>процеси, </a:t>
            </a:r>
            <a:r>
              <a:rPr lang="bg-BG" dirty="0"/>
              <a:t>представляват обект на интензивни изследвания.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595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22471</TotalTime>
  <Words>3364</Words>
  <Application>Microsoft Office PowerPoint</Application>
  <PresentationFormat>Widescreen</PresentationFormat>
  <Paragraphs>384</Paragraphs>
  <Slides>43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Остеоартроза:   новости в етиопатогенезата, диагностиката и лечението</vt:lpstr>
      <vt:lpstr>съдържание</vt:lpstr>
      <vt:lpstr>Определение</vt:lpstr>
      <vt:lpstr>История</vt:lpstr>
      <vt:lpstr>Епидемиология</vt:lpstr>
      <vt:lpstr>Етиология</vt:lpstr>
      <vt:lpstr>Рискови фактори</vt:lpstr>
      <vt:lpstr>Остеоартроза и затлъстяване</vt:lpstr>
      <vt:lpstr>Патогенеза</vt:lpstr>
      <vt:lpstr>Структура на хиалинния хрущял</vt:lpstr>
      <vt:lpstr>Възпаление и ОА</vt:lpstr>
      <vt:lpstr>Клинична картина</vt:lpstr>
      <vt:lpstr>Болка</vt:lpstr>
      <vt:lpstr>ACR Критерии</vt:lpstr>
      <vt:lpstr>Възпалителни маркери</vt:lpstr>
      <vt:lpstr>Синовиална течност</vt:lpstr>
      <vt:lpstr>Иновативни лабораторни изследвания</vt:lpstr>
      <vt:lpstr>Какво представляват биомаркерите?</vt:lpstr>
      <vt:lpstr>BIPEDS класификация</vt:lpstr>
      <vt:lpstr>Наши проучвания в областта</vt:lpstr>
      <vt:lpstr>Рентгенография</vt:lpstr>
      <vt:lpstr>Магнитно-резонансна томография</vt:lpstr>
      <vt:lpstr>T2 Картиране</vt:lpstr>
      <vt:lpstr>Ставна ехография</vt:lpstr>
      <vt:lpstr>Оценка и стадиране на заболяването</vt:lpstr>
      <vt:lpstr>Лечение</vt:lpstr>
      <vt:lpstr>Лечебна пирамида</vt:lpstr>
      <vt:lpstr>Симптоматични бавно-действащи средства</vt:lpstr>
      <vt:lpstr>Унгвенти</vt:lpstr>
      <vt:lpstr>Парацетамол</vt:lpstr>
      <vt:lpstr>НСПВС в лечението на ОА (1)</vt:lpstr>
      <vt:lpstr>НСПВС в лечението на ОА (2)</vt:lpstr>
      <vt:lpstr>Вътреставна Хиалуронова киселина</vt:lpstr>
      <vt:lpstr>Вътреставни КС</vt:lpstr>
      <vt:lpstr>Богата на тромбоцити плазма (PRP)</vt:lpstr>
      <vt:lpstr>Комплексен подход в лечението</vt:lpstr>
      <vt:lpstr>Ефективност на фармакологичната терапия</vt:lpstr>
      <vt:lpstr>Стволови клетки</vt:lpstr>
      <vt:lpstr>Генна терапия</vt:lpstr>
      <vt:lpstr>Иновативни Малки молекули</vt:lpstr>
      <vt:lpstr>Оперативно лечение</vt:lpstr>
      <vt:lpstr>Заключение</vt:lpstr>
      <vt:lpstr>Благодаря за вниманието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Tsetso</dc:creator>
  <cp:lastModifiedBy>Tsetso</cp:lastModifiedBy>
  <cp:revision>165</cp:revision>
  <cp:lastPrinted>2021-12-11T19:44:41Z</cp:lastPrinted>
  <dcterms:created xsi:type="dcterms:W3CDTF">2020-06-15T04:02:21Z</dcterms:created>
  <dcterms:modified xsi:type="dcterms:W3CDTF">2022-02-20T16:26:50Z</dcterms:modified>
</cp:coreProperties>
</file>