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58" r:id="rId4"/>
    <p:sldId id="259" r:id="rId5"/>
    <p:sldId id="286" r:id="rId6"/>
    <p:sldId id="297" r:id="rId7"/>
    <p:sldId id="298" r:id="rId8"/>
    <p:sldId id="299" r:id="rId9"/>
    <p:sldId id="293" r:id="rId10"/>
    <p:sldId id="300" r:id="rId11"/>
    <p:sldId id="294" r:id="rId12"/>
    <p:sldId id="295" r:id="rId13"/>
    <p:sldId id="283" r:id="rId14"/>
    <p:sldId id="276" r:id="rId15"/>
    <p:sldId id="261" r:id="rId16"/>
    <p:sldId id="284" r:id="rId17"/>
    <p:sldId id="278" r:id="rId18"/>
    <p:sldId id="279" r:id="rId19"/>
    <p:sldId id="280" r:id="rId20"/>
    <p:sldId id="281" r:id="rId21"/>
    <p:sldId id="282" r:id="rId22"/>
    <p:sldId id="277" r:id="rId23"/>
    <p:sldId id="262" r:id="rId24"/>
    <p:sldId id="263" r:id="rId25"/>
    <p:sldId id="264" r:id="rId26"/>
    <p:sldId id="289" r:id="rId27"/>
    <p:sldId id="288" r:id="rId28"/>
    <p:sldId id="267" r:id="rId29"/>
    <p:sldId id="268" r:id="rId30"/>
    <p:sldId id="269" r:id="rId31"/>
    <p:sldId id="272" r:id="rId32"/>
    <p:sldId id="273" r:id="rId33"/>
    <p:sldId id="270" r:id="rId34"/>
    <p:sldId id="274" r:id="rId35"/>
    <p:sldId id="275" r:id="rId36"/>
    <p:sldId id="271" r:id="rId37"/>
    <p:sldId id="292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82281059063136"/>
          <c:y val="1.3636363636363636E-2"/>
          <c:w val="0.71283095723014256"/>
          <c:h val="0.9909090909090909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2694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blipFill dpi="0" rotWithShape="0">
                <a:blip xmlns:r="http://schemas.openxmlformats.org/officeDocument/2006/relationships" r:embed="rId1"/>
                <a:srcRect/>
                <a:tile tx="0" ty="0" sx="100000" sy="100000" flip="none" algn="tl"/>
              </a:blipFill>
              <a:ln w="1269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FE7-40E0-BE30-93A06C44F791}"/>
              </c:ext>
            </c:extLst>
          </c:dPt>
          <c:dPt>
            <c:idx val="1"/>
            <c:bubble3D val="0"/>
            <c:spPr>
              <a:blipFill dpi="0" rotWithShape="0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69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FE7-40E0-BE30-93A06C44F791}"/>
              </c:ext>
            </c:extLst>
          </c:dPt>
          <c:dPt>
            <c:idx val="2"/>
            <c:bubble3D val="0"/>
            <c:spPr>
              <a:blipFill dpi="0" rotWithShape="0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1269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FE7-40E0-BE30-93A06C44F791}"/>
              </c:ext>
            </c:extLst>
          </c:dPt>
          <c:dPt>
            <c:idx val="4"/>
            <c:bubble3D val="0"/>
            <c:spPr>
              <a:blipFill dpi="0" rotWithShape="0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1269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FE7-40E0-BE30-93A06C44F791}"/>
              </c:ext>
            </c:extLst>
          </c:dPt>
          <c:dLbls>
            <c:dLbl>
              <c:idx val="0"/>
              <c:layout>
                <c:manualLayout>
                  <c:x val="-0.14589074370850597"/>
                  <c:y val="0.20002609759007395"/>
                </c:manualLayout>
              </c:layout>
              <c:spPr>
                <a:solidFill>
                  <a:srgbClr val="FFFFFF"/>
                </a:solidFill>
                <a:ln w="3174">
                  <a:solidFill>
                    <a:srgbClr val="000000"/>
                  </a:solidFill>
                  <a:prstDash val="solid"/>
                </a:ln>
                <a:effectLst>
                  <a:outerShdw dist="35921" dir="2700000" algn="br">
                    <a:srgbClr val="000000"/>
                  </a:outerShdw>
                </a:effectLst>
              </c:spPr>
              <c:txPr>
                <a:bodyPr/>
                <a:lstStyle/>
                <a:p>
                  <a:pPr>
                    <a:defRPr sz="107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bg-BG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E7-40E0-BE30-93A06C44F791}"/>
                </c:ext>
              </c:extLst>
            </c:dLbl>
            <c:dLbl>
              <c:idx val="1"/>
              <c:layout>
                <c:manualLayout>
                  <c:x val="0.15608976426455637"/>
                  <c:y val="-0.21474464129483817"/>
                </c:manualLayout>
              </c:layout>
              <c:spPr>
                <a:solidFill>
                  <a:srgbClr val="FFFFFF"/>
                </a:solidFill>
                <a:ln w="3174">
                  <a:solidFill>
                    <a:srgbClr val="000000"/>
                  </a:solidFill>
                  <a:prstDash val="solid"/>
                </a:ln>
                <a:effectLst>
                  <a:outerShdw dist="35921" dir="2700000" algn="br">
                    <a:srgbClr val="000000"/>
                  </a:outerShdw>
                </a:effectLst>
              </c:spPr>
              <c:txPr>
                <a:bodyPr/>
                <a:lstStyle/>
                <a:p>
                  <a:pPr>
                    <a:defRPr sz="1075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bg-BG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E7-40E0-BE30-93A06C44F791}"/>
                </c:ext>
              </c:extLst>
            </c:dLbl>
            <c:spPr>
              <a:solidFill>
                <a:srgbClr val="FFFFFF"/>
              </a:solidFill>
              <a:ln w="317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74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мъже</c:v>
                </c:pt>
                <c:pt idx="1">
                  <c:v>жени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E7-40E0-BE30-93A06C44F79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blipFill dpi="0" rotWithShape="0">
              <a:blip xmlns:r="http://schemas.openxmlformats.org/officeDocument/2006/relationships" r:embed="rId5"/>
              <a:srcRect/>
              <a:tile tx="0" ty="0" sx="100000" sy="100000" flip="none" algn="tl"/>
            </a:blipFill>
            <a:ln w="12694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9-5FE7-40E0-BE30-93A06C44F79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A-5FE7-40E0-BE30-93A06C44F791}"/>
              </c:ext>
            </c:extLst>
          </c:dPt>
          <c:dLbls>
            <c:spPr>
              <a:noFill/>
              <a:ln w="2538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4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мъже</c:v>
                </c:pt>
                <c:pt idx="1">
                  <c:v>жени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B-5FE7-40E0-BE30-93A06C44F7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694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5845213849287166"/>
          <c:y val="0.40454545454545454"/>
          <c:w val="0.30957230142566189"/>
          <c:h val="0.20454545454545456"/>
        </c:manualLayout>
      </c:layout>
      <c:overlay val="0"/>
      <c:spPr>
        <a:blipFill dpi="0" rotWithShape="0">
          <a:blip xmlns:r="http://schemas.openxmlformats.org/officeDocument/2006/relationships" r:embed="rId6"/>
          <a:srcRect/>
          <a:tile tx="0" ty="0" sx="100000" sy="100000" flip="none" algn="tl"/>
        </a:blipFill>
        <a:ln w="3174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100" b="1" i="0" u="none" strike="noStrike" baseline="0">
              <a:solidFill>
                <a:srgbClr val="339966"/>
              </a:solidFill>
              <a:latin typeface="Times New Roman"/>
              <a:ea typeface="Times New Roman"/>
              <a:cs typeface="Times New Roman"/>
            </a:defRPr>
          </a:pPr>
          <a:endParaRPr lang="bg-BG"/>
        </a:p>
      </c:txPr>
    </c:legend>
    <c:plotVisOnly val="1"/>
    <c:dispBlanksAs val="zero"/>
    <c:showDLblsOverMax val="0"/>
  </c:chart>
  <c:spPr>
    <a:blipFill dpi="0" rotWithShape="0">
      <a:blip xmlns:r="http://schemas.openxmlformats.org/officeDocument/2006/relationships" r:embed="rId7"/>
      <a:srcRect/>
      <a:tile tx="0" ty="0" sx="100000" sy="100000" flip="none" algn="tl"/>
    </a:blipFill>
    <a:ln>
      <a:noFill/>
    </a:ln>
  </c:spPr>
  <c:txPr>
    <a:bodyPr/>
    <a:lstStyle/>
    <a:p>
      <a:pPr>
        <a:defRPr sz="975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bg-BG"/>
    </a:p>
  </c:txPr>
  <c:externalData r:id="rId8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42"/>
      <c:rotY val="30"/>
      <c:depthPercent val="100"/>
      <c:rAngAx val="1"/>
    </c:view3D>
    <c:floor>
      <c:thickness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8823529411764705E-2"/>
          <c:y val="6.9264069264069264E-2"/>
          <c:w val="0.92352941176470593"/>
          <c:h val="0.753246753246753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мъже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69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L3-L4</c:v>
                </c:pt>
                <c:pt idx="1">
                  <c:v>L4-L5</c:v>
                </c:pt>
                <c:pt idx="2">
                  <c:v>L5-S1</c:v>
                </c:pt>
                <c:pt idx="3">
                  <c:v>&gt;2 нива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5-4655-A526-BC128E095DE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жени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69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L3-L4</c:v>
                </c:pt>
                <c:pt idx="1">
                  <c:v>L4-L5</c:v>
                </c:pt>
                <c:pt idx="2">
                  <c:v>L5-S1</c:v>
                </c:pt>
                <c:pt idx="3">
                  <c:v>&gt;2 нива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17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15-4655-A526-BC128E095DE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общо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69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L3-L4</c:v>
                </c:pt>
                <c:pt idx="1">
                  <c:v>L4-L5</c:v>
                </c:pt>
                <c:pt idx="2">
                  <c:v>L5-S1</c:v>
                </c:pt>
                <c:pt idx="3">
                  <c:v>&gt;2 нива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2</c:v>
                </c:pt>
                <c:pt idx="1">
                  <c:v>22</c:v>
                </c:pt>
                <c:pt idx="2">
                  <c:v>15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15-4655-A526-BC128E095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6241792"/>
        <c:axId val="1"/>
        <c:axId val="0"/>
      </c:bar3DChart>
      <c:catAx>
        <c:axId val="256241792"/>
        <c:scaling>
          <c:orientation val="minMax"/>
        </c:scaling>
        <c:delete val="0"/>
        <c:axPos val="b"/>
        <c:majorGridlines>
          <c:spPr>
            <a:ln w="317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4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bg-BG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24"/>
        </c:scaling>
        <c:delete val="0"/>
        <c:axPos val="l"/>
        <c:majorGridlines>
          <c:spPr>
            <a:ln w="317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4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bg-BG"/>
          </a:p>
        </c:txPr>
        <c:crossAx val="256241792"/>
        <c:crosses val="autoZero"/>
        <c:crossBetween val="between"/>
        <c:majorUnit val="3"/>
        <c:minorUnit val="1"/>
      </c:valAx>
      <c:spPr>
        <a:solidFill>
          <a:srgbClr val="FFFFFF"/>
        </a:solidFill>
        <a:ln w="25381">
          <a:noFill/>
        </a:ln>
      </c:spPr>
    </c:plotArea>
    <c:legend>
      <c:legendPos val="r"/>
      <c:layout>
        <c:manualLayout>
          <c:xMode val="edge"/>
          <c:yMode val="edge"/>
          <c:x val="0.5117647058823529"/>
          <c:y val="0.1038961038961039"/>
          <c:w val="0.40784313725490196"/>
          <c:h val="0.16017316017316016"/>
        </c:manualLayout>
      </c:layout>
      <c:overlay val="0"/>
      <c:spPr>
        <a:blipFill dpi="0" rotWithShape="0">
          <a:blip xmlns:r="http://schemas.openxmlformats.org/officeDocument/2006/relationships" r:embed="rId4"/>
          <a:srcRect/>
          <a:tile tx="0" ty="0" sx="100000" sy="100000" flip="none" algn="tl"/>
        </a:blipFill>
        <a:ln w="3173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099" b="1" i="0" u="none" strike="noStrike" baseline="0">
              <a:solidFill>
                <a:srgbClr val="660066"/>
              </a:solidFill>
              <a:latin typeface="Times New Roman"/>
              <a:ea typeface="Times New Roman"/>
              <a:cs typeface="Times New Roman"/>
            </a:defRPr>
          </a:pPr>
          <a:endParaRPr lang="bg-BG"/>
        </a:p>
      </c:txPr>
    </c:legend>
    <c:plotVisOnly val="1"/>
    <c:dispBlanksAs val="gap"/>
    <c:showDLblsOverMax val="0"/>
  </c:chart>
  <c:spPr>
    <a:blipFill dpi="0" rotWithShape="0">
      <a:blip xmlns:r="http://schemas.openxmlformats.org/officeDocument/2006/relationships" r:embed="rId5"/>
      <a:srcRect/>
      <a:tile tx="0" ty="0" sx="100000" sy="100000" flip="none" algn="tl"/>
    </a:blipFill>
    <a:ln>
      <a:noFill/>
    </a:ln>
  </c:spPr>
  <c:txPr>
    <a:bodyPr/>
    <a:lstStyle/>
    <a:p>
      <a:pPr>
        <a:defRPr sz="1024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bg-BG"/>
    </a:p>
  </c:txPr>
  <c:externalData r:id="rId6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6F3F86B-B352-47AA-95E3-EB141EFA2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22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подобряване на качеството на живот на пациенти с лумбална дискова херния</a:t>
            </a:r>
            <a:br>
              <a:rPr lang="bg-BG" sz="22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чрез методите на Физикалната медицина</a:t>
            </a:r>
            <a:br>
              <a:rPr lang="bg-BG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bg-BG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Женя Русева</a:t>
            </a: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bg-BG" sz="1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Катедра „ Обща медицина“ МУ Варна</a:t>
            </a: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0324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050BBD9-41A8-4ED0-879F-A12DE4DE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96645"/>
            <a:ext cx="8915400" cy="5014577"/>
          </a:xfrm>
        </p:spPr>
        <p:txBody>
          <a:bodyPr/>
          <a:lstStyle/>
          <a:p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Тежестта на клиничната картина при болните с дискова болест зависи от няколко фактора: </a:t>
            </a:r>
          </a:p>
          <a:p>
            <a:pPr marL="0" indent="0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големината на дисковата херния, </a:t>
            </a:r>
          </a:p>
          <a:p>
            <a:pPr marL="0" indent="0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тежестта на компресията върху нервното коренче, </a:t>
            </a:r>
          </a:p>
          <a:p>
            <a:pPr marL="0" indent="0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наличието на възпалителен процес, съпътстващ дегенеративния процес,</a:t>
            </a:r>
          </a:p>
          <a:p>
            <a:pPr marL="0" indent="0">
              <a:buNone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вродените и придобитите аномалии на поясния отдел на гръбначния канал и др. </a:t>
            </a:r>
            <a:endParaRPr lang="bg-BG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3870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4C851BC-50E3-4C16-8B37-B2C0DDD8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на диагностициране: </a:t>
            </a:r>
            <a:r>
              <a:rPr lang="bg-BG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Увреждането в областта на поясния междупрешлен диск се диагностицира обикновено посредством </a:t>
            </a:r>
            <a:endParaRPr lang="bg-BG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CE9B35A-F204-4A0A-AC76-498B42F76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18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Магнитно-резонансно изобразяване</a:t>
            </a:r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bg-BG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bg-BG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Компютърна томография</a:t>
            </a:r>
          </a:p>
          <a:p>
            <a:pPr marL="0" indent="0">
              <a:buNone/>
            </a:pPr>
            <a:endParaRPr lang="bg-BG" b="1" kern="150" dirty="0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bg-BG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Мускулно – скелетен ултразвук </a:t>
            </a:r>
            <a:r>
              <a:rPr lang="bg-BG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– не е достатъчно информативен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74041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9C73461-574F-440D-9626-A6F4844F1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20932"/>
            <a:ext cx="8915400" cy="4890290"/>
          </a:xfrm>
        </p:spPr>
        <p:txBody>
          <a:bodyPr/>
          <a:lstStyle/>
          <a:p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оценка на болката  се използват различни скали - въпросникът EQ-5D, зрителната аналогова скала и скалата за </a:t>
            </a:r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цифрово степенуване 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болката  </a:t>
            </a:r>
          </a:p>
          <a:p>
            <a:endParaRPr lang="bg-B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bg-BG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bg-B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bg-BG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оценка на качеството на живот на болните с дискова болест се използват различни въпросници: въпросникът за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инвалидизация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Roland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Morris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индексът за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инвалидизация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отношение на извършването на ежедневните дейности на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Oswestry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за функционалното състояние; кратката форма с 36 въпроса - за общото здравословно състояние и др.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1549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4E643D-736A-457D-823D-2D4F2B0C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на лумбалната дисковата херния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BFBE335-C755-4DB0-966D-D75B28F28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Консервативно: </a:t>
            </a:r>
            <a:r>
              <a:rPr lang="bg-BG" sz="19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почивка, съвременна медикаментозна терапия, физикална терапия, акупунктура, физически упражнения, манипулации и мобилизации, </a:t>
            </a:r>
            <a:r>
              <a:rPr lang="bg-BG" sz="19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епидурални</a:t>
            </a:r>
            <a:r>
              <a:rPr lang="bg-BG" sz="19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bg-BG" sz="19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кортикостероидни</a:t>
            </a:r>
            <a:r>
              <a:rPr lang="bg-BG" sz="19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инжекции, тренировки и  упражнения за гръбната мускулатура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bg-BG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Хирургично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Използват се разнообразни хирургически техники - 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открита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дискектомия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микродискектомия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перкутанна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ендоскопска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лумбална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дискектомия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трансфораминна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перкутанна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ендоскопска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дискектомия</a:t>
            </a:r>
            <a:r>
              <a:rPr lang="bg-BG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bg-BG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0079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C3255E9-5A2C-4944-BCD6-2234B07C6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32155"/>
            <a:ext cx="8915400" cy="4979067"/>
          </a:xfrm>
        </p:spPr>
        <p:txBody>
          <a:bodyPr/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Физиотерапията при болните с хронична болка в кръста има за цел премахване на болката, възстановяване на загубената степен на движения, подобряване на функционалното състояние и на качеството на живот на пациентите.</a:t>
            </a:r>
          </a:p>
          <a:p>
            <a:endParaRPr lang="bg-BG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bg-BG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Кинезитерапията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 част от физикалната медицина, която се препоръчва за лечение на болката и възстановяване на функционалните и неврологични дефицити поради симптоматична лумбална дискова херния.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287588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7575E8C-E7AA-4165-A99C-3007E917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Целта на нашето изследване бе да се оцени ефектът на индивидуализирана физиотерапия приложена самостоятелно или </a:t>
            </a:r>
            <a:r>
              <a:rPr lang="bg-BG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комплекс с 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върху интензивността на болката и индивидуалното качество на живот при пациенти с лумбална дискова херния.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A363E5A-3A06-4D99-B9D7-9EADA21A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036382"/>
          </a:xfrm>
        </p:spPr>
        <p:txBody>
          <a:bodyPr/>
          <a:lstStyle/>
          <a:p>
            <a:pPr algn="just"/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Проучването обхваща 52 последователни болни, 32 жени и 20 мъже, с лумбална дискова херния, преминали през Сектора по физиотерапия към ДКЦ “Св. Марина“-Варна през периода между 13.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VII.2020 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и  31.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X.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г. вкл.</a:t>
            </a:r>
          </a:p>
          <a:p>
            <a:pPr marL="0" indent="0" algn="just">
              <a:buNone/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магнитно-резонансно изобразяване са диагностицирани 34, а с компютърна томография - 18 болни. </a:t>
            </a:r>
          </a:p>
          <a:p>
            <a:pPr marL="0" indent="0" algn="just">
              <a:buNone/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от физиотерапевтични процедури (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интерферентен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ток, нискочестотно импулсно магнитно поле и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фонофореза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нестероиден противовъзпалителен гел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паравертебрално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е приложен самостоятелно при 29 болни, а в съчетание с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при 23 болни.</a:t>
            </a:r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6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37118EA-735E-46AE-B223-AA0B6304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34501"/>
            <a:ext cx="8915400" cy="5076721"/>
          </a:xfrm>
        </p:spPr>
        <p:txBody>
          <a:bodyPr/>
          <a:lstStyle/>
          <a:p>
            <a:r>
              <a:rPr lang="bg-BG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от физиотерапевтични процедури е приложен самостоятелно при 29 болни и включва:</a:t>
            </a:r>
          </a:p>
          <a:p>
            <a:pPr marL="0" indent="0" algn="just">
              <a:buNone/>
            </a:pP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 marL="0" indent="0" algn="just">
              <a:buNone/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интерферентен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ток, </a:t>
            </a:r>
          </a:p>
          <a:p>
            <a:pPr marL="0" indent="0" algn="just">
              <a:buNone/>
            </a:pP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нискочестотно импулсно магнитно поле и </a:t>
            </a:r>
          </a:p>
          <a:p>
            <a:pPr marL="0" indent="0" algn="just">
              <a:buNone/>
            </a:pP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фонофореза</a:t>
            </a:r>
            <a:r>
              <a:rPr lang="bg-BG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нестероиден противовъзпалителен гел </a:t>
            </a:r>
            <a:r>
              <a:rPr lang="bg-BG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паравертебрално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9648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1BB2EF-E4C8-406A-A18D-5C0D78487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87767"/>
            <a:ext cx="8915400" cy="5023455"/>
          </a:xfrm>
        </p:spPr>
        <p:txBody>
          <a:bodyPr/>
          <a:lstStyle/>
          <a:p>
            <a:endParaRPr lang="bg-BG" dirty="0"/>
          </a:p>
          <a:p>
            <a:endParaRPr lang="bg-BG" dirty="0"/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endParaRPr lang="bg-BG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bg-BG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23 болни е проведена физиотерапия съчетана с </a:t>
            </a:r>
            <a:r>
              <a:rPr lang="bg-BG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r>
              <a:rPr lang="bg-BG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която е индивидуално прецизирана и включва елементи от </a:t>
            </a:r>
            <a:r>
              <a:rPr lang="bg-BG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Лечебно-манипулативен масаж по 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C. Terrier</a:t>
            </a:r>
            <a:r>
              <a:rPr lang="bg-BG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на </a:t>
            </a:r>
            <a:r>
              <a:rPr lang="bg-BG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проприоцептивното</a:t>
            </a:r>
            <a:r>
              <a:rPr lang="bg-BG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нервно-мускулно улесняване, Метод на McKenzie и др.</a:t>
            </a:r>
            <a:endParaRPr lang="bg-BG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9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2578BFC-F68D-453C-9A08-55BB059E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799494"/>
          </a:xfrm>
        </p:spPr>
        <p:txBody>
          <a:bodyPr>
            <a:noAutofit/>
          </a:bodyPr>
          <a:lstStyle/>
          <a:p>
            <a:r>
              <a:rPr lang="bg-BG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Лечебно-манипулативен масаж по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J. C. Terrier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bg-BG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първата техника пациентката е в страничен </a:t>
            </a:r>
            <a:r>
              <a:rPr lang="bg-BG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</a:t>
            </a:r>
            <a:r>
              <a:rPr lang="bg-BG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със свити крака и дясната й ръка е под главата. Кинезитерапевтът е седнал плътно до пациентката и извършва мобилизация на нивото на дисковата херния в лумбалния отдел на гръбначния стълб. Дясната ръка на кинезитерапевта извършва мобилизация на този сегмент, а лявата фиксира хълбочната кост на пациентката. Ако пациентката толерира тази техника, се извършват три серии от 10 до 12 повторения в серия</a:t>
            </a:r>
            <a:br>
              <a:rPr 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12E925E-3BE5-4AFA-A937-F47C4FA6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0" y="1652587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/>
          </a:p>
        </p:txBody>
      </p:sp>
      <p:pic>
        <p:nvPicPr>
          <p:cNvPr id="9218" name="Картина 7">
            <a:extLst>
              <a:ext uri="{FF2B5EF4-FFF2-40B4-BE49-F238E27FC236}">
                <a16:creationId xmlns:a16="http://schemas.microsoft.com/office/drawing/2014/main" id="{FB2BE2C0-86F9-41DD-8338-8C39004A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95" y="2636666"/>
            <a:ext cx="4323425" cy="368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1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C1A97D3-2092-46D6-9C35-998C4F0A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44212"/>
            <a:ext cx="8911687" cy="1280890"/>
          </a:xfrm>
        </p:spPr>
        <p:txBody>
          <a:bodyPr/>
          <a:lstStyle/>
          <a:p>
            <a:pPr algn="just"/>
            <a:r>
              <a:rPr lang="bg-BG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втората техника също се касае за мобилизация на лумбалния отдел, като и двете ръце на кинезитерапевта работят върху сегмента с дискова херния.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0A4B34A-1EF8-4572-A8E6-CAD0674C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264" y="1656991"/>
            <a:ext cx="8915400" cy="4299925"/>
          </a:xfrm>
        </p:spPr>
        <p:txBody>
          <a:bodyPr/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CF80AD4-3D24-4336-BCAD-5B390B300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6948" y="-7102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10241" name="Picture 1">
            <a:extLst>
              <a:ext uri="{FF2B5EF4-FFF2-40B4-BE49-F238E27FC236}">
                <a16:creationId xmlns:a16="http://schemas.microsoft.com/office/drawing/2014/main" id="{50AB65ED-B488-4B40-9EA8-80A20E7FC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85" y="1656991"/>
            <a:ext cx="6080558" cy="34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0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F0F02C4-BC07-46E8-BB27-E6E5160D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Малко история</a:t>
            </a:r>
            <a:r>
              <a:rPr lang="bg-BG" dirty="0"/>
              <a:t>: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F87ED7E-8E23-4505-887A-ABBBCE0E3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Болките в гърба сигурно са започнали още с появата на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homo sapiens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Това се дължи на нуждата от приспособяване към по-големи натоварвания от тежестта на горната част на тялото, свързано с изправянето на човека на два крака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 1857 г. 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R. L. K.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Virchow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първи път описва травматичната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руптура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лумбалния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междупрешленен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диск.</a:t>
            </a:r>
          </a:p>
          <a:p>
            <a:pPr marL="0" indent="0">
              <a:buNone/>
            </a:pPr>
            <a:endParaRPr lang="bg-BG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Разтягането на гръбначния стълб е използвано за лечение на болката в гърба още през древността. В трактата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guido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guides et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chirurgia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“, съдържащ трудове на Хипократ и Гален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преведени от гръцки на латински език, се виждат рисунки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изобразяващи методи и приспособления за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растягане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използвани от Хипократ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22744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F8EFB9F-75CD-4F0A-8BA3-DF89C35F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67" y="624109"/>
            <a:ext cx="9622546" cy="1675203"/>
          </a:xfrm>
        </p:spPr>
        <p:txBody>
          <a:bodyPr>
            <a:normAutofit/>
          </a:bodyPr>
          <a:lstStyle/>
          <a:p>
            <a:r>
              <a:rPr lang="bg-BG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Техника на </a:t>
            </a:r>
            <a:r>
              <a:rPr lang="bg-BG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проприоцептивното</a:t>
            </a:r>
            <a:r>
              <a:rPr lang="bg-BG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нервно-мускулно улесняване</a:t>
            </a:r>
            <a:br>
              <a:rPr lang="bg-BG" sz="1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Пациентката е в страничен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със свити крака, като е подпряна на единия си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лакет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bg-BG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другата ръка използва за опора. Тя се подканва да повдигне таза напред и нагоре, а кинезитерапевтът насочва и подпомага движението й в областта на поясния отдел на гръбначния стълб.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23B29CB-76A8-47FE-B1EC-C29A1973B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ADFA91-1B8A-44E6-904C-234AC174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11265" name="Picture 1">
            <a:extLst>
              <a:ext uri="{FF2B5EF4-FFF2-40B4-BE49-F238E27FC236}">
                <a16:creationId xmlns:a16="http://schemas.microsoft.com/office/drawing/2014/main" id="{80768148-AA99-4A5E-86E0-969528E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83" y="2529108"/>
            <a:ext cx="6329779" cy="338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5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6A335BD-38FB-445A-B64F-35CACA20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 на McKenzie</a:t>
            </a:r>
            <a:endParaRPr lang="bg-BG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1201557-E978-4E2B-96C0-38BD474DB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478D91-6887-47E7-B7AE-68968575D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12289" name="Picture 1">
            <a:extLst>
              <a:ext uri="{FF2B5EF4-FFF2-40B4-BE49-F238E27FC236}">
                <a16:creationId xmlns:a16="http://schemas.microsoft.com/office/drawing/2014/main" id="{229E6AC2-8416-4447-B1AB-19EC3913D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290439"/>
            <a:ext cx="3119130" cy="28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0D0E05-C9B2-4A93-9C50-72FB6E4AA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286" y="20393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913E6D74-D71C-417C-9AF2-1285941F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20" y="2267959"/>
            <a:ext cx="3374136" cy="28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2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863CE61-58D5-4EB1-BE3E-0C7338469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78889"/>
            <a:ext cx="8915400" cy="5032333"/>
          </a:xfrm>
        </p:spPr>
        <p:txBody>
          <a:bodyPr>
            <a:normAutofit lnSpcReduction="10000"/>
          </a:bodyPr>
          <a:lstStyle/>
          <a:p>
            <a:endParaRPr lang="bg-BG" dirty="0"/>
          </a:p>
          <a:p>
            <a:endParaRPr lang="bg-BG" dirty="0"/>
          </a:p>
          <a:p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За оценка на болката използвахме визуално -  аналогова скала и за двете групи пациенти, оценена преди прилагането на физикалните фактори и след приключване на лечението.</a:t>
            </a:r>
          </a:p>
          <a:p>
            <a:endParaRPr lang="bg-BG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bg-BG" kern="150" dirty="0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449580" algn="just"/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Качеството на живот при пациентите с лумбална дискова херния оценихме по въпросника на Ролан </a:t>
            </a:r>
            <a:r>
              <a:rPr lang="en-US" sz="1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Морис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( Roland M., Morris R., 1983)</a:t>
            </a:r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който включва общо 24 въпроса, отнасящи се за  конкретни </a:t>
            </a:r>
            <a:r>
              <a:rPr lang="bg-BG" sz="1800" kern="15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нарушения при извършването на ежедневните дейности - обличане, стоене прав и ходене, качване по стълби, сън, трудова дейност и др., които са предизвикани от болките поради лумбалната дискова херния.</a:t>
            </a:r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Пациентът отговаря на въпросите с „да“ или „не“. Всеки отговор с „да“ носи една точка. Минималният резултат е „0“, а максималният е „24“. Колкото по-голям е сборът от точки, толкова по-лошо е качеството на живот на пациента с дискова болест. При общ резултат </a:t>
            </a:r>
            <a:r>
              <a:rPr lang="bg-BG" sz="18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bg-BG" sz="18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14 се касае за сериозно увредено качество на живот.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2908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D6A89A8-65C6-466C-B0F6-EC496CA1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70E8F63-B71D-455D-BB85-9C8E0D5BE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Фиг. 1. Разпределение на болните с лумбална дискова херния по пол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Относителният дял на жените с лумбална дискова херния е с 1,60 пъти по-голям от този на мъжете (61,54% спрямо 38,46% от случаите).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2CF398D5-AD07-4F44-B5B7-0A5C44E3C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250475"/>
              </p:ext>
            </p:extLst>
          </p:nvPr>
        </p:nvGraphicFramePr>
        <p:xfrm>
          <a:off x="3710940" y="1518081"/>
          <a:ext cx="6667056" cy="261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106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565AAD8-9A58-4991-B3D6-30E78899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865" y="1883664"/>
            <a:ext cx="16143155" cy="8916515"/>
          </a:xfrm>
        </p:spPr>
        <p:txBody>
          <a:bodyPr/>
          <a:lstStyle/>
          <a:p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Фиг. 2. Разпределение на болните с лумбална дискова херния по пол и възраст</a:t>
            </a:r>
          </a:p>
          <a:p>
            <a:pPr marL="0" indent="0">
              <a:buNone/>
            </a:pP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bg-B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Преобладават болните на възраст между 41 и 50 г. (при 38,46% от случаите). Сравнително </a:t>
            </a:r>
          </a:p>
          <a:p>
            <a:pPr marL="0" indent="0" algn="just">
              <a:buNone/>
            </a:pPr>
            <a:r>
              <a:rPr lang="bg-B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голям е и броят на пациентите в младата и най-творческа възраст (между 21и 40 г.: 32,70%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bg-B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931B8C-2D42-4052-8BF0-EEE68E46A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" y="-257453"/>
            <a:ext cx="2207611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594E89E8-FD59-43A5-9B1D-2F90556033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005058"/>
              </p:ext>
            </p:extLst>
          </p:nvPr>
        </p:nvGraphicFramePr>
        <p:xfrm>
          <a:off x="3127248" y="1060705"/>
          <a:ext cx="7891272" cy="3355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3" imgW="5210096" imgH="2181194" progId="MSGraph.Chart.8">
                  <p:embed/>
                </p:oleObj>
              </mc:Choice>
              <mc:Fallback>
                <p:oleObj name="Chart" r:id="rId3" imgW="5210096" imgH="2181194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248" y="1060705"/>
                        <a:ext cx="7891272" cy="3355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489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B54F103-4CA8-44C4-BC83-48D436AB6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21942"/>
            <a:ext cx="8915400" cy="568928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Фиг.3. Разпределение на болните с лумбална дискова херния по пол и според нивото на засегнатите прешлени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При мъжете най-често се засяга </a:t>
            </a:r>
            <a:r>
              <a:rPr lang="bg-B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междупрешленният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диск на ниво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L5-S1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при жените - този на ниво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L4-L5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9B603636-ED02-4D60-91D9-D2134220B8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006578"/>
              </p:ext>
            </p:extLst>
          </p:nvPr>
        </p:nvGraphicFramePr>
        <p:xfrm>
          <a:off x="3320248" y="878890"/>
          <a:ext cx="7483875" cy="292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9482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E9E1617-73C3-4946-A599-030770F4A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827" y="4375778"/>
            <a:ext cx="9169785" cy="153544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15. Разпределение на болните с лумбална дискова херния според степента на болката преди и след физиотерапията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B5389D-AB0F-4697-8067-F98C4F0C5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542" y="9467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BC510020-FFD0-4E76-8EB1-584363DEAB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759771"/>
              </p:ext>
            </p:extLst>
          </p:nvPr>
        </p:nvGraphicFramePr>
        <p:xfrm>
          <a:off x="2653684" y="866879"/>
          <a:ext cx="8585446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Chart" r:id="rId3" imgW="4962649" imgH="2257417" progId="MSGraph.Chart.8">
                  <p:embed/>
                </p:oleObj>
              </mc:Choice>
              <mc:Fallback>
                <p:oleObj name="Chart" r:id="rId3" imgW="4962649" imgH="2257417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684" y="866879"/>
                        <a:ext cx="8585446" cy="3429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4086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172D3BC-FAEB-45EE-8FCB-D1BE1C29E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528" y="4598635"/>
            <a:ext cx="9566084" cy="131258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5. Разпределение на болните с лумбална дискова херния според степента на болката преди и след физиотерапията, съчетана с </a:t>
            </a:r>
            <a:r>
              <a:rPr lang="bg-BG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28430A-89D0-436A-A837-CD7354574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01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045165D9-57FB-43B6-AFED-42EC189F1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000604"/>
              </p:ext>
            </p:extLst>
          </p:nvPr>
        </p:nvGraphicFramePr>
        <p:xfrm>
          <a:off x="1874520" y="946780"/>
          <a:ext cx="9464040" cy="3545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Chart" r:id="rId3" imgW="4886178" imgH="2190586" progId="MSGraph.Chart.8">
                  <p:embed/>
                </p:oleObj>
              </mc:Choice>
              <mc:Fallback>
                <p:oleObj name="Chart" r:id="rId3" imgW="4886178" imgH="2190586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520" y="946780"/>
                        <a:ext cx="9464040" cy="3545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235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992BF08-D26D-4E7B-BCB2-FFE11A24D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49911"/>
            <a:ext cx="8915400" cy="4961311"/>
          </a:xfrm>
        </p:spPr>
        <p:txBody>
          <a:bodyPr>
            <a:normAutofit fontScale="92500" lnSpcReduction="10000"/>
          </a:bodyPr>
          <a:lstStyle/>
          <a:p>
            <a:r>
              <a:rPr lang="bg-BG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резултат от проведеното лечение настъпва значително повишаване на броя на болните с лека болка и намаляване на тези със силна и с умерена болка. Освен това вече няма нито един болен с много силна болка.</a:t>
            </a:r>
          </a:p>
          <a:p>
            <a:endParaRPr lang="bg-BG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bg-BG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 да се направи заключението, че при уровен на значимост от 1% в генералната съвкупност се касае за статистически достоверна разлика между стойностите на </a:t>
            </a:r>
            <a:r>
              <a:rPr lang="bg-BG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оценките по </a:t>
            </a:r>
            <a:r>
              <a:rPr lang="bg-BG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зрителната аналогова скала на пациентите с лумбална </a:t>
            </a:r>
            <a:r>
              <a:rPr lang="bg-BG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дискова херния преди и след проведеното лечение (р&lt;0,001), като намаляването на тези стойности свидетелства за благоприятния ефект на физиотерапевтичните процедури върху интензивността на болката.</a:t>
            </a:r>
            <a:endParaRPr lang="bg-BG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53580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31ECEC-FA3D-4E70-A479-B95F4645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791" y="665825"/>
            <a:ext cx="8915400" cy="5397624"/>
          </a:xfrm>
        </p:spPr>
        <p:txBody>
          <a:bodyPr>
            <a:normAutofit/>
          </a:bodyPr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</a:t>
            </a:r>
            <a:r>
              <a:rPr lang="bg-BG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Съпоставяне на степента на болката с качеството на живот на болните с лумбална дискова херния преди физиотерапията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2C9208F-F2BC-4859-B2A8-315BA7EB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5421" y="-2130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C94B925B-E39C-4623-8F6E-A94491A60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257072"/>
              </p:ext>
            </p:extLst>
          </p:nvPr>
        </p:nvGraphicFramePr>
        <p:xfrm>
          <a:off x="1899821" y="994300"/>
          <a:ext cx="8318377" cy="394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hart" r:id="rId3" imgW="5000524" imgH="2190586" progId="MSGraph.Chart.8">
                  <p:embed/>
                </p:oleObj>
              </mc:Choice>
              <mc:Fallback>
                <p:oleObj name="Chart" r:id="rId3" imgW="5000524" imgH="2190586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9821" y="994300"/>
                        <a:ext cx="8318377" cy="39428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30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C0202E1-29AD-42D5-A08A-1DAD84E00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78889"/>
            <a:ext cx="8915400" cy="5032333"/>
          </a:xfrm>
        </p:spPr>
        <p:txBody>
          <a:bodyPr>
            <a:normAutofit/>
          </a:bodyPr>
          <a:lstStyle/>
          <a:p>
            <a:pPr algn="just"/>
            <a:r>
              <a:rPr lang="bg-BG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Симптомите, свързани с дисковата болест, са една от най-честите причини за посещението на болните при общопрактикуващите лекари и специалистите по неврология, и по физикална и рехабилитационна медицина. </a:t>
            </a:r>
          </a:p>
          <a:p>
            <a:pPr algn="just"/>
            <a:endParaRPr lang="bg-BG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движение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шийната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гръбнака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увреждане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 различните етапи от живота дисковата патология на поясния отдел се среща при 20%-83% от случаите.</a:t>
            </a:r>
          </a:p>
          <a:p>
            <a:pPr marL="0" indent="0" algn="just">
              <a:buNone/>
            </a:pPr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трети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възрастните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преживяли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живота си (R. A.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Deyo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S. K.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Mirza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1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3BB4310-E39C-4680-9064-B3598E97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390" y="1003177"/>
            <a:ext cx="9791222" cy="490804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bg-BG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7. Съпоставяне на степента на болката с качеството на живот на болните 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лумбална дискова херния след физиотерапията</a:t>
            </a: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7A5A10-E788-42B4-B9D9-53468BCEC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5A651C22-DECC-4CE2-9D5F-65211F3916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491337"/>
              </p:ext>
            </p:extLst>
          </p:nvPr>
        </p:nvGraphicFramePr>
        <p:xfrm>
          <a:off x="2024110" y="1003177"/>
          <a:ext cx="9152876" cy="333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Chart" r:id="rId3" imgW="5038759" imgH="2257417" progId="MSGraph.Chart.8">
                  <p:embed/>
                </p:oleObj>
              </mc:Choice>
              <mc:Fallback>
                <p:oleObj name="Chart" r:id="rId3" imgW="5038759" imgH="2257417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110" y="1003177"/>
                        <a:ext cx="9152876" cy="3338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75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E5FF791-F4BC-4004-8CA3-2F88AA93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433" y="914400"/>
            <a:ext cx="9649179" cy="4996822"/>
          </a:xfrm>
        </p:spPr>
        <p:txBody>
          <a:bodyPr>
            <a:normAutofit lnSpcReduction="10000"/>
          </a:bodyPr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</a:t>
            </a:r>
            <a:r>
              <a:rPr lang="bg-BG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Разпределение на болните с лумбална дискова херния според качеството 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живот преди и след физиотерапията</a:t>
            </a: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872DE5-B458-4CEC-A112-A649505A3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F874ED6B-9DAF-48CF-88C9-33DCBDABE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845537"/>
              </p:ext>
            </p:extLst>
          </p:nvPr>
        </p:nvGraphicFramePr>
        <p:xfrm>
          <a:off x="1855433" y="1047566"/>
          <a:ext cx="9649179" cy="371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Chart" r:id="rId3" imgW="4972027" imgH="2228878" progId="MSGraph.Chart.8">
                  <p:embed/>
                </p:oleObj>
              </mc:Choice>
              <mc:Fallback>
                <p:oleObj name="Chart" r:id="rId3" imgW="4972027" imgH="2228878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433" y="1047566"/>
                        <a:ext cx="9649179" cy="3714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7591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04BD020-5186-47BE-BD1F-8D6B187E4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779" y="985421"/>
            <a:ext cx="9746833" cy="4925801"/>
          </a:xfrm>
        </p:spPr>
        <p:txBody>
          <a:bodyPr>
            <a:normAutofit/>
          </a:bodyPr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</a:t>
            </a:r>
            <a:r>
              <a:rPr lang="bg-BG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Разпределение на болните с лумбална дискова херния според качеството на живот преди и след съчетаната</a:t>
            </a:r>
            <a:r>
              <a:rPr lang="bg-B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E05714-7EB7-457C-A6F0-D73E50027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C4E2F7AC-985F-4A37-8FF5-0774348685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68329"/>
              </p:ext>
            </p:extLst>
          </p:nvPr>
        </p:nvGraphicFramePr>
        <p:xfrm>
          <a:off x="1757779" y="985421"/>
          <a:ext cx="9746833" cy="3294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Chart" r:id="rId3" imgW="4933792" imgH="2085825" progId="MSGraph.Chart.8">
                  <p:embed/>
                </p:oleObj>
              </mc:Choice>
              <mc:Fallback>
                <p:oleObj name="Chart" r:id="rId3" imgW="4933792" imgH="2085825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7779" y="985421"/>
                        <a:ext cx="9746833" cy="3294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7696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EC7D2AD-CB7D-40BA-8A44-12C52CB77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944" y="976544"/>
            <a:ext cx="9613668" cy="4934678"/>
          </a:xfrm>
        </p:spPr>
        <p:txBody>
          <a:bodyPr>
            <a:normAutofit/>
          </a:bodyPr>
          <a:lstStyle/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endParaRPr lang="bg-BG" dirty="0"/>
          </a:p>
          <a:p>
            <a:endParaRPr lang="bg-BG" dirty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 </a:t>
            </a:r>
            <a:r>
              <a:rPr lang="bg-BG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Съпоставяне на качеството на живот на болните с лумбална дискова херния преди и след лечението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E37B48-AF38-43A1-8D8B-494E77460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5" name="Обект 4">
            <a:extLst>
              <a:ext uri="{FF2B5EF4-FFF2-40B4-BE49-F238E27FC236}">
                <a16:creationId xmlns:a16="http://schemas.microsoft.com/office/drawing/2014/main" id="{2781CCA0-BD1D-4C81-A75A-5C8A7F68A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013676"/>
              </p:ext>
            </p:extLst>
          </p:nvPr>
        </p:nvGraphicFramePr>
        <p:xfrm>
          <a:off x="1890944" y="976544"/>
          <a:ext cx="9613668" cy="326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hart" r:id="rId3" imgW="5190978" imgH="2209732" progId="MSGraph.Chart.8">
                  <p:embed/>
                </p:oleObj>
              </mc:Choice>
              <mc:Fallback>
                <p:oleObj name="Chart" r:id="rId3" imgW="5190978" imgH="2209732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944" y="976544"/>
                        <a:ext cx="9613668" cy="32662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4005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3BE2893-0EE1-4D57-8213-295B7F505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573" y="1003176"/>
            <a:ext cx="8915400" cy="4428651"/>
          </a:xfrm>
        </p:spPr>
        <p:txBody>
          <a:bodyPr/>
          <a:lstStyle/>
          <a:p>
            <a:endParaRPr lang="bg-BG" dirty="0"/>
          </a:p>
          <a:p>
            <a:endParaRPr lang="bg-BG" dirty="0"/>
          </a:p>
          <a:p>
            <a:pPr marL="0" indent="0" algn="just">
              <a:buNone/>
            </a:pP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уровен на значимост от 1% в генералната съвкупност се касае за статистически достоверна разлика между стойностите на </a:t>
            </a:r>
            <a:r>
              <a:rPr lang="bg-BG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оценките 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качеството на живот на пациентите с лумбална дискова херния  след проведеното лечение спрямо преди лечението, като намаляването на тези стойности свидетелства за благоприятния ефект на физиотерапевтичните процедури върху показателите на въпросника на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Roland 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Morris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21806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9321AD1-C67D-494B-88A5-95AECC92C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96645"/>
            <a:ext cx="8915400" cy="5014577"/>
          </a:xfrm>
        </p:spPr>
        <p:txBody>
          <a:bodyPr/>
          <a:lstStyle/>
          <a:p>
            <a:endParaRPr lang="bg-BG" dirty="0"/>
          </a:p>
          <a:p>
            <a:endParaRPr lang="bg-BG" dirty="0"/>
          </a:p>
          <a:p>
            <a:pPr marL="0" indent="0">
              <a:buNone/>
            </a:pPr>
            <a:endParaRPr lang="bg-BG" dirty="0"/>
          </a:p>
          <a:p>
            <a:pPr algn="just"/>
            <a:r>
              <a:rPr lang="bg-BG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олучените от нас резултати недвусмислено доказват благоприятния ефект на самостоятелната физиотерапия и на съчетаната с нея </a:t>
            </a:r>
            <a:r>
              <a:rPr lang="bg-BG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кинезитерапия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както върху силата на болката, така и върху показателите на индивидуалното качество на живот при болните с лумбална  дискова херния.</a:t>
            </a:r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  <a:p>
            <a:endParaRPr lang="bg-BG" dirty="0"/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44032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6B27C84-6C80-4E1A-AFC0-27E396C4F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00831"/>
            <a:ext cx="8915400" cy="4810391"/>
          </a:xfrm>
        </p:spPr>
        <p:txBody>
          <a:bodyPr>
            <a:normAutofit/>
          </a:bodyPr>
          <a:lstStyle/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Консервативното лечението на пациенти с дискова болест има водещо място и изисква сформирането на интердисциплинарен лекарски екип, включващ: ОПЛ, невролози и специалисти по физикална и рехабилитационна медицина</a:t>
            </a:r>
            <a:r>
              <a:rPr lang="bg-BG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1852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2A3FB27-334E-4F45-B590-BE6521F0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Използвани литературни източници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657450B-E6D9-4B3D-B76F-DC5716749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0427"/>
            <a:ext cx="8915400" cy="5193437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Костадинов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гърба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кръста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диагноза, лечение,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предпазване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София,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Микропринтинг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Варна,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2020, 226–233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Ж, Михайлова М. Приложение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поляризираната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полихроматична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некохерентна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нискоенергийна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практика. Варн мед форум. 2016;5(2):57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Kim HJ. Cervical radiculopathy.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Musculoskelet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2016;9(3):272–280.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C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all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Higher risk for cervical herniated intervertebral disc in physicians: A retrospective nationwide population-based cohort study with claims analysis. Medicine (Baltimore). 2016;95(41):e5055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съавт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2016)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Akmal M at all.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nicotine on spinal disc cells: a cellular mechanism for disc degeneration. Spine (Phila Pa 1976). 2004;29(5):568–575. Ji D, Xing W, at all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of EYS polymorphisms with lumbar disc herniation risk among Han Chinese population. Mol Genet Genomic Med. 2019;7(9):e890.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Siccoli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съавт., 2019)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Muto 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Giurazza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Silva RP,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Guarnieri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Rational approach, technique and selection criteria treating lumbar disk herniations by oxygen-ozone therapy.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Neuroradiol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2016;22(6):736–740.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Andersen SB, Smith EC,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Støttrup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Carreon LY, Andersen MO. Smoking is an independent risk factor of reoperation due to recurrent lumbar disc herniation. Global Spine J. 2018;8(4):378–381.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Mirza SK. Herniated lumbar intervertebral disk. 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Med. 2016;374(18):1763–1772.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6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B16ACBF-E044-458D-BFDE-7BA88CD83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702" y="976545"/>
            <a:ext cx="4965954" cy="5024760"/>
          </a:xfrm>
        </p:spPr>
      </p:pic>
    </p:spTree>
    <p:extLst>
      <p:ext uri="{BB962C8B-B14F-4D97-AF65-F5344CB8AC3E}">
        <p14:creationId xmlns:p14="http://schemas.microsoft.com/office/powerpoint/2010/main" val="244538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4A912AB-2C4F-40EE-A8E3-4EB235C5B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433" y="559293"/>
            <a:ext cx="9649179" cy="535192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bg-BG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Лумбалната дискова херния предизвиква хронична болка в долната част на гърба и психически страдания на болните, оказва отрицателно въздействие върху техните ежедневни и професионални дейности, и понижава индивидуалното им качество на живот.</a:t>
            </a:r>
          </a:p>
          <a:p>
            <a:pPr algn="just"/>
            <a:endParaRPr lang="bg-BG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Промените в начина на живот на хората през последните години доведоха до постепенно увеличаване на заболеваемостта от лумбална дискова херния и намаляване на средната възраст на появата на заболяването. </a:t>
            </a:r>
          </a:p>
          <a:p>
            <a:pPr algn="just"/>
            <a:endParaRPr lang="bg-BG" sz="2000" kern="15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bg-BG" sz="20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bg-BG" sz="20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bg-BG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Тази </a:t>
            </a:r>
            <a:r>
              <a:rPr lang="bg-BG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патология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представлява сериозно бреме както за отделните хора и техните семейства, така и за обществото.</a:t>
            </a:r>
          </a:p>
          <a:p>
            <a:pPr marL="0" indent="0" algn="just">
              <a:buNone/>
            </a:pPr>
            <a:endParaRPr lang="bg-BG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4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0888C04-E0E9-47DB-8EFB-07C922234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49911"/>
            <a:ext cx="8915400" cy="4961311"/>
          </a:xfrm>
        </p:spPr>
        <p:txBody>
          <a:bodyPr/>
          <a:lstStyle/>
          <a:p>
            <a:pPr algn="just"/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То не е злокачествено състояние, но с основание се счита за глобален здравен проблем. </a:t>
            </a:r>
          </a:p>
          <a:p>
            <a:pPr marL="0" indent="0" algn="just">
              <a:buNone/>
            </a:pPr>
            <a:endParaRPr lang="bg-BG" kern="15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Според Световната здравна организация (СЗО) </a:t>
            </a:r>
            <a:r>
              <a:rPr lang="bg-BG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лумбалната дискова херния 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е основна причина за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инвалидизация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на болните както в развитите, така и в развиващите се страни (World Health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Organization</a:t>
            </a:r>
            <a:r>
              <a:rPr lang="en-US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2002). </a:t>
            </a:r>
          </a:p>
          <a:p>
            <a:pPr marL="0" indent="0" algn="just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Болката в ниската част на гърба и ишиасът са сред водещите причини за неработоспособност и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инвалидизация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преди настъпването на 45-годишна възраст в индустриализираните страни.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4573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4490A53-B885-4935-BCCD-C086ADA6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данните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рисковите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лумбална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следните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br>
              <a:rPr lang="ru-RU" dirty="0"/>
            </a:br>
            <a:br>
              <a:rPr lang="ru-RU" dirty="0"/>
            </a:b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258AC8A-477D-4A1F-A9CF-3F896F60F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38221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Липсата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редовни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физически упражнения,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Тютюнопушене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Доказано е, че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никотинът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важен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инхибитор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клетъчната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пролиферация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pulposus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синтеза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извънклетъчния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матрикс/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натоварване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продължителна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принудителна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Schröder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A.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Nienhaus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установяват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статистически значимо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по-голяма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гериатричните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сравнение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вкл. 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служители/</a:t>
            </a:r>
          </a:p>
        </p:txBody>
      </p:sp>
    </p:spTree>
    <p:extLst>
      <p:ext uri="{BB962C8B-B14F-4D97-AF65-F5344CB8AC3E}">
        <p14:creationId xmlns:p14="http://schemas.microsoft.com/office/powerpoint/2010/main" val="204035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7F493FA-0C38-47E1-995C-150CD078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Рискови</a:t>
            </a:r>
            <a:r>
              <a:rPr lang="bg-BG" dirty="0"/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bg-BG" dirty="0"/>
              <a:t>: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0A54150-E3BF-4149-9B37-AED7268BD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се, че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решаваща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лумбалната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полиморфизмът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EYS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повлияе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риск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лумбалната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EYS е нов ген,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локуса RP25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хромозома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6q12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Полиморфизмът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по-голямо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значение сред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възраст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49 г.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увеличава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2,10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риска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мъжете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сравнение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жените/ D.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съавт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2019/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8950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194FE72-E64B-4CA5-A7D4-754CFE09D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887767"/>
            <a:ext cx="5684668" cy="5024083"/>
          </a:xfr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F12A59F2-50C9-4BFC-821B-28FF9AEE77CE}"/>
              </a:ext>
            </a:extLst>
          </p:cNvPr>
          <p:cNvSpPr txBox="1"/>
          <p:nvPr/>
        </p:nvSpPr>
        <p:spPr>
          <a:xfrm>
            <a:off x="1216241" y="2095130"/>
            <a:ext cx="4492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Съгласно по-нови проучвания дисковата херния е резултат от изпъкване на сравнително здравата тъкан на </a:t>
            </a:r>
            <a:r>
              <a:rPr lang="en-US" dirty="0"/>
              <a:t>nucleus pulposus </a:t>
            </a:r>
            <a:r>
              <a:rPr lang="bg-BG" dirty="0"/>
              <a:t>през дегенерирания или механично компрометиран </a:t>
            </a:r>
            <a:r>
              <a:rPr lang="en-US" dirty="0"/>
              <a:t>annulus fibrosus </a:t>
            </a:r>
            <a:r>
              <a:rPr lang="bg-BG" dirty="0"/>
              <a:t>и по-специално – през </a:t>
            </a:r>
            <a:r>
              <a:rPr lang="en-US" dirty="0"/>
              <a:t>annulus fibrosus </a:t>
            </a:r>
            <a:r>
              <a:rPr lang="bg-BG" dirty="0"/>
              <a:t>и крайната плочка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9389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BEF5ED4-2739-4DA1-84E5-E3B3F52E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41033"/>
            <a:ext cx="8915400" cy="4970189"/>
          </a:xfrm>
        </p:spPr>
        <p:txBody>
          <a:bodyPr>
            <a:normAutofit/>
          </a:bodyPr>
          <a:lstStyle/>
          <a:p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Развитието на дисковата херния преминава през два стадия:</a:t>
            </a:r>
          </a:p>
          <a:p>
            <a:pPr marL="0" indent="0">
              <a:buNone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1)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протрузия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на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междупрешленния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диск, при която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nucleus</a:t>
            </a:r>
            <a:r>
              <a:rPr lang="bg-BG" sz="18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pulposus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избутва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annulus</a:t>
            </a:r>
            <a:r>
              <a:rPr lang="bg-BG" sz="18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fibrosus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към гръбначния канал, без да е нарушена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цялостта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на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annulus</a:t>
            </a:r>
            <a:r>
              <a:rPr lang="bg-BG" sz="18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fibrosus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и </a:t>
            </a:r>
          </a:p>
          <a:p>
            <a:pPr marL="0" indent="0">
              <a:buNone/>
            </a:pPr>
            <a:r>
              <a:rPr lang="bg-BG" kern="1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2)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пролапс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херниране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) на </a:t>
            </a:r>
            <a:r>
              <a:rPr lang="bg-BG" sz="18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междупрешленния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диск, когато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annulus</a:t>
            </a:r>
            <a:r>
              <a:rPr lang="bg-BG" sz="18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fibrosus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е разкъсан и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nucleus</a:t>
            </a:r>
            <a:r>
              <a:rPr lang="bg-BG" sz="18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bg-BG" sz="18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pulposus</a:t>
            </a:r>
            <a:r>
              <a:rPr lang="bg-BG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преминава през тази цепка.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коренче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индиректно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притискане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периневралните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18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59730358"/>
      </p:ext>
    </p:extLst>
  </p:cSld>
  <p:clrMapOvr>
    <a:masterClrMapping/>
  </p:clrMapOvr>
</p:sld>
</file>

<file path=ppt/theme/theme1.xml><?xml version="1.0" encoding="utf-8"?>
<a:theme xmlns:a="http://schemas.openxmlformats.org/drawingml/2006/main" name="Загатване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4293</TotalTime>
  <Words>2297</Words>
  <Application>Microsoft Office PowerPoint</Application>
  <PresentationFormat>Широк екран</PresentationFormat>
  <Paragraphs>239</Paragraphs>
  <Slides>38</Slides>
  <Notes>0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Wingdings 3</vt:lpstr>
      <vt:lpstr>Загатване</vt:lpstr>
      <vt:lpstr>Chart</vt:lpstr>
      <vt:lpstr>подобряване на качеството на живот на пациенти с лумбална дискова херния чрез методите на Физикалната медицина   Женя Русева  Катедра „ Обща медицина“ МУ Варна </vt:lpstr>
      <vt:lpstr>Малко история:</vt:lpstr>
      <vt:lpstr>Презентация на PowerPoint</vt:lpstr>
      <vt:lpstr>Презентация на PowerPoint</vt:lpstr>
      <vt:lpstr>Презентация на PowerPoint</vt:lpstr>
      <vt:lpstr>Според данните на различни автори рисковите фактори за лумбална дискова херния са следните:    </vt:lpstr>
      <vt:lpstr>Рискови фактори:</vt:lpstr>
      <vt:lpstr>Презентация на PowerPoint</vt:lpstr>
      <vt:lpstr>Презентация на PowerPoint</vt:lpstr>
      <vt:lpstr>Презентация на PowerPoint</vt:lpstr>
      <vt:lpstr>Методи на диагностициране: Увреждането в областта на поясния междупрешлен диск се диагностицира обикновено посредством </vt:lpstr>
      <vt:lpstr>Презентация на PowerPoint</vt:lpstr>
      <vt:lpstr>Лечение на лумбалната дисковата херния</vt:lpstr>
      <vt:lpstr>Презентация на PowerPoint</vt:lpstr>
      <vt:lpstr>Целта на нашето изследване бе да се оцени ефектът на индивидуализирана физиотерапия приложена самостоятелно или в комплекс с  кинезитерапия върху интензивността на болката и индивидуалното качество на живот при пациенти с лумбална дискова херния. </vt:lpstr>
      <vt:lpstr>Презентация на PowerPoint</vt:lpstr>
      <vt:lpstr>Презентация на PowerPoint</vt:lpstr>
      <vt:lpstr>Лечебно-манипулативен масаж по J. C. Terrier  При първата техника пациентката е в страничен лег със свити крака и дясната й ръка е под главата. Кинезитерапевтът е седнал плътно до пациентката и извършва мобилизация на нивото на дисковата херния в лумбалния отдел на гръбначния стълб. Дясната ръка на кинезитерапевта извършва мобилизация на този сегмент, а лявата фиксира хълбочната кост на пациентката. Ако пациентката толерира тази техника, се извършват три серии от 10 до 12 повторения в серия </vt:lpstr>
      <vt:lpstr>При втората техника също се касае за мобилизация на лумбалния отдел, като и двете ръце на кинезитерапевта работят върху сегмента с дискова херния.</vt:lpstr>
      <vt:lpstr>Техника на проприоцептивното нервно-мускулно улесняване Пациентката е в страничен лег със свити крака, като е подпряна на единия си лакет, а другата ръка използва за опора. Тя се подканва да повдигне таза напред и нагоре, а кинезитерапевтът насочва и подпомага движението й в областта на поясния отдел на гръбначния стълб. </vt:lpstr>
      <vt:lpstr>Метод на McKenzie</vt:lpstr>
      <vt:lpstr>Презентация на PowerPoint</vt:lpstr>
      <vt:lpstr>Резултати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Използвани литературни източници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Възможности на физиотерапията за подобряване на качеството на живот на пациенти с лумбална дискова херния   Женя Русева  Катедра „ Обща медицина“ МУ Варна</dc:title>
  <dc:creator>Женя Петрова</dc:creator>
  <cp:lastModifiedBy>Женя Петрова</cp:lastModifiedBy>
  <cp:revision>15</cp:revision>
  <dcterms:created xsi:type="dcterms:W3CDTF">2021-10-30T13:12:48Z</dcterms:created>
  <dcterms:modified xsi:type="dcterms:W3CDTF">2022-02-18T15:38:43Z</dcterms:modified>
</cp:coreProperties>
</file>