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44"/>
  </p:notesMasterIdLst>
  <p:handoutMasterIdLst>
    <p:handoutMasterId r:id="rId45"/>
  </p:handoutMasterIdLst>
  <p:sldIdLst>
    <p:sldId id="520" r:id="rId2"/>
    <p:sldId id="523" r:id="rId3"/>
    <p:sldId id="524" r:id="rId4"/>
    <p:sldId id="521" r:id="rId5"/>
    <p:sldId id="522" r:id="rId6"/>
    <p:sldId id="504" r:id="rId7"/>
    <p:sldId id="505" r:id="rId8"/>
    <p:sldId id="506" r:id="rId9"/>
    <p:sldId id="507" r:id="rId10"/>
    <p:sldId id="541" r:id="rId11"/>
    <p:sldId id="543" r:id="rId12"/>
    <p:sldId id="493" r:id="rId13"/>
    <p:sldId id="496" r:id="rId14"/>
    <p:sldId id="497" r:id="rId15"/>
    <p:sldId id="498" r:id="rId16"/>
    <p:sldId id="499" r:id="rId17"/>
    <p:sldId id="500" r:id="rId18"/>
    <p:sldId id="508" r:id="rId19"/>
    <p:sldId id="445" r:id="rId20"/>
    <p:sldId id="449" r:id="rId21"/>
    <p:sldId id="515" r:id="rId22"/>
    <p:sldId id="466" r:id="rId23"/>
    <p:sldId id="467" r:id="rId24"/>
    <p:sldId id="469" r:id="rId25"/>
    <p:sldId id="516" r:id="rId26"/>
    <p:sldId id="470" r:id="rId27"/>
    <p:sldId id="474" r:id="rId28"/>
    <p:sldId id="478" r:id="rId29"/>
    <p:sldId id="479" r:id="rId30"/>
    <p:sldId id="481" r:id="rId31"/>
    <p:sldId id="483" r:id="rId32"/>
    <p:sldId id="485" r:id="rId33"/>
    <p:sldId id="519" r:id="rId34"/>
    <p:sldId id="540" r:id="rId35"/>
    <p:sldId id="528" r:id="rId36"/>
    <p:sldId id="531" r:id="rId37"/>
    <p:sldId id="532" r:id="rId38"/>
    <p:sldId id="534" r:id="rId39"/>
    <p:sldId id="535" r:id="rId40"/>
    <p:sldId id="536" r:id="rId41"/>
    <p:sldId id="537" r:id="rId42"/>
    <p:sldId id="539" r:id="rId43"/>
  </p:sldIdLst>
  <p:sldSz cx="12192000" cy="6858000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4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4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4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4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4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FEFE"/>
    <a:srgbClr val="FFFFE6"/>
    <a:srgbClr val="000066"/>
    <a:srgbClr val="A50021"/>
    <a:srgbClr val="CCFFFF"/>
    <a:srgbClr val="C8FDAD"/>
    <a:srgbClr val="FFDFAB"/>
    <a:srgbClr val="CAE1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22" autoAdjust="0"/>
    <p:restoredTop sz="94595" autoAdjust="0"/>
  </p:normalViewPr>
  <p:slideViewPr>
    <p:cSldViewPr>
      <p:cViewPr varScale="1">
        <p:scale>
          <a:sx n="86" d="100"/>
          <a:sy n="86" d="100"/>
        </p:scale>
        <p:origin x="466" y="53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8" d="100"/>
          <a:sy n="58" d="100"/>
        </p:scale>
        <p:origin x="-1812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38B2F833-0F6B-436D-81EA-025B0D8FDC1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100045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 smtClean="0"/>
              <a:t>Click to edit Master text styles</a:t>
            </a:r>
          </a:p>
          <a:p>
            <a:pPr lvl="1"/>
            <a:r>
              <a:rPr lang="en-GB" altLang="en-US" noProof="0" smtClean="0"/>
              <a:t>Second level</a:t>
            </a:r>
          </a:p>
          <a:p>
            <a:pPr lvl="2"/>
            <a:r>
              <a:rPr lang="en-GB" altLang="en-US" noProof="0" smtClean="0"/>
              <a:t>Third level</a:t>
            </a:r>
          </a:p>
          <a:p>
            <a:pPr lvl="3"/>
            <a:r>
              <a:rPr lang="en-GB" altLang="en-US" noProof="0" smtClean="0"/>
              <a:t>Fourth level</a:t>
            </a:r>
          </a:p>
          <a:p>
            <a:pPr lvl="4"/>
            <a:r>
              <a:rPr lang="en-GB" altLang="en-US" noProof="0" smtClean="0"/>
              <a:t>Fifth level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AA4EBC0-0BFC-4F51-B8FF-75C5466854A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505719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F241B58-DDBB-4151-8C6A-ACB3CD35B121}" type="slidenum">
              <a:rPr lang="en-GB" altLang="en-US" sz="1200" smtClean="0"/>
              <a:pPr/>
              <a:t>35</a:t>
            </a:fld>
            <a:endParaRPr lang="en-GB" altLang="en-US" sz="1200" smtClean="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704850"/>
            <a:ext cx="6126163" cy="3446463"/>
          </a:xfrm>
          <a:ln w="12700" cap="flat"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4563" y="4362450"/>
            <a:ext cx="5035550" cy="4081463"/>
          </a:xfrm>
          <a:noFill/>
        </p:spPr>
        <p:txBody>
          <a:bodyPr lIns="92075" tIns="46038" rIns="92075" bIns="46038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467616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D0BF0A9-E081-4188-BC0C-BD98BC7F1222}" type="slidenum">
              <a:rPr lang="en-GB" altLang="en-US" sz="1200" smtClean="0"/>
              <a:pPr/>
              <a:t>38</a:t>
            </a:fld>
            <a:endParaRPr lang="en-GB" altLang="en-US" sz="1200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r>
              <a:rPr lang="en-US" altLang="en-US" smtClean="0"/>
              <a:t>OR in 1950s</a:t>
            </a:r>
          </a:p>
          <a:p>
            <a:endParaRPr lang="en-US" altLang="en-US" smtClean="0"/>
          </a:p>
          <a:p>
            <a:r>
              <a:rPr lang="en-US" altLang="en-US" smtClean="0"/>
              <a:t>Kids with parents in healthcare</a:t>
            </a:r>
          </a:p>
          <a:p>
            <a:r>
              <a:rPr lang="en-US" altLang="en-US" smtClean="0"/>
              <a:t>Who has been to a hospital before, what devices were used on you?</a:t>
            </a:r>
          </a:p>
        </p:txBody>
      </p:sp>
    </p:spTree>
    <p:extLst>
      <p:ext uri="{BB962C8B-B14F-4D97-AF65-F5344CB8AC3E}">
        <p14:creationId xmlns:p14="http://schemas.microsoft.com/office/powerpoint/2010/main" val="7180725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4F2A2E7-7E64-4C48-9F8B-6CAE37482B4F}" type="slidenum">
              <a:rPr lang="en-GB" altLang="en-US" sz="1200" smtClean="0"/>
              <a:pPr/>
              <a:t>39</a:t>
            </a:fld>
            <a:endParaRPr lang="en-GB" altLang="en-US" sz="1200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 smtClean="0"/>
              <a:t>http://www.experimentalor.org/news.html</a:t>
            </a:r>
          </a:p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007396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BA01D0D-9457-4127-BC65-BDE33129E35D}" type="slidenum">
              <a:rPr lang="en-GB" altLang="en-US" sz="1200" smtClean="0"/>
              <a:pPr/>
              <a:t>40</a:t>
            </a:fld>
            <a:endParaRPr lang="en-GB" altLang="en-US" sz="1200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 smtClean="0"/>
              <a:t>http://w4.siemens.de/FuI/en/archiv/pof/heft2_01/artikel03/index.html</a:t>
            </a:r>
          </a:p>
          <a:p>
            <a:pPr>
              <a:spcBef>
                <a:spcPct val="0"/>
              </a:spcBef>
            </a:pPr>
            <a:endParaRPr lang="en-US" altLang="en-US" smtClean="0"/>
          </a:p>
          <a:p>
            <a:pPr>
              <a:spcBef>
                <a:spcPct val="0"/>
              </a:spcBef>
            </a:pPr>
            <a:r>
              <a:rPr lang="en-US" altLang="en-US" smtClean="0"/>
              <a:t>Play station 3, past game boys and other electronic devices, chat rooms and internet</a:t>
            </a:r>
          </a:p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1976544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67617D-208B-4121-A86A-4C5B3B49911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33448454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228ADB-9ED5-42D5-BB02-06205394E75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89618004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B8725A-9491-4599-B5E4-20870A3BDC1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41993849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9BFD9C-5E58-498D-827A-7DB030BA687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87230199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F0ADE9-0ACE-45BB-BFBD-57C41E1C5D9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67614793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DFBFBE-EEA4-4105-BA9A-DDE835F1CC0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72805097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CB6C50-9BE7-4506-9471-26AA1E2E91A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74651684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B1E21F-277C-44F1-AFA2-62F725D88F8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08792346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290F49-DF3C-4364-8FBA-DEBCFB90D84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2172245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0061C-A66C-4A2E-A420-13C4A08BE86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95566301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E86438-E064-4FD8-9B80-0286F7FDB78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96866753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E9577E1-6E75-4EDC-8620-D83C50A03D7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pic>
        <p:nvPicPr>
          <p:cNvPr id="1031" name="Picture 9" descr="bigbg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1.w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2.wmf"/><Relationship Id="rId5" Type="http://schemas.openxmlformats.org/officeDocument/2006/relationships/image" Target="../media/image31.wmf"/><Relationship Id="rId10" Type="http://schemas.openxmlformats.org/officeDocument/2006/relationships/image" Target="../media/image29.wmf"/><Relationship Id="rId4" Type="http://schemas.openxmlformats.org/officeDocument/2006/relationships/image" Target="../media/image30.wmf"/><Relationship Id="rId9" Type="http://schemas.openxmlformats.org/officeDocument/2006/relationships/oleObject" Target="../embeddings/oleObject2.bin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8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07988" y="980728"/>
            <a:ext cx="11304587" cy="5185122"/>
          </a:xfrm>
        </p:spPr>
        <p:txBody>
          <a:bodyPr anchor="ctr"/>
          <a:lstStyle/>
          <a:p>
            <a:r>
              <a:rPr lang="bg-BG" altLang="en-US" sz="4400" b="1" dirty="0" smtClean="0">
                <a:solidFill>
                  <a:srgbClr val="FFFF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УПРАВЛЕНИЕ</a:t>
            </a:r>
            <a:br>
              <a:rPr lang="bg-BG" altLang="en-US" sz="4400" b="1" dirty="0" smtClean="0">
                <a:solidFill>
                  <a:srgbClr val="FFFFE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bg-BG" altLang="en-US" sz="4400" b="1" dirty="0" smtClean="0">
                <a:solidFill>
                  <a:srgbClr val="FFFF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br>
              <a:rPr lang="bg-BG" altLang="en-US" sz="4400" b="1" dirty="0" smtClean="0">
                <a:solidFill>
                  <a:srgbClr val="FFFFE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bg-BG" altLang="en-US" sz="4400" b="1" dirty="0" smtClean="0">
                <a:solidFill>
                  <a:srgbClr val="FFFF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МЕДИЦИНСКА ТЕХНИКА</a:t>
            </a:r>
            <a:br>
              <a:rPr lang="bg-BG" altLang="en-US" sz="4400" b="1" dirty="0" smtClean="0">
                <a:solidFill>
                  <a:srgbClr val="FFFFE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bg-BG" altLang="en-US" sz="4400" b="1" dirty="0" smtClean="0">
                <a:solidFill>
                  <a:srgbClr val="FFFF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ЗДРАВЕОПАЗВАНЕТО</a:t>
            </a:r>
            <a:r>
              <a:rPr lang="bg-BG" altLang="en-US" sz="4800" b="1" dirty="0" smtClean="0">
                <a:solidFill>
                  <a:srgbClr val="FFFF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bg-BG" altLang="en-US" sz="4800" b="1" dirty="0" smtClean="0">
                <a:solidFill>
                  <a:srgbClr val="FFFFE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bg-BG" altLang="en-US" sz="7200" b="1" dirty="0" smtClean="0">
                <a:solidFill>
                  <a:srgbClr val="FFFF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bg-BG" altLang="en-US" sz="7200" b="1" dirty="0" smtClean="0">
                <a:solidFill>
                  <a:srgbClr val="FFFFE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bg-BG" altLang="en-US" sz="3200" dirty="0" smtClean="0">
                <a:solidFill>
                  <a:srgbClr val="D2FE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доц. инж. Живко Близнаков</a:t>
            </a:r>
            <a:r>
              <a:rPr lang="en-US" altLang="en-US" sz="3200" b="1" dirty="0" smtClean="0">
                <a:solidFill>
                  <a:srgbClr val="D2FE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sz="3200" b="1" dirty="0" smtClean="0">
                <a:solidFill>
                  <a:srgbClr val="D2FEF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bg-BG" altLang="en-US" sz="2800" dirty="0" smtClean="0">
                <a:solidFill>
                  <a:srgbClr val="D2FE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Медицински университет – Варна</a:t>
            </a:r>
            <a:endParaRPr lang="en-GB" altLang="en-US" sz="1800" dirty="0" smtClean="0">
              <a:solidFill>
                <a:srgbClr val="D2FEF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839416" y="4509120"/>
            <a:ext cx="10369152" cy="0"/>
          </a:xfrm>
          <a:prstGeom prst="line">
            <a:avLst/>
          </a:prstGeom>
          <a:ln w="12700">
            <a:solidFill>
              <a:srgbClr val="FFFF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2" descr="https://www.mu-varna.bg/Style%20Library/CustomStyleSheets/img/logo-bg-ol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52" y="260648"/>
            <a:ext cx="2473139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09143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8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1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479425" y="1125538"/>
            <a:ext cx="11520488" cy="5327650"/>
          </a:xfrm>
        </p:spPr>
        <p:txBody>
          <a:bodyPr/>
          <a:lstStyle/>
          <a:p>
            <a:pPr marL="0" indent="0" algn="just" eaLnBrk="1" hangingPunct="1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ru-RU" altLang="en-US" dirty="0" smtClean="0">
                <a:solidFill>
                  <a:srgbClr val="FFFF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Клиничното инженерство е отрасъл на биомедицинското инженерство, основано както на </a:t>
            </a:r>
            <a:r>
              <a:rPr lang="ru-RU" altLang="en-US" dirty="0" smtClean="0">
                <a:solidFill>
                  <a:srgbClr val="D2FE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инженерни</a:t>
            </a:r>
            <a:r>
              <a:rPr lang="ru-RU" altLang="en-US" dirty="0" smtClean="0">
                <a:solidFill>
                  <a:srgbClr val="FFFF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така и на </a:t>
            </a:r>
            <a:r>
              <a:rPr lang="ru-RU" altLang="en-US" dirty="0" smtClean="0">
                <a:solidFill>
                  <a:srgbClr val="D2FE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биологични науки</a:t>
            </a:r>
            <a:r>
              <a:rPr lang="ru-RU" altLang="en-US" dirty="0" smtClean="0">
                <a:solidFill>
                  <a:srgbClr val="FFFF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разработено в отговор на напредъка в </a:t>
            </a:r>
            <a:r>
              <a:rPr lang="ru-RU" altLang="en-US" dirty="0" smtClean="0">
                <a:solidFill>
                  <a:srgbClr val="D2FE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медицинските технологии и използването им в клиничната практика</a:t>
            </a:r>
            <a:r>
              <a:rPr lang="ru-RU" altLang="en-US" dirty="0" smtClean="0">
                <a:solidFill>
                  <a:srgbClr val="FFFF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altLang="en-US" dirty="0" smtClean="0">
              <a:solidFill>
                <a:srgbClr val="FFFFE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638" y="3429000"/>
            <a:ext cx="9485312" cy="309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623392" y="981075"/>
            <a:ext cx="10800000" cy="0"/>
          </a:xfrm>
          <a:prstGeom prst="line">
            <a:avLst/>
          </a:prstGeom>
          <a:noFill/>
          <a:ln w="63500">
            <a:solidFill>
              <a:srgbClr val="FFFFCC"/>
            </a:solidFill>
            <a:round/>
            <a:headEnd type="diamond" w="med" len="med"/>
            <a:tailEnd type="diamond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623392" y="260647"/>
            <a:ext cx="8569325" cy="648073"/>
          </a:xfrm>
        </p:spPr>
        <p:txBody>
          <a:bodyPr/>
          <a:lstStyle/>
          <a:p>
            <a:pPr eaLnBrk="1" hangingPunct="1"/>
            <a:r>
              <a:rPr lang="bg-BG" altLang="en-US" sz="4000" b="1" dirty="0" smtClean="0">
                <a:solidFill>
                  <a:srgbClr val="FFFFE6"/>
                </a:solidFill>
                <a:latin typeface="Arial Narrow" panose="020B0606020202030204" pitchFamily="34" charset="0"/>
              </a:rPr>
              <a:t>Клинично инженерство</a:t>
            </a:r>
            <a:endParaRPr lang="el-GR" altLang="en-US" sz="4000" b="1" dirty="0" smtClean="0">
              <a:solidFill>
                <a:srgbClr val="FFFFE6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57125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4"/>
          <p:cNvSpPr>
            <a:spLocks noGrp="1" noChangeArrowheads="1"/>
          </p:cNvSpPr>
          <p:nvPr>
            <p:ph idx="1"/>
          </p:nvPr>
        </p:nvSpPr>
        <p:spPr>
          <a:xfrm>
            <a:off x="623888" y="1268413"/>
            <a:ext cx="6985000" cy="5329237"/>
          </a:xfrm>
        </p:spPr>
        <p:txBody>
          <a:bodyPr/>
          <a:lstStyle/>
          <a:p>
            <a:pPr marL="0" indent="0" algn="just">
              <a:lnSpc>
                <a:spcPct val="110000"/>
              </a:lnSpc>
              <a:buNone/>
            </a:pPr>
            <a:r>
              <a:rPr lang="ru-RU" altLang="en-US" dirty="0" smtClean="0">
                <a:solidFill>
                  <a:srgbClr val="D2FEFE"/>
                </a:solidFill>
                <a:latin typeface="Tahoma" panose="020B0604030504040204" pitchFamily="34" charset="0"/>
              </a:rPr>
              <a:t>Клиничният инженер е професионалист, който </a:t>
            </a:r>
            <a:r>
              <a:rPr lang="ru-RU" altLang="en-US" dirty="0">
                <a:solidFill>
                  <a:srgbClr val="D2FE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отговаря основно за прилагането на </a:t>
            </a:r>
            <a:r>
              <a:rPr lang="ru-RU" altLang="en-US" dirty="0">
                <a:solidFill>
                  <a:srgbClr val="FFFF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медицинските технологии </a:t>
            </a:r>
            <a:r>
              <a:rPr lang="ru-RU" altLang="en-US" dirty="0">
                <a:solidFill>
                  <a:srgbClr val="D2FE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altLang="en-US" dirty="0">
                <a:solidFill>
                  <a:srgbClr val="FFFF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клиничната </a:t>
            </a:r>
            <a:r>
              <a:rPr lang="ru-RU" altLang="en-US" dirty="0" smtClean="0">
                <a:solidFill>
                  <a:srgbClr val="FFFF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практика </a:t>
            </a:r>
            <a:r>
              <a:rPr lang="ru-RU" altLang="en-US" dirty="0" smtClean="0">
                <a:solidFill>
                  <a:srgbClr val="D2FE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</a:t>
            </a:r>
            <a:r>
              <a:rPr lang="ru-RU" altLang="en-US" dirty="0" smtClean="0">
                <a:solidFill>
                  <a:srgbClr val="D2FEFE"/>
                </a:solidFill>
                <a:latin typeface="Tahoma" panose="020B0604030504040204" pitchFamily="34" charset="0"/>
              </a:rPr>
              <a:t>подобряване </a:t>
            </a:r>
            <a:r>
              <a:rPr lang="ru-RU" altLang="en-US" dirty="0" smtClean="0">
                <a:solidFill>
                  <a:srgbClr val="FFFFE6"/>
                </a:solidFill>
                <a:latin typeface="Tahoma" panose="020B0604030504040204" pitchFamily="34" charset="0"/>
              </a:rPr>
              <a:t>грижите за пациентите</a:t>
            </a:r>
            <a:r>
              <a:rPr lang="ru-RU" altLang="en-US" dirty="0" smtClean="0">
                <a:solidFill>
                  <a:srgbClr val="D2FEFE"/>
                </a:solidFill>
                <a:latin typeface="Tahoma" panose="020B0604030504040204" pitchFamily="34" charset="0"/>
              </a:rPr>
              <a:t>, като прилага </a:t>
            </a:r>
            <a:r>
              <a:rPr lang="ru-RU" altLang="en-US" dirty="0" smtClean="0">
                <a:solidFill>
                  <a:srgbClr val="FFFFE6"/>
                </a:solidFill>
                <a:latin typeface="Tahoma" panose="020B0604030504040204" pitchFamily="34" charset="0"/>
              </a:rPr>
              <a:t>инженерни и управленски умения</a:t>
            </a:r>
            <a:r>
              <a:rPr lang="ru-RU" altLang="en-US" dirty="0" smtClean="0">
                <a:solidFill>
                  <a:srgbClr val="D2FEFE"/>
                </a:solidFill>
                <a:latin typeface="Tahoma" panose="020B0604030504040204" pitchFamily="34" charset="0"/>
              </a:rPr>
              <a:t>.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ru-RU" altLang="en-US" sz="2000" dirty="0" smtClean="0">
                <a:solidFill>
                  <a:srgbClr val="D2FEFE"/>
                </a:solidFill>
                <a:latin typeface="Tahoma" panose="020B0604030504040204" pitchFamily="34" charset="0"/>
              </a:rPr>
              <a:t> </a:t>
            </a:r>
          </a:p>
          <a:p>
            <a:pPr marL="0" indent="0" algn="just" eaLnBrk="1" hangingPunct="1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ru-RU" altLang="en-US" dirty="0" smtClean="0">
                <a:solidFill>
                  <a:srgbClr val="FFFFE6"/>
                </a:solidFill>
                <a:latin typeface="Tahoma" panose="020B0604030504040204" pitchFamily="34" charset="0"/>
              </a:rPr>
              <a:t>Биомедицински инженери</a:t>
            </a:r>
            <a:r>
              <a:rPr lang="ru-RU" altLang="en-US" dirty="0" smtClean="0">
                <a:solidFill>
                  <a:srgbClr val="D2FEFE"/>
                </a:solidFill>
                <a:latin typeface="Tahoma" panose="020B0604030504040204" pitchFamily="34" charset="0"/>
              </a:rPr>
              <a:t>, които работят в </a:t>
            </a:r>
            <a:r>
              <a:rPr lang="ru-RU" altLang="en-US" dirty="0" smtClean="0">
                <a:solidFill>
                  <a:srgbClr val="FFFFE6"/>
                </a:solidFill>
                <a:latin typeface="Tahoma" panose="020B0604030504040204" pitchFamily="34" charset="0"/>
              </a:rPr>
              <a:t>здравна среда </a:t>
            </a:r>
            <a:r>
              <a:rPr lang="ru-RU" altLang="en-US" dirty="0" smtClean="0">
                <a:solidFill>
                  <a:srgbClr val="D2FEFE"/>
                </a:solidFill>
                <a:latin typeface="Tahoma" panose="020B0604030504040204" pitchFamily="34" charset="0"/>
              </a:rPr>
              <a:t>(болница или клиника), уместно се наричат </a:t>
            </a:r>
            <a:r>
              <a:rPr lang="ru-RU" altLang="en-US" dirty="0" smtClean="0">
                <a:solidFill>
                  <a:srgbClr val="FFFFE6"/>
                </a:solidFill>
                <a:latin typeface="Tahoma" panose="020B0604030504040204" pitchFamily="34" charset="0"/>
              </a:rPr>
              <a:t>клинични инженери. </a:t>
            </a:r>
          </a:p>
        </p:txBody>
      </p:sp>
      <p:pic>
        <p:nvPicPr>
          <p:cNvPr id="9221" name="Picture 6" descr="Department of Clinical Engineering - Departments | Nagoya University  Hospit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200" y="1412874"/>
            <a:ext cx="3744938" cy="5184775"/>
          </a:xfrm>
          <a:prstGeom prst="rect">
            <a:avLst/>
          </a:prstGeom>
          <a:noFill/>
          <a:ln w="6350">
            <a:solidFill>
              <a:srgbClr val="FFFF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623392" y="981075"/>
            <a:ext cx="10800000" cy="0"/>
          </a:xfrm>
          <a:prstGeom prst="line">
            <a:avLst/>
          </a:prstGeom>
          <a:noFill/>
          <a:ln w="63500">
            <a:solidFill>
              <a:srgbClr val="FFFFCC"/>
            </a:solidFill>
            <a:round/>
            <a:headEnd type="diamond" w="med" len="med"/>
            <a:tailEnd type="diamond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623392" y="260647"/>
            <a:ext cx="8569325" cy="648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/>
            <a:r>
              <a:rPr lang="bg-BG" altLang="en-US" sz="4000" b="1" dirty="0" smtClean="0">
                <a:solidFill>
                  <a:srgbClr val="FFFFE6"/>
                </a:solidFill>
                <a:latin typeface="Arial Narrow" panose="020B0606020202030204" pitchFamily="34" charset="0"/>
              </a:rPr>
              <a:t>Клиничен инженер</a:t>
            </a:r>
            <a:endParaRPr lang="el-GR" altLang="en-US" sz="4000" b="1" dirty="0" smtClean="0">
              <a:solidFill>
                <a:srgbClr val="FFFFE6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38570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23393" y="115888"/>
            <a:ext cx="9720758" cy="936625"/>
          </a:xfrm>
        </p:spPr>
        <p:txBody>
          <a:bodyPr/>
          <a:lstStyle/>
          <a:p>
            <a:r>
              <a:rPr lang="bg-BG" altLang="en-US" sz="4000" b="1" dirty="0" smtClean="0">
                <a:solidFill>
                  <a:srgbClr val="FFFFE6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Клинично инженерство</a:t>
            </a:r>
            <a:endParaRPr lang="el-GR" altLang="en-US" sz="4000" b="1" dirty="0" smtClean="0">
              <a:solidFill>
                <a:srgbClr val="FFFFE6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623392" y="1412776"/>
            <a:ext cx="6192688" cy="5184775"/>
          </a:xfrm>
        </p:spPr>
        <p:txBody>
          <a:bodyPr/>
          <a:lstStyle/>
          <a:p>
            <a:pPr algn="just" eaLnBrk="1" hangingPunct="1">
              <a:lnSpc>
                <a:spcPct val="100000"/>
              </a:lnSpc>
              <a:spcBef>
                <a:spcPct val="20000"/>
              </a:spcBef>
              <a:buClr>
                <a:srgbClr val="CAE1EC"/>
              </a:buClr>
              <a:buFont typeface="Wingdings" panose="05000000000000000000" pitchFamily="2" charset="2"/>
              <a:buNone/>
            </a:pPr>
            <a:r>
              <a:rPr lang="ru-RU" altLang="en-US" dirty="0" smtClean="0">
                <a:solidFill>
                  <a:srgbClr val="CAE1E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Целта </a:t>
            </a:r>
            <a:r>
              <a:rPr lang="ru-RU" altLang="en-US" dirty="0">
                <a:solidFill>
                  <a:srgbClr val="CAE1E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altLang="en-US" dirty="0" smtClean="0">
                <a:solidFill>
                  <a:srgbClr val="CAE1E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създаването и </a:t>
            </a:r>
            <a:r>
              <a:rPr lang="ru-RU" altLang="en-US" dirty="0">
                <a:solidFill>
                  <a:srgbClr val="CAE1E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функционирането на </a:t>
            </a:r>
            <a:r>
              <a:rPr lang="ru-RU" altLang="en-US" dirty="0" smtClean="0">
                <a:solidFill>
                  <a:srgbClr val="CAE1E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Отделите от Клинични Инженери </a:t>
            </a:r>
            <a:r>
              <a:rPr lang="ru-RU" altLang="en-US" dirty="0">
                <a:solidFill>
                  <a:srgbClr val="CAE1E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ru-RU" altLang="en-US" dirty="0" smtClean="0">
                <a:solidFill>
                  <a:srgbClr val="CAE1E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 eaLnBrk="1" hangingPunct="1">
              <a:lnSpc>
                <a:spcPct val="100000"/>
              </a:lnSpc>
              <a:spcBef>
                <a:spcPct val="20000"/>
              </a:spcBef>
              <a:buClr>
                <a:srgbClr val="CAE1EC"/>
              </a:buClr>
              <a:buFont typeface="Wingdings" panose="05000000000000000000" pitchFamily="2" charset="2"/>
              <a:buNone/>
            </a:pPr>
            <a:endParaRPr lang="ru-RU" altLang="en-US" sz="1200" dirty="0">
              <a:solidFill>
                <a:srgbClr val="CAE1E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4500" indent="-444500" algn="just" eaLnBrk="1" hangingPunct="1">
              <a:lnSpc>
                <a:spcPct val="100000"/>
              </a:lnSpc>
              <a:spcBef>
                <a:spcPct val="20000"/>
              </a:spcBef>
              <a:buClr>
                <a:srgbClr val="CAE1EC"/>
              </a:buClr>
              <a:buFont typeface="Wingdings" panose="05000000000000000000" pitchFamily="2" charset="2"/>
              <a:buChar char="q"/>
            </a:pPr>
            <a:r>
              <a:rPr lang="ru-RU" altLang="en-US" dirty="0" smtClean="0">
                <a:solidFill>
                  <a:srgbClr val="CAE1E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 </a:t>
            </a:r>
            <a:r>
              <a:rPr lang="ru-RU" altLang="en-US" dirty="0">
                <a:solidFill>
                  <a:srgbClr val="CAE1E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 извлече </a:t>
            </a:r>
            <a:r>
              <a:rPr lang="ru-RU" altLang="en-US" dirty="0">
                <a:solidFill>
                  <a:srgbClr val="FFFF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максимална полза </a:t>
            </a:r>
            <a:r>
              <a:rPr lang="ru-RU" altLang="en-US" dirty="0">
                <a:solidFill>
                  <a:srgbClr val="CAE1E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</a:t>
            </a:r>
            <a:r>
              <a:rPr lang="ru-RU" altLang="en-US" dirty="0">
                <a:solidFill>
                  <a:srgbClr val="FFFF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медицинските технологии </a:t>
            </a:r>
            <a:r>
              <a:rPr lang="ru-RU" altLang="en-US" dirty="0">
                <a:solidFill>
                  <a:srgbClr val="CAE1E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клиничната </a:t>
            </a:r>
            <a:r>
              <a:rPr lang="ru-RU" altLang="en-US" dirty="0" smtClean="0">
                <a:solidFill>
                  <a:srgbClr val="CAE1E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практика</a:t>
            </a:r>
          </a:p>
          <a:p>
            <a:pPr marL="0" indent="0" algn="just" eaLnBrk="1" hangingPunct="1">
              <a:lnSpc>
                <a:spcPct val="100000"/>
              </a:lnSpc>
              <a:spcBef>
                <a:spcPct val="20000"/>
              </a:spcBef>
              <a:buClr>
                <a:srgbClr val="CAE1EC"/>
              </a:buClr>
              <a:buNone/>
            </a:pPr>
            <a:endParaRPr lang="ru-RU" altLang="en-US" sz="1200" dirty="0">
              <a:solidFill>
                <a:srgbClr val="CAE1E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4500" indent="-444500" algn="just" eaLnBrk="1" hangingPunct="1">
              <a:lnSpc>
                <a:spcPct val="100000"/>
              </a:lnSpc>
              <a:spcBef>
                <a:spcPct val="20000"/>
              </a:spcBef>
              <a:buClr>
                <a:srgbClr val="CAE1EC"/>
              </a:buClr>
              <a:buFont typeface="Wingdings" panose="05000000000000000000" pitchFamily="2" charset="2"/>
              <a:buChar char="q"/>
            </a:pPr>
            <a:r>
              <a:rPr lang="ru-RU" altLang="en-US" dirty="0" smtClean="0">
                <a:solidFill>
                  <a:srgbClr val="CAE1E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 </a:t>
            </a:r>
            <a:r>
              <a:rPr lang="ru-RU" altLang="en-US" dirty="0">
                <a:solidFill>
                  <a:srgbClr val="CAE1E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 осигури </a:t>
            </a:r>
            <a:r>
              <a:rPr lang="ru-RU" altLang="en-US" dirty="0">
                <a:solidFill>
                  <a:srgbClr val="FFFF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безопасна</a:t>
            </a:r>
            <a:r>
              <a:rPr lang="ru-RU" altLang="en-US" dirty="0">
                <a:solidFill>
                  <a:srgbClr val="CAE1E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altLang="en-US" dirty="0">
                <a:solidFill>
                  <a:srgbClr val="FFFF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ефективна</a:t>
            </a:r>
            <a:r>
              <a:rPr lang="ru-RU" altLang="en-US" dirty="0">
                <a:solidFill>
                  <a:srgbClr val="CAE1E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altLang="en-US" dirty="0">
                <a:solidFill>
                  <a:srgbClr val="FFFF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ефикасна </a:t>
            </a:r>
            <a:r>
              <a:rPr lang="ru-RU" altLang="en-US" dirty="0" smtClean="0">
                <a:solidFill>
                  <a:srgbClr val="FFFF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експлоатация </a:t>
            </a:r>
            <a:r>
              <a:rPr lang="ru-RU" altLang="en-US" dirty="0" smtClean="0">
                <a:solidFill>
                  <a:srgbClr val="CAE1E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медицинското оборудване.</a:t>
            </a:r>
            <a:endParaRPr lang="ru-RU" altLang="en-US" dirty="0">
              <a:solidFill>
                <a:srgbClr val="CAE1E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altLang="en-US" b="1" dirty="0" smtClean="0">
              <a:solidFill>
                <a:srgbClr val="FFFFE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623392" y="981075"/>
            <a:ext cx="10800000" cy="0"/>
          </a:xfrm>
          <a:prstGeom prst="line">
            <a:avLst/>
          </a:prstGeom>
          <a:noFill/>
          <a:ln w="63500">
            <a:solidFill>
              <a:srgbClr val="FFFFCC"/>
            </a:solidFill>
            <a:round/>
            <a:headEnd type="diamond" w="med" len="med"/>
            <a:tailEnd type="diamond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4805" y="1700808"/>
            <a:ext cx="4285811" cy="4536504"/>
          </a:xfrm>
          <a:prstGeom prst="rect">
            <a:avLst/>
          </a:prstGeom>
          <a:noFill/>
          <a:ln w="57150" cmpd="thinThick" algn="ctr">
            <a:solidFill>
              <a:srgbClr val="FFFFCC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6168008" y="4005064"/>
            <a:ext cx="5185470" cy="2004890"/>
          </a:xfrm>
        </p:spPr>
        <p:txBody>
          <a:bodyPr/>
          <a:lstStyle/>
          <a:p>
            <a:pPr marL="0" indent="0" algn="just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bg-BG" altLang="en-US" dirty="0" smtClean="0">
                <a:solidFill>
                  <a:srgbClr val="D2FE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Навлизането на клиничните инженери в болничната среда промени завинаги тази среда към по-добро.</a:t>
            </a:r>
            <a:endParaRPr lang="bg-BG" altLang="en-US" sz="3000" dirty="0" smtClean="0">
              <a:solidFill>
                <a:srgbClr val="D2FEF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293" name="Picture 5" descr="bmescan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416" y="3573016"/>
            <a:ext cx="4392488" cy="2917706"/>
          </a:xfrm>
          <a:prstGeom prst="rect">
            <a:avLst/>
          </a:prstGeom>
          <a:noFill/>
          <a:ln w="57150" cmpd="thinThick" algn="ctr">
            <a:solidFill>
              <a:srgbClr val="FFFF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623392" y="1303338"/>
            <a:ext cx="11161240" cy="2269678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17563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2555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3538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10000"/>
              </a:lnSpc>
              <a:spcBef>
                <a:spcPct val="20000"/>
              </a:spcBef>
              <a:buFontTx/>
              <a:buNone/>
            </a:pPr>
            <a:r>
              <a:rPr lang="bg-BG" altLang="en-US" dirty="0" smtClean="0">
                <a:solidFill>
                  <a:srgbClr val="D2FE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Клинични инженери - начални задачи (</a:t>
            </a:r>
            <a:r>
              <a:rPr lang="bg-BG" altLang="en-US" sz="2400" dirty="0" smtClean="0">
                <a:solidFill>
                  <a:srgbClr val="D2FE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1970-1980</a:t>
            </a:r>
            <a:r>
              <a:rPr lang="bg-BG" altLang="en-US" dirty="0" smtClean="0">
                <a:solidFill>
                  <a:srgbClr val="D2FE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):</a:t>
            </a:r>
          </a:p>
          <a:p>
            <a:pPr algn="just" eaLnBrk="1" hangingPunct="1">
              <a:lnSpc>
                <a:spcPct val="110000"/>
              </a:lnSpc>
              <a:spcBef>
                <a:spcPct val="20000"/>
              </a:spcBef>
              <a:buFontTx/>
              <a:buChar char="•"/>
            </a:pPr>
            <a:r>
              <a:rPr lang="bg-BG" altLang="en-US" sz="2600" dirty="0" smtClean="0">
                <a:solidFill>
                  <a:srgbClr val="FFFF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Прости визуални проверки </a:t>
            </a:r>
          </a:p>
          <a:p>
            <a:pPr algn="just" eaLnBrk="1" hangingPunct="1">
              <a:lnSpc>
                <a:spcPct val="110000"/>
              </a:lnSpc>
              <a:spcBef>
                <a:spcPct val="20000"/>
              </a:spcBef>
              <a:buFontTx/>
              <a:buChar char="•"/>
            </a:pPr>
            <a:r>
              <a:rPr lang="bg-BG" altLang="en-US" sz="2600" dirty="0" smtClean="0">
                <a:solidFill>
                  <a:srgbClr val="FFFF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Рутинни инспекции за електрическа безопасност </a:t>
            </a:r>
          </a:p>
          <a:p>
            <a:pPr>
              <a:lnSpc>
                <a:spcPct val="100000"/>
              </a:lnSpc>
              <a:spcBef>
                <a:spcPct val="20000"/>
              </a:spcBef>
              <a:buFontTx/>
              <a:buChar char="•"/>
            </a:pPr>
            <a:r>
              <a:rPr lang="bg-BG" altLang="en-US" sz="2600" dirty="0" smtClean="0">
                <a:solidFill>
                  <a:srgbClr val="FFFF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Поддръжка на оборудването според препоръките на производителя </a:t>
            </a:r>
            <a:endParaRPr lang="bg-BG" altLang="en-US" sz="2600" dirty="0">
              <a:solidFill>
                <a:srgbClr val="FFFFE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623393" y="188640"/>
            <a:ext cx="9720758" cy="720000"/>
          </a:xfrm>
        </p:spPr>
        <p:txBody>
          <a:bodyPr/>
          <a:lstStyle/>
          <a:p>
            <a:r>
              <a:rPr lang="en-US" altLang="en-US" sz="4000" b="1" dirty="0" err="1" smtClean="0">
                <a:solidFill>
                  <a:srgbClr val="FFFFE6"/>
                </a:solidFill>
                <a:latin typeface="Arial Narrow" panose="020B0606020202030204" pitchFamily="34" charset="0"/>
              </a:rPr>
              <a:t>Клинично</a:t>
            </a:r>
            <a:r>
              <a:rPr lang="en-US" altLang="en-US" sz="4000" b="1" dirty="0" smtClean="0">
                <a:solidFill>
                  <a:srgbClr val="FFFFE6"/>
                </a:solidFill>
                <a:latin typeface="Arial Narrow" panose="020B0606020202030204" pitchFamily="34" charset="0"/>
              </a:rPr>
              <a:t> </a:t>
            </a:r>
            <a:r>
              <a:rPr lang="en-US" altLang="en-US" sz="4000" b="1" dirty="0" err="1" smtClean="0">
                <a:solidFill>
                  <a:srgbClr val="FFFFE6"/>
                </a:solidFill>
                <a:latin typeface="Arial Narrow" panose="020B0606020202030204" pitchFamily="34" charset="0"/>
              </a:rPr>
              <a:t>инженерство</a:t>
            </a:r>
            <a:r>
              <a:rPr lang="en-US" altLang="en-US" sz="4000" b="1" dirty="0" smtClean="0">
                <a:solidFill>
                  <a:srgbClr val="FFFFE6"/>
                </a:solidFill>
                <a:latin typeface="Arial Narrow" panose="020B0606020202030204" pitchFamily="34" charset="0"/>
              </a:rPr>
              <a:t> - </a:t>
            </a:r>
            <a:r>
              <a:rPr lang="en-US" altLang="en-US" sz="4000" b="1" dirty="0" err="1" smtClean="0">
                <a:solidFill>
                  <a:srgbClr val="FFFFE6"/>
                </a:solidFill>
                <a:latin typeface="Arial Narrow" panose="020B0606020202030204" pitchFamily="34" charset="0"/>
              </a:rPr>
              <a:t>история</a:t>
            </a:r>
            <a:endParaRPr lang="el-GR" altLang="en-US" sz="4000" b="1" dirty="0" smtClean="0">
              <a:solidFill>
                <a:srgbClr val="FFFFE6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Line 4"/>
          <p:cNvSpPr>
            <a:spLocks noChangeShapeType="1"/>
          </p:cNvSpPr>
          <p:nvPr/>
        </p:nvSpPr>
        <p:spPr bwMode="auto">
          <a:xfrm>
            <a:off x="623392" y="981075"/>
            <a:ext cx="10800000" cy="0"/>
          </a:xfrm>
          <a:prstGeom prst="line">
            <a:avLst/>
          </a:prstGeom>
          <a:noFill/>
          <a:ln w="63500">
            <a:solidFill>
              <a:srgbClr val="FFFFCC"/>
            </a:solidFill>
            <a:round/>
            <a:headEnd type="diamond" w="med" len="med"/>
            <a:tailEnd type="diamond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6"/>
          <p:cNvSpPr>
            <a:spLocks noChangeArrowheads="1"/>
          </p:cNvSpPr>
          <p:nvPr/>
        </p:nvSpPr>
        <p:spPr bwMode="auto">
          <a:xfrm>
            <a:off x="623392" y="1268413"/>
            <a:ext cx="10799999" cy="432117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17563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2555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3538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10000"/>
              </a:lnSpc>
              <a:spcBef>
                <a:spcPct val="20000"/>
              </a:spcBef>
              <a:buFontTx/>
              <a:buNone/>
            </a:pPr>
            <a:r>
              <a:rPr lang="bg-BG" altLang="en-US" sz="3200" dirty="0" smtClean="0">
                <a:solidFill>
                  <a:srgbClr val="D2FE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Клинични инженери - задачи 1980-1990:</a:t>
            </a:r>
          </a:p>
          <a:p>
            <a:pPr algn="just" eaLnBrk="1" hangingPunct="1">
              <a:lnSpc>
                <a:spcPct val="110000"/>
              </a:lnSpc>
              <a:spcBef>
                <a:spcPct val="20000"/>
              </a:spcBef>
              <a:buFontTx/>
              <a:buChar char="•"/>
            </a:pPr>
            <a:r>
              <a:rPr lang="bg-BG" altLang="en-US" dirty="0" smtClean="0">
                <a:solidFill>
                  <a:srgbClr val="FFFF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Контрол на оборудването – хартиени записи / електронна база данни</a:t>
            </a:r>
          </a:p>
          <a:p>
            <a:pPr algn="just" eaLnBrk="1" hangingPunct="1">
              <a:lnSpc>
                <a:spcPct val="110000"/>
              </a:lnSpc>
              <a:spcBef>
                <a:spcPct val="20000"/>
              </a:spcBef>
              <a:buFontTx/>
              <a:buChar char="•"/>
            </a:pPr>
            <a:r>
              <a:rPr lang="bg-BG" altLang="en-US" dirty="0" smtClean="0">
                <a:solidFill>
                  <a:srgbClr val="FFFF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Подпомагане на придобиването </a:t>
            </a:r>
          </a:p>
          <a:p>
            <a:pPr algn="just" eaLnBrk="1" hangingPunct="1">
              <a:lnSpc>
                <a:spcPct val="110000"/>
              </a:lnSpc>
              <a:spcBef>
                <a:spcPct val="20000"/>
              </a:spcBef>
              <a:buNone/>
            </a:pPr>
            <a:r>
              <a:rPr lang="bg-BG" altLang="en-US" dirty="0" smtClean="0">
                <a:solidFill>
                  <a:srgbClr val="FFFF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на медицински изделия</a:t>
            </a:r>
          </a:p>
          <a:p>
            <a:pPr algn="just" eaLnBrk="1" hangingPunct="1">
              <a:lnSpc>
                <a:spcPct val="110000"/>
              </a:lnSpc>
              <a:spcBef>
                <a:spcPct val="20000"/>
              </a:spcBef>
              <a:buFontTx/>
              <a:buChar char="•"/>
            </a:pPr>
            <a:r>
              <a:rPr lang="bg-BG" altLang="en-US" dirty="0" smtClean="0">
                <a:solidFill>
                  <a:srgbClr val="FFFF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Участват в Управлението на риска</a:t>
            </a:r>
          </a:p>
          <a:p>
            <a:pPr algn="just" eaLnBrk="1" hangingPunct="1">
              <a:lnSpc>
                <a:spcPct val="110000"/>
              </a:lnSpc>
              <a:spcBef>
                <a:spcPct val="20000"/>
              </a:spcBef>
              <a:buFontTx/>
              <a:buNone/>
            </a:pPr>
            <a:r>
              <a:rPr lang="bg-BG" altLang="en-US" dirty="0" smtClean="0">
                <a:solidFill>
                  <a:srgbClr val="FFFF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свързан с Медицинските</a:t>
            </a:r>
          </a:p>
          <a:p>
            <a:pPr algn="just" eaLnBrk="1" hangingPunct="1">
              <a:lnSpc>
                <a:spcPct val="110000"/>
              </a:lnSpc>
              <a:spcBef>
                <a:spcPct val="20000"/>
              </a:spcBef>
              <a:buFontTx/>
              <a:buNone/>
            </a:pPr>
            <a:r>
              <a:rPr lang="bg-BG" altLang="en-US" dirty="0" smtClean="0">
                <a:solidFill>
                  <a:srgbClr val="FFFF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Устройства</a:t>
            </a:r>
            <a:endParaRPr lang="bg-BG" altLang="en-US" dirty="0">
              <a:solidFill>
                <a:srgbClr val="FFFFE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317" name="Picture 8" descr="neurologicabodytom_320x24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7707" y="2924944"/>
            <a:ext cx="4514461" cy="3456384"/>
          </a:xfrm>
          <a:prstGeom prst="rect">
            <a:avLst/>
          </a:prstGeom>
          <a:noFill/>
          <a:ln w="57150" cmpd="thinThick" algn="ctr">
            <a:solidFill>
              <a:srgbClr val="FFFF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623393" y="188640"/>
            <a:ext cx="9720758" cy="720000"/>
          </a:xfrm>
        </p:spPr>
        <p:txBody>
          <a:bodyPr/>
          <a:lstStyle/>
          <a:p>
            <a:r>
              <a:rPr lang="en-US" altLang="en-US" sz="4000" b="1" dirty="0" err="1" smtClean="0">
                <a:solidFill>
                  <a:srgbClr val="FFFFE6"/>
                </a:solidFill>
                <a:latin typeface="Arial Narrow" panose="020B0606020202030204" pitchFamily="34" charset="0"/>
              </a:rPr>
              <a:t>Клинично</a:t>
            </a:r>
            <a:r>
              <a:rPr lang="en-US" altLang="en-US" sz="4000" b="1" dirty="0" smtClean="0">
                <a:solidFill>
                  <a:srgbClr val="FFFFE6"/>
                </a:solidFill>
                <a:latin typeface="Arial Narrow" panose="020B0606020202030204" pitchFamily="34" charset="0"/>
              </a:rPr>
              <a:t> </a:t>
            </a:r>
            <a:r>
              <a:rPr lang="en-US" altLang="en-US" sz="4000" b="1" dirty="0" err="1" smtClean="0">
                <a:solidFill>
                  <a:srgbClr val="FFFFE6"/>
                </a:solidFill>
                <a:latin typeface="Arial Narrow" panose="020B0606020202030204" pitchFamily="34" charset="0"/>
              </a:rPr>
              <a:t>инженерство</a:t>
            </a:r>
            <a:r>
              <a:rPr lang="en-US" altLang="en-US" sz="4000" b="1" dirty="0" smtClean="0">
                <a:solidFill>
                  <a:srgbClr val="FFFFE6"/>
                </a:solidFill>
                <a:latin typeface="Arial Narrow" panose="020B0606020202030204" pitchFamily="34" charset="0"/>
              </a:rPr>
              <a:t> - </a:t>
            </a:r>
            <a:r>
              <a:rPr lang="en-US" altLang="en-US" sz="4000" b="1" dirty="0" err="1" smtClean="0">
                <a:solidFill>
                  <a:srgbClr val="FFFFE6"/>
                </a:solidFill>
                <a:latin typeface="Arial Narrow" panose="020B0606020202030204" pitchFamily="34" charset="0"/>
              </a:rPr>
              <a:t>история</a:t>
            </a:r>
            <a:endParaRPr lang="el-GR" altLang="en-US" sz="4000" b="1" dirty="0" smtClean="0">
              <a:solidFill>
                <a:srgbClr val="FFFFE6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Line 4"/>
          <p:cNvSpPr>
            <a:spLocks noChangeShapeType="1"/>
          </p:cNvSpPr>
          <p:nvPr/>
        </p:nvSpPr>
        <p:spPr bwMode="auto">
          <a:xfrm>
            <a:off x="623392" y="981075"/>
            <a:ext cx="10800000" cy="0"/>
          </a:xfrm>
          <a:prstGeom prst="line">
            <a:avLst/>
          </a:prstGeom>
          <a:noFill/>
          <a:ln w="63500">
            <a:solidFill>
              <a:srgbClr val="FFFFCC"/>
            </a:solidFill>
            <a:round/>
            <a:headEnd type="diamond" w="med" len="med"/>
            <a:tailEnd type="diamond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623392" y="1268413"/>
            <a:ext cx="10873207" cy="5040312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17563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2555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3538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10000"/>
              </a:lnSpc>
              <a:spcBef>
                <a:spcPct val="20000"/>
              </a:spcBef>
              <a:buFontTx/>
              <a:buNone/>
            </a:pPr>
            <a:r>
              <a:rPr lang="bg-BG" altLang="en-US" sz="3200" dirty="0">
                <a:solidFill>
                  <a:srgbClr val="D2FE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Клинични инженери - задачи </a:t>
            </a:r>
            <a:r>
              <a:rPr lang="en-US" altLang="en-US" sz="3200" dirty="0">
                <a:solidFill>
                  <a:srgbClr val="D2FE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1990-2000:</a:t>
            </a:r>
          </a:p>
          <a:p>
            <a:pPr algn="just" eaLnBrk="1" hangingPunct="1">
              <a:lnSpc>
                <a:spcPct val="110000"/>
              </a:lnSpc>
              <a:spcBef>
                <a:spcPct val="20000"/>
              </a:spcBef>
              <a:buFontTx/>
              <a:buChar char="•"/>
            </a:pPr>
            <a:r>
              <a:rPr lang="en-US" altLang="en-US" dirty="0">
                <a:solidFill>
                  <a:srgbClr val="FFFF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altLang="en-US" dirty="0">
                <a:solidFill>
                  <a:srgbClr val="FFFF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Цялостно управление на всички услуги и аспекти, свързани с медицинските изделия </a:t>
            </a:r>
            <a:endParaRPr lang="en-US" altLang="en-US" dirty="0">
              <a:solidFill>
                <a:srgbClr val="FFFFE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110000"/>
              </a:lnSpc>
              <a:spcBef>
                <a:spcPct val="20000"/>
              </a:spcBef>
              <a:buFontTx/>
              <a:buChar char="•"/>
            </a:pPr>
            <a:r>
              <a:rPr lang="en-US" altLang="en-US" dirty="0">
                <a:solidFill>
                  <a:srgbClr val="FFFF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bg-BG" altLang="en-US" dirty="0">
                <a:solidFill>
                  <a:srgbClr val="FFFF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Директна поддръжка на Високо-технологична Апаратура</a:t>
            </a:r>
            <a:endParaRPr lang="en-US" altLang="en-US" dirty="0">
              <a:solidFill>
                <a:srgbClr val="FFFFE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 eaLnBrk="1" hangingPunct="1">
              <a:lnSpc>
                <a:spcPct val="110000"/>
              </a:lnSpc>
              <a:spcBef>
                <a:spcPct val="20000"/>
              </a:spcBef>
              <a:buFont typeface="Wingdings" panose="05000000000000000000" pitchFamily="2" charset="2"/>
              <a:buChar char="q"/>
            </a:pPr>
            <a:r>
              <a:rPr lang="en-US" altLang="en-US" dirty="0">
                <a:solidFill>
                  <a:srgbClr val="FFFF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altLang="en-US" dirty="0">
                <a:solidFill>
                  <a:srgbClr val="FFFF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Радиология</a:t>
            </a:r>
            <a:r>
              <a:rPr lang="en-US" altLang="en-US" dirty="0">
                <a:solidFill>
                  <a:srgbClr val="FFFF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bg-BG" altLang="en-US" dirty="0">
                <a:solidFill>
                  <a:srgbClr val="FFFF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Радиотерапия</a:t>
            </a:r>
            <a:endParaRPr lang="en-US" altLang="en-US" dirty="0">
              <a:solidFill>
                <a:srgbClr val="FFFFE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 eaLnBrk="1" hangingPunct="1">
              <a:lnSpc>
                <a:spcPct val="110000"/>
              </a:lnSpc>
              <a:spcBef>
                <a:spcPct val="20000"/>
              </a:spcBef>
              <a:buFont typeface="Wingdings" panose="05000000000000000000" pitchFamily="2" charset="2"/>
              <a:buChar char="q"/>
            </a:pPr>
            <a:r>
              <a:rPr lang="en-US" altLang="en-US" dirty="0">
                <a:solidFill>
                  <a:srgbClr val="FFFF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altLang="en-US" dirty="0">
                <a:solidFill>
                  <a:srgbClr val="FFFF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Клиничните лаборатории</a:t>
            </a:r>
            <a:endParaRPr lang="en-US" altLang="en-US" dirty="0">
              <a:solidFill>
                <a:srgbClr val="FFFFE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110000"/>
              </a:lnSpc>
              <a:spcBef>
                <a:spcPct val="20000"/>
              </a:spcBef>
              <a:buFontTx/>
              <a:buChar char="•"/>
            </a:pPr>
            <a:r>
              <a:rPr lang="en-US" altLang="en-US" dirty="0">
                <a:solidFill>
                  <a:srgbClr val="FFFF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bg-BG" altLang="en-US" dirty="0">
                <a:solidFill>
                  <a:srgbClr val="FFFF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Анализ и изследване</a:t>
            </a:r>
            <a:endParaRPr lang="en-US" altLang="en-US" dirty="0">
              <a:solidFill>
                <a:srgbClr val="FFFFE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110000"/>
              </a:lnSpc>
              <a:spcBef>
                <a:spcPct val="20000"/>
              </a:spcBef>
              <a:buFontTx/>
              <a:buNone/>
            </a:pPr>
            <a:r>
              <a:rPr lang="en-US" altLang="en-US" dirty="0">
                <a:solidFill>
                  <a:srgbClr val="FFFF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bg-BG" altLang="en-US" dirty="0">
                <a:solidFill>
                  <a:srgbClr val="FFFF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проблеми с</a:t>
            </a:r>
            <a:endParaRPr lang="en-US" altLang="en-US" dirty="0">
              <a:solidFill>
                <a:srgbClr val="FFFFE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110000"/>
              </a:lnSpc>
              <a:spcBef>
                <a:spcPct val="20000"/>
              </a:spcBef>
              <a:buFontTx/>
              <a:buNone/>
            </a:pPr>
            <a:r>
              <a:rPr lang="en-US" altLang="en-US" dirty="0">
                <a:solidFill>
                  <a:srgbClr val="FFFF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bg-BG" altLang="en-US" dirty="0">
                <a:solidFill>
                  <a:srgbClr val="FFFF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медицинска апаратура</a:t>
            </a:r>
            <a:endParaRPr lang="en-US" altLang="en-US" dirty="0">
              <a:solidFill>
                <a:srgbClr val="FFFFE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341" name="Picture 6" descr="imagys-solution-78107-16268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4072" y="3556930"/>
            <a:ext cx="5040560" cy="3059113"/>
          </a:xfrm>
          <a:prstGeom prst="rect">
            <a:avLst/>
          </a:prstGeom>
          <a:noFill/>
          <a:ln w="57150" cmpd="thinThick" algn="ctr">
            <a:solidFill>
              <a:srgbClr val="FFFF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623393" y="188640"/>
            <a:ext cx="9720758" cy="720000"/>
          </a:xfrm>
        </p:spPr>
        <p:txBody>
          <a:bodyPr/>
          <a:lstStyle/>
          <a:p>
            <a:r>
              <a:rPr lang="en-US" altLang="en-US" sz="4000" b="1" dirty="0" err="1" smtClean="0">
                <a:solidFill>
                  <a:srgbClr val="FFFFE6"/>
                </a:solidFill>
                <a:latin typeface="Arial Narrow" panose="020B0606020202030204" pitchFamily="34" charset="0"/>
              </a:rPr>
              <a:t>Клинично</a:t>
            </a:r>
            <a:r>
              <a:rPr lang="en-US" altLang="en-US" sz="4000" b="1" dirty="0" smtClean="0">
                <a:solidFill>
                  <a:srgbClr val="FFFFE6"/>
                </a:solidFill>
                <a:latin typeface="Arial Narrow" panose="020B0606020202030204" pitchFamily="34" charset="0"/>
              </a:rPr>
              <a:t> </a:t>
            </a:r>
            <a:r>
              <a:rPr lang="en-US" altLang="en-US" sz="4000" b="1" dirty="0" err="1" smtClean="0">
                <a:solidFill>
                  <a:srgbClr val="FFFFE6"/>
                </a:solidFill>
                <a:latin typeface="Arial Narrow" panose="020B0606020202030204" pitchFamily="34" charset="0"/>
              </a:rPr>
              <a:t>инженерство</a:t>
            </a:r>
            <a:r>
              <a:rPr lang="en-US" altLang="en-US" sz="4000" b="1" dirty="0" smtClean="0">
                <a:solidFill>
                  <a:srgbClr val="FFFFE6"/>
                </a:solidFill>
                <a:latin typeface="Arial Narrow" panose="020B0606020202030204" pitchFamily="34" charset="0"/>
              </a:rPr>
              <a:t> - </a:t>
            </a:r>
            <a:r>
              <a:rPr lang="en-US" altLang="en-US" sz="4000" b="1" dirty="0" err="1" smtClean="0">
                <a:solidFill>
                  <a:srgbClr val="FFFFE6"/>
                </a:solidFill>
                <a:latin typeface="Arial Narrow" panose="020B0606020202030204" pitchFamily="34" charset="0"/>
              </a:rPr>
              <a:t>история</a:t>
            </a:r>
            <a:endParaRPr lang="el-GR" altLang="en-US" sz="4000" b="1" dirty="0" smtClean="0">
              <a:solidFill>
                <a:srgbClr val="FFFFE6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Line 4"/>
          <p:cNvSpPr>
            <a:spLocks noChangeShapeType="1"/>
          </p:cNvSpPr>
          <p:nvPr/>
        </p:nvSpPr>
        <p:spPr bwMode="auto">
          <a:xfrm>
            <a:off x="623392" y="981075"/>
            <a:ext cx="10800000" cy="0"/>
          </a:xfrm>
          <a:prstGeom prst="line">
            <a:avLst/>
          </a:prstGeom>
          <a:noFill/>
          <a:ln w="63500">
            <a:solidFill>
              <a:srgbClr val="FFFFCC"/>
            </a:solidFill>
            <a:round/>
            <a:headEnd type="diamond" w="med" len="med"/>
            <a:tailEnd type="diamond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623392" y="1268413"/>
            <a:ext cx="10799999" cy="5040312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17563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2555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3538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10000"/>
              </a:lnSpc>
              <a:spcBef>
                <a:spcPct val="20000"/>
              </a:spcBef>
              <a:buFontTx/>
              <a:buNone/>
            </a:pPr>
            <a:r>
              <a:rPr lang="en-US" altLang="en-US" sz="3200" dirty="0" err="1">
                <a:solidFill>
                  <a:srgbClr val="D2FE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Клинични</a:t>
            </a:r>
            <a:r>
              <a:rPr lang="en-US" altLang="en-US" sz="3200" dirty="0">
                <a:solidFill>
                  <a:srgbClr val="D2FE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rgbClr val="D2FE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инженери</a:t>
            </a:r>
            <a:r>
              <a:rPr lang="en-US" altLang="en-US" sz="3200" dirty="0">
                <a:solidFill>
                  <a:srgbClr val="D2FE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altLang="en-US" sz="3200" dirty="0" err="1">
                <a:solidFill>
                  <a:srgbClr val="D2FE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задачи</a:t>
            </a:r>
            <a:r>
              <a:rPr lang="en-US" altLang="en-US" sz="3200" dirty="0">
                <a:solidFill>
                  <a:srgbClr val="D2FE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altLang="en-US" sz="3200" dirty="0">
                <a:solidFill>
                  <a:srgbClr val="D2FE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след</a:t>
            </a:r>
            <a:r>
              <a:rPr lang="en-US" altLang="en-US" sz="3200" dirty="0">
                <a:solidFill>
                  <a:srgbClr val="D2FE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2000+:</a:t>
            </a:r>
          </a:p>
          <a:p>
            <a:pPr algn="just" eaLnBrk="1" hangingPunct="1">
              <a:lnSpc>
                <a:spcPct val="110000"/>
              </a:lnSpc>
              <a:spcBef>
                <a:spcPct val="20000"/>
              </a:spcBef>
              <a:buFontTx/>
              <a:buChar char="•"/>
            </a:pPr>
            <a:r>
              <a:rPr lang="en-US" altLang="en-US" dirty="0">
                <a:solidFill>
                  <a:srgbClr val="FFFF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bg-BG" altLang="en-US" dirty="0">
                <a:solidFill>
                  <a:srgbClr val="FFFF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Стратегическо технологично планиране </a:t>
            </a:r>
            <a:endParaRPr lang="en-US" altLang="en-US" dirty="0">
              <a:solidFill>
                <a:srgbClr val="FFFFE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110000"/>
              </a:lnSpc>
              <a:spcBef>
                <a:spcPct val="20000"/>
              </a:spcBef>
              <a:buFontTx/>
              <a:buChar char="•"/>
            </a:pPr>
            <a:r>
              <a:rPr lang="en-US" altLang="en-US" dirty="0">
                <a:solidFill>
                  <a:srgbClr val="FFFF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altLang="en-US" dirty="0">
                <a:solidFill>
                  <a:srgbClr val="FFFF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Интегриране на всички фактори за управление на </a:t>
            </a:r>
            <a:r>
              <a:rPr lang="ru-RU" altLang="en-US" dirty="0" smtClean="0">
                <a:solidFill>
                  <a:srgbClr val="FFFF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устройствата - разходи </a:t>
            </a:r>
            <a:r>
              <a:rPr lang="ru-RU" altLang="en-US" dirty="0">
                <a:solidFill>
                  <a:srgbClr val="FFFF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услуги, качество, безопасност, </a:t>
            </a:r>
            <a:r>
              <a:rPr lang="ru-RU" altLang="en-US" dirty="0" smtClean="0">
                <a:solidFill>
                  <a:srgbClr val="FFFF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експлоатация и </a:t>
            </a:r>
            <a:r>
              <a:rPr lang="ru-RU" altLang="en-US" dirty="0">
                <a:solidFill>
                  <a:srgbClr val="FFFF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др.</a:t>
            </a:r>
            <a:endParaRPr lang="en-US" altLang="en-US" dirty="0">
              <a:solidFill>
                <a:srgbClr val="FFFFE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110000"/>
              </a:lnSpc>
              <a:spcBef>
                <a:spcPct val="20000"/>
              </a:spcBef>
              <a:buFontTx/>
              <a:buChar char="•"/>
            </a:pPr>
            <a:r>
              <a:rPr lang="en-US" altLang="en-US" dirty="0">
                <a:solidFill>
                  <a:srgbClr val="FFFF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bg-BG" altLang="en-US" dirty="0">
                <a:solidFill>
                  <a:srgbClr val="FFFF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Обучение на </a:t>
            </a:r>
            <a:endParaRPr lang="en-US" altLang="en-US" dirty="0">
              <a:solidFill>
                <a:srgbClr val="FFFFE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110000"/>
              </a:lnSpc>
              <a:spcBef>
                <a:spcPct val="20000"/>
              </a:spcBef>
              <a:buFontTx/>
              <a:buNone/>
            </a:pPr>
            <a:r>
              <a:rPr lang="en-US" altLang="en-US" dirty="0">
                <a:solidFill>
                  <a:srgbClr val="FFFF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bg-BG" altLang="en-US" dirty="0">
                <a:solidFill>
                  <a:srgbClr val="FFFF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Медицински и</a:t>
            </a:r>
            <a:endParaRPr lang="en-US" altLang="en-US" dirty="0">
              <a:solidFill>
                <a:srgbClr val="FFFFE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110000"/>
              </a:lnSpc>
              <a:spcBef>
                <a:spcPct val="20000"/>
              </a:spcBef>
              <a:buFontTx/>
              <a:buNone/>
            </a:pPr>
            <a:r>
              <a:rPr lang="en-US" altLang="en-US" dirty="0">
                <a:solidFill>
                  <a:srgbClr val="FFFF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bg-BG" altLang="en-US" dirty="0">
                <a:solidFill>
                  <a:srgbClr val="FFFF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Технически</a:t>
            </a:r>
            <a:endParaRPr lang="en-US" altLang="en-US" dirty="0">
              <a:solidFill>
                <a:srgbClr val="FFFFE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110000"/>
              </a:lnSpc>
              <a:spcBef>
                <a:spcPct val="20000"/>
              </a:spcBef>
              <a:buFontTx/>
              <a:buNone/>
            </a:pPr>
            <a:r>
              <a:rPr lang="en-US" altLang="en-US" dirty="0">
                <a:solidFill>
                  <a:srgbClr val="FFFF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bg-BG" altLang="en-US" dirty="0">
                <a:solidFill>
                  <a:srgbClr val="FFFF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Персонал</a:t>
            </a:r>
            <a:endParaRPr lang="en-US" altLang="en-US" dirty="0">
              <a:solidFill>
                <a:srgbClr val="FFFFE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365" name="Picture 6" descr="Volcano%20Corp%20buys%20medical%20imaging%20solutions%20developer%20for%20$17_3%20ml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016" y="3827462"/>
            <a:ext cx="5040313" cy="2768600"/>
          </a:xfrm>
          <a:prstGeom prst="rect">
            <a:avLst/>
          </a:prstGeom>
          <a:noFill/>
          <a:ln w="57150" cmpd="thinThick" algn="ctr">
            <a:solidFill>
              <a:srgbClr val="FFFF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623393" y="188640"/>
            <a:ext cx="9720758" cy="720000"/>
          </a:xfrm>
        </p:spPr>
        <p:txBody>
          <a:bodyPr/>
          <a:lstStyle/>
          <a:p>
            <a:r>
              <a:rPr lang="en-US" altLang="en-US" sz="4000" b="1" dirty="0" err="1" smtClean="0">
                <a:solidFill>
                  <a:srgbClr val="FFFFE6"/>
                </a:solidFill>
                <a:latin typeface="Arial Narrow" panose="020B0606020202030204" pitchFamily="34" charset="0"/>
              </a:rPr>
              <a:t>Клинично</a:t>
            </a:r>
            <a:r>
              <a:rPr lang="en-US" altLang="en-US" sz="4000" b="1" dirty="0" smtClean="0">
                <a:solidFill>
                  <a:srgbClr val="FFFFE6"/>
                </a:solidFill>
                <a:latin typeface="Arial Narrow" panose="020B0606020202030204" pitchFamily="34" charset="0"/>
              </a:rPr>
              <a:t> </a:t>
            </a:r>
            <a:r>
              <a:rPr lang="en-US" altLang="en-US" sz="4000" b="1" dirty="0" err="1" smtClean="0">
                <a:solidFill>
                  <a:srgbClr val="FFFFE6"/>
                </a:solidFill>
                <a:latin typeface="Arial Narrow" panose="020B0606020202030204" pitchFamily="34" charset="0"/>
              </a:rPr>
              <a:t>инженерство</a:t>
            </a:r>
            <a:r>
              <a:rPr lang="en-US" altLang="en-US" sz="4000" b="1" dirty="0" smtClean="0">
                <a:solidFill>
                  <a:srgbClr val="FFFFE6"/>
                </a:solidFill>
                <a:latin typeface="Arial Narrow" panose="020B0606020202030204" pitchFamily="34" charset="0"/>
              </a:rPr>
              <a:t> - </a:t>
            </a:r>
            <a:r>
              <a:rPr lang="en-US" altLang="en-US" sz="4000" b="1" dirty="0" err="1" smtClean="0">
                <a:solidFill>
                  <a:srgbClr val="FFFFE6"/>
                </a:solidFill>
                <a:latin typeface="Arial Narrow" panose="020B0606020202030204" pitchFamily="34" charset="0"/>
              </a:rPr>
              <a:t>история</a:t>
            </a:r>
            <a:endParaRPr lang="el-GR" altLang="en-US" sz="4000" b="1" dirty="0" smtClean="0">
              <a:solidFill>
                <a:srgbClr val="FFFFE6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Line 4"/>
          <p:cNvSpPr>
            <a:spLocks noChangeShapeType="1"/>
          </p:cNvSpPr>
          <p:nvPr/>
        </p:nvSpPr>
        <p:spPr bwMode="auto">
          <a:xfrm>
            <a:off x="623392" y="981075"/>
            <a:ext cx="10800000" cy="0"/>
          </a:xfrm>
          <a:prstGeom prst="line">
            <a:avLst/>
          </a:prstGeom>
          <a:noFill/>
          <a:ln w="63500">
            <a:solidFill>
              <a:srgbClr val="FFFFCC"/>
            </a:solidFill>
            <a:round/>
            <a:headEnd type="diamond" w="med" len="med"/>
            <a:tailEnd type="diamond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623392" y="2997200"/>
            <a:ext cx="6840760" cy="3528144"/>
          </a:xfrm>
        </p:spPr>
        <p:txBody>
          <a:bodyPr/>
          <a:lstStyle/>
          <a:p>
            <a:pPr marL="0" indent="0" algn="just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ru-RU" altLang="en-US" dirty="0" smtClean="0">
                <a:solidFill>
                  <a:srgbClr val="FFFFE6"/>
                </a:solidFill>
                <a:latin typeface="Tahoma" panose="020B0604030504040204" pitchFamily="34" charset="0"/>
              </a:rPr>
              <a:t>Те трябва да взаимодействат успешно с много "страни", включително </a:t>
            </a:r>
            <a:r>
              <a:rPr lang="ru-RU" altLang="en-US" dirty="0" smtClean="0">
                <a:solidFill>
                  <a:srgbClr val="D2FEFE"/>
                </a:solidFill>
                <a:latin typeface="Tahoma" panose="020B0604030504040204" pitchFamily="34" charset="0"/>
              </a:rPr>
              <a:t>клиничен персонал, болнични администратори, регулаторни агенции </a:t>
            </a:r>
            <a:r>
              <a:rPr lang="ru-RU" altLang="en-US" dirty="0" smtClean="0">
                <a:solidFill>
                  <a:srgbClr val="FFFFE6"/>
                </a:solidFill>
                <a:latin typeface="Tahoma" panose="020B0604030504040204" pitchFamily="34" charset="0"/>
              </a:rPr>
              <a:t>и др., с цел да се гарантира, че медицинското оборудване в болницата се използва </a:t>
            </a:r>
            <a:r>
              <a:rPr lang="ru-RU" altLang="en-US" b="1" dirty="0" smtClean="0">
                <a:solidFill>
                  <a:srgbClr val="D2FEFE"/>
                </a:solidFill>
                <a:latin typeface="Tahoma" panose="020B0604030504040204" pitchFamily="34" charset="0"/>
              </a:rPr>
              <a:t>безопасно</a:t>
            </a:r>
            <a:r>
              <a:rPr lang="ru-RU" altLang="en-US" dirty="0" smtClean="0">
                <a:solidFill>
                  <a:srgbClr val="D2FEFE"/>
                </a:solidFill>
                <a:latin typeface="Tahoma" panose="020B0604030504040204" pitchFamily="34" charset="0"/>
              </a:rPr>
              <a:t> </a:t>
            </a:r>
            <a:r>
              <a:rPr lang="ru-RU" altLang="en-US" dirty="0" smtClean="0">
                <a:solidFill>
                  <a:srgbClr val="FFFFE6"/>
                </a:solidFill>
                <a:latin typeface="Tahoma" panose="020B0604030504040204" pitchFamily="34" charset="0"/>
              </a:rPr>
              <a:t>и </a:t>
            </a:r>
            <a:r>
              <a:rPr lang="ru-RU" altLang="en-US" b="1" dirty="0" smtClean="0">
                <a:solidFill>
                  <a:srgbClr val="D2FEFE"/>
                </a:solidFill>
                <a:latin typeface="Tahoma" panose="020B0604030504040204" pitchFamily="34" charset="0"/>
              </a:rPr>
              <a:t>ефективно</a:t>
            </a:r>
            <a:r>
              <a:rPr lang="ru-RU" altLang="en-US" dirty="0" smtClean="0">
                <a:solidFill>
                  <a:srgbClr val="FFFFE6"/>
                </a:solidFill>
                <a:latin typeface="Tahoma" panose="020B0604030504040204" pitchFamily="34" charset="0"/>
              </a:rPr>
              <a:t>. </a:t>
            </a:r>
            <a:endParaRPr lang="en-US" altLang="en-US" dirty="0" smtClean="0">
              <a:solidFill>
                <a:srgbClr val="FFFFE6"/>
              </a:solidFill>
              <a:latin typeface="Tahoma" panose="020B0604030504040204" pitchFamily="34" charset="0"/>
            </a:endParaRPr>
          </a:p>
        </p:txBody>
      </p:sp>
      <p:sp>
        <p:nvSpPr>
          <p:cNvPr id="16389" name="Rectangle 6"/>
          <p:cNvSpPr>
            <a:spLocks noChangeArrowheads="1"/>
          </p:cNvSpPr>
          <p:nvPr/>
        </p:nvSpPr>
        <p:spPr bwMode="auto">
          <a:xfrm>
            <a:off x="623392" y="1196752"/>
            <a:ext cx="10799999" cy="1584399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17563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2555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3538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10000"/>
              </a:lnSpc>
              <a:spcBef>
                <a:spcPct val="20000"/>
              </a:spcBef>
              <a:buFontTx/>
              <a:buNone/>
            </a:pPr>
            <a:r>
              <a:rPr lang="ru-RU" altLang="en-US" dirty="0">
                <a:solidFill>
                  <a:srgbClr val="D2FE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altLang="en-US" dirty="0" smtClean="0">
                <a:solidFill>
                  <a:srgbClr val="D2FE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пови</a:t>
            </a:r>
            <a:r>
              <a:rPr lang="bg-BG" altLang="en-US" dirty="0" smtClean="0">
                <a:solidFill>
                  <a:srgbClr val="D2FE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</a:t>
            </a:r>
            <a:r>
              <a:rPr lang="ru-RU" altLang="en-US" dirty="0" smtClean="0">
                <a:solidFill>
                  <a:srgbClr val="D2FE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еното </a:t>
            </a:r>
            <a:r>
              <a:rPr lang="ru-RU" altLang="en-US" dirty="0">
                <a:solidFill>
                  <a:srgbClr val="D2FE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 участие в много аспекти на болничните / клинични дейности, клиничните инженери днес играят важна многостранна роля. </a:t>
            </a:r>
            <a:endParaRPr lang="en-US" altLang="en-US" dirty="0">
              <a:solidFill>
                <a:srgbClr val="D2FEF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390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240" y="2492896"/>
            <a:ext cx="3281362" cy="3887788"/>
          </a:xfrm>
          <a:prstGeom prst="rect">
            <a:avLst/>
          </a:prstGeom>
          <a:noFill/>
          <a:ln w="57150" cmpd="thinThick" algn="ctr">
            <a:solidFill>
              <a:srgbClr val="FFFF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623393" y="188640"/>
            <a:ext cx="9720758" cy="720000"/>
          </a:xfrm>
        </p:spPr>
        <p:txBody>
          <a:bodyPr/>
          <a:lstStyle/>
          <a:p>
            <a:r>
              <a:rPr lang="en-US" altLang="en-US" sz="4000" b="1" dirty="0" err="1" smtClean="0">
                <a:solidFill>
                  <a:srgbClr val="FFFFE6"/>
                </a:solidFill>
                <a:latin typeface="Arial Narrow" panose="020B0606020202030204" pitchFamily="34" charset="0"/>
              </a:rPr>
              <a:t>Клинично</a:t>
            </a:r>
            <a:r>
              <a:rPr lang="en-US" altLang="en-US" sz="4000" b="1" dirty="0" smtClean="0">
                <a:solidFill>
                  <a:srgbClr val="FFFFE6"/>
                </a:solidFill>
                <a:latin typeface="Arial Narrow" panose="020B0606020202030204" pitchFamily="34" charset="0"/>
              </a:rPr>
              <a:t> </a:t>
            </a:r>
            <a:r>
              <a:rPr lang="en-US" altLang="en-US" sz="4000" b="1" dirty="0" err="1" smtClean="0">
                <a:solidFill>
                  <a:srgbClr val="FFFFE6"/>
                </a:solidFill>
                <a:latin typeface="Arial Narrow" panose="020B0606020202030204" pitchFamily="34" charset="0"/>
              </a:rPr>
              <a:t>инженерство</a:t>
            </a:r>
            <a:r>
              <a:rPr lang="en-US" altLang="en-US" sz="4000" b="1" dirty="0" smtClean="0">
                <a:solidFill>
                  <a:srgbClr val="FFFFE6"/>
                </a:solidFill>
                <a:latin typeface="Arial Narrow" panose="020B0606020202030204" pitchFamily="34" charset="0"/>
              </a:rPr>
              <a:t> - </a:t>
            </a:r>
            <a:r>
              <a:rPr lang="bg-BG" altLang="en-US" sz="4000" b="1" dirty="0" smtClean="0">
                <a:solidFill>
                  <a:srgbClr val="FFFFE6"/>
                </a:solidFill>
                <a:latin typeface="Arial Narrow" panose="020B0606020202030204" pitchFamily="34" charset="0"/>
              </a:rPr>
              <a:t>днес</a:t>
            </a:r>
            <a:endParaRPr lang="el-GR" altLang="en-US" sz="4000" b="1" dirty="0" smtClean="0">
              <a:solidFill>
                <a:srgbClr val="FFFFE6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Line 4"/>
          <p:cNvSpPr>
            <a:spLocks noChangeShapeType="1"/>
          </p:cNvSpPr>
          <p:nvPr/>
        </p:nvSpPr>
        <p:spPr bwMode="auto">
          <a:xfrm>
            <a:off x="623392" y="981075"/>
            <a:ext cx="10800000" cy="0"/>
          </a:xfrm>
          <a:prstGeom prst="line">
            <a:avLst/>
          </a:prstGeom>
          <a:noFill/>
          <a:ln w="63500">
            <a:solidFill>
              <a:srgbClr val="FFFFCC"/>
            </a:solidFill>
            <a:round/>
            <a:headEnd type="diamond" w="med" len="med"/>
            <a:tailEnd type="diamond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2A6AE6B0-97D1-4BCB-B759-22BD93550836}" type="slidenum">
              <a:rPr lang="en-GB" altLang="en-US" sz="2000">
                <a:solidFill>
                  <a:srgbClr val="FFFFE6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18</a:t>
            </a:fld>
            <a:endParaRPr lang="en-GB" altLang="en-US" sz="2000">
              <a:solidFill>
                <a:srgbClr val="FFFFE6"/>
              </a:solidFill>
              <a:latin typeface="Arial" panose="020B0604020202020204" pitchFamily="34" charset="0"/>
            </a:endParaRPr>
          </a:p>
        </p:txBody>
      </p:sp>
      <p:sp>
        <p:nvSpPr>
          <p:cNvPr id="24581" name="Rectangle 4"/>
          <p:cNvSpPr>
            <a:spLocks noChangeArrowheads="1"/>
          </p:cNvSpPr>
          <p:nvPr/>
        </p:nvSpPr>
        <p:spPr bwMode="auto">
          <a:xfrm>
            <a:off x="623391" y="1282600"/>
            <a:ext cx="5472609" cy="507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191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27138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5125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Clr>
                <a:srgbClr val="CAE1EC"/>
              </a:buClr>
              <a:buFont typeface="Wingdings" panose="05000000000000000000" pitchFamily="2" charset="2"/>
              <a:buNone/>
            </a:pPr>
            <a:r>
              <a:rPr lang="ru-RU" altLang="en-US" dirty="0" smtClean="0">
                <a:solidFill>
                  <a:srgbClr val="CAE1EC"/>
                </a:solidFill>
                <a:latin typeface="Arial" panose="020B0604020202020204" pitchFamily="34" charset="0"/>
              </a:rPr>
              <a:t>Управлението на Медицинското Оборудване в здравеопазването се постига </a:t>
            </a:r>
            <a:r>
              <a:rPr lang="ru-RU" altLang="en-US" dirty="0">
                <a:solidFill>
                  <a:srgbClr val="CAE1EC"/>
                </a:solidFill>
                <a:latin typeface="Arial" panose="020B0604020202020204" pitchFamily="34" charset="0"/>
              </a:rPr>
              <a:t>чрез разработването на </a:t>
            </a:r>
            <a:r>
              <a:rPr lang="ru-RU" altLang="en-US" dirty="0">
                <a:solidFill>
                  <a:srgbClr val="FFFFE6"/>
                </a:solidFill>
                <a:latin typeface="Arial" panose="020B0604020202020204" pitchFamily="34" charset="0"/>
              </a:rPr>
              <a:t>програма за управление и техническа поддръжка</a:t>
            </a:r>
            <a:r>
              <a:rPr lang="ru-RU" altLang="en-US" dirty="0">
                <a:solidFill>
                  <a:srgbClr val="CAE1EC"/>
                </a:solidFill>
                <a:latin typeface="Arial" panose="020B0604020202020204" pitchFamily="34" charset="0"/>
              </a:rPr>
              <a:t> на медицинското оборудване, </a:t>
            </a:r>
            <a:r>
              <a:rPr lang="ru-RU" altLang="en-US" dirty="0" smtClean="0">
                <a:solidFill>
                  <a:srgbClr val="CAE1EC"/>
                </a:solidFill>
                <a:latin typeface="Arial" panose="020B0604020202020204" pitchFamily="34" charset="0"/>
              </a:rPr>
              <a:t>съдържаща </a:t>
            </a:r>
            <a:r>
              <a:rPr lang="ru-RU" altLang="en-US" dirty="0" smtClean="0">
                <a:solidFill>
                  <a:srgbClr val="FFFFE6"/>
                </a:solidFill>
                <a:latin typeface="Arial" panose="020B0604020202020204" pitchFamily="34" charset="0"/>
              </a:rPr>
              <a:t>дейности</a:t>
            </a:r>
            <a:r>
              <a:rPr lang="ru-RU" altLang="en-US" dirty="0">
                <a:solidFill>
                  <a:srgbClr val="FFFFE6"/>
                </a:solidFill>
                <a:latin typeface="Arial" panose="020B0604020202020204" pitchFamily="34" charset="0"/>
              </a:rPr>
              <a:t>, </a:t>
            </a:r>
            <a:r>
              <a:rPr lang="ru-RU" altLang="en-US" dirty="0" smtClean="0">
                <a:solidFill>
                  <a:srgbClr val="FFFFE6"/>
                </a:solidFill>
                <a:latin typeface="Arial" panose="020B0604020202020204" pitchFamily="34" charset="0"/>
              </a:rPr>
              <a:t>които обхващат </a:t>
            </a:r>
            <a:r>
              <a:rPr lang="ru-RU" altLang="en-US" dirty="0">
                <a:solidFill>
                  <a:srgbClr val="FFFFE6"/>
                </a:solidFill>
                <a:latin typeface="Arial" panose="020B0604020202020204" pitchFamily="34" charset="0"/>
              </a:rPr>
              <a:t>всички аспекти от жизнения цикъл</a:t>
            </a:r>
            <a:r>
              <a:rPr lang="ru-RU" altLang="en-US" dirty="0">
                <a:solidFill>
                  <a:srgbClr val="CAE1EC"/>
                </a:solidFill>
                <a:latin typeface="Arial" panose="020B0604020202020204" pitchFamily="34" charset="0"/>
              </a:rPr>
              <a:t> на дадено медицинско изделие.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623392" y="188640"/>
            <a:ext cx="10799999" cy="720000"/>
          </a:xfrm>
        </p:spPr>
        <p:txBody>
          <a:bodyPr/>
          <a:lstStyle/>
          <a:p>
            <a:r>
              <a:rPr lang="bg-BG" altLang="en-US" sz="4000" b="1" dirty="0" smtClean="0">
                <a:solidFill>
                  <a:srgbClr val="FFFFE6"/>
                </a:solidFill>
                <a:latin typeface="Arial Narrow" panose="020B0606020202030204" pitchFamily="34" charset="0"/>
              </a:rPr>
              <a:t>Медицинска техника </a:t>
            </a:r>
            <a:r>
              <a:rPr lang="en-US" altLang="en-US" sz="4000" b="1" dirty="0" smtClean="0">
                <a:solidFill>
                  <a:srgbClr val="FFFFE6"/>
                </a:solidFill>
                <a:latin typeface="Arial Narrow" panose="020B0606020202030204" pitchFamily="34" charset="0"/>
              </a:rPr>
              <a:t>– </a:t>
            </a:r>
            <a:r>
              <a:rPr lang="bg-BG" altLang="en-US" sz="4000" b="1" dirty="0" smtClean="0">
                <a:solidFill>
                  <a:srgbClr val="FFFFE6"/>
                </a:solidFill>
                <a:latin typeface="Arial Narrow" panose="020B0606020202030204" pitchFamily="34" charset="0"/>
              </a:rPr>
              <a:t>програма за управление</a:t>
            </a:r>
            <a:endParaRPr lang="el-GR" altLang="en-US" sz="4000" b="1" dirty="0" smtClean="0">
              <a:solidFill>
                <a:srgbClr val="FFFFE6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Line 4"/>
          <p:cNvSpPr>
            <a:spLocks noChangeShapeType="1"/>
          </p:cNvSpPr>
          <p:nvPr/>
        </p:nvSpPr>
        <p:spPr bwMode="auto">
          <a:xfrm>
            <a:off x="623392" y="981075"/>
            <a:ext cx="10800000" cy="0"/>
          </a:xfrm>
          <a:prstGeom prst="line">
            <a:avLst/>
          </a:prstGeom>
          <a:noFill/>
          <a:ln w="63500">
            <a:solidFill>
              <a:srgbClr val="FFFFCC"/>
            </a:solidFill>
            <a:round/>
            <a:headEnd type="diamond" w="med" len="med"/>
            <a:tailEnd type="diamond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0015" y="1282600"/>
            <a:ext cx="4888611" cy="2506440"/>
          </a:xfrm>
          <a:prstGeom prst="rect">
            <a:avLst/>
          </a:prstGeom>
          <a:noFill/>
          <a:ln w="57150" cmpd="thinThick" algn="ctr">
            <a:solidFill>
              <a:srgbClr val="FFFFCC"/>
            </a:solidFill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9063" y="3983305"/>
            <a:ext cx="4707137" cy="2373045"/>
          </a:xfrm>
          <a:prstGeom prst="rect">
            <a:avLst/>
          </a:prstGeom>
          <a:noFill/>
          <a:ln w="57150" cmpd="thinThick" algn="ctr">
            <a:solidFill>
              <a:srgbClr val="FFFFCC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6308616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623392" y="274638"/>
            <a:ext cx="10800000" cy="5619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bg-BG" altLang="en-US" b="1" dirty="0" smtClean="0">
                <a:solidFill>
                  <a:srgbClr val="FFFFE6"/>
                </a:solidFill>
                <a:latin typeface="Arial Narrow" panose="020B0606020202030204" pitchFamily="34" charset="0"/>
              </a:rPr>
              <a:t>Отдел от Клинични Инженери – дейности</a:t>
            </a:r>
            <a:endParaRPr lang="en-GB" altLang="en-US" b="1" dirty="0" smtClean="0">
              <a:solidFill>
                <a:srgbClr val="FFFFE6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429F71FF-30FB-4B71-BB07-3E92C3118202}" type="slidenum">
              <a:rPr lang="en-GB" altLang="en-US" sz="2000">
                <a:solidFill>
                  <a:srgbClr val="FFFFE6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19</a:t>
            </a:fld>
            <a:endParaRPr lang="en-GB" altLang="en-US" sz="2000">
              <a:solidFill>
                <a:srgbClr val="FFFFE6"/>
              </a:solidFill>
              <a:latin typeface="Arial" panose="020B0604020202020204" pitchFamily="34" charset="0"/>
            </a:endParaRPr>
          </a:p>
        </p:txBody>
      </p:sp>
      <p:pic>
        <p:nvPicPr>
          <p:cNvPr id="2560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592" y="1222375"/>
            <a:ext cx="10620000" cy="5446985"/>
          </a:xfrm>
          <a:prstGeom prst="rect">
            <a:avLst/>
          </a:prstGeom>
          <a:noFill/>
          <a:ln w="57150" cmpd="thinThick" algn="ctr">
            <a:solidFill>
              <a:srgbClr val="FFFF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623392" y="981075"/>
            <a:ext cx="10800000" cy="0"/>
          </a:xfrm>
          <a:prstGeom prst="line">
            <a:avLst/>
          </a:prstGeom>
          <a:noFill/>
          <a:ln w="63500">
            <a:solidFill>
              <a:srgbClr val="FFFFCC"/>
            </a:solidFill>
            <a:round/>
            <a:headEnd type="diamond" w="med" len="med"/>
            <a:tailEnd type="diamond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4746440" y="3314991"/>
            <a:ext cx="2736304" cy="133814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000"/>
              </a:lnSpc>
            </a:pPr>
            <a:r>
              <a:rPr lang="bg-BG" sz="2800" b="1" cap="small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Отдел от Клинични Инженери</a:t>
            </a:r>
            <a:endParaRPr lang="en-US" sz="2800" b="1" cap="small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23392" y="260647"/>
            <a:ext cx="8569325" cy="648073"/>
          </a:xfrm>
        </p:spPr>
        <p:txBody>
          <a:bodyPr/>
          <a:lstStyle/>
          <a:p>
            <a:pPr eaLnBrk="1" hangingPunct="1"/>
            <a:r>
              <a:rPr lang="bg-BG" altLang="en-US" sz="4000" b="1" dirty="0" smtClean="0">
                <a:solidFill>
                  <a:srgbClr val="FFFFE6"/>
                </a:solidFill>
                <a:latin typeface="Arial Narrow" panose="020B0606020202030204" pitchFamily="34" charset="0"/>
              </a:rPr>
              <a:t>Биомедицинско инженерство</a:t>
            </a:r>
            <a:endParaRPr lang="el-GR" altLang="en-US" sz="4000" b="1" dirty="0" smtClean="0">
              <a:solidFill>
                <a:srgbClr val="FFFFE6"/>
              </a:solidFill>
              <a:latin typeface="Arial Narrow" panose="020B0606020202030204" pitchFamily="34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479425" y="1412776"/>
            <a:ext cx="11233150" cy="5040412"/>
          </a:xfrm>
        </p:spPr>
        <p:txBody>
          <a:bodyPr/>
          <a:lstStyle/>
          <a:p>
            <a:pPr marL="0" indent="0" algn="just" eaLnBrk="1" hangingPunct="1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ru-RU" altLang="en-US" dirty="0" smtClean="0">
                <a:solidFill>
                  <a:srgbClr val="FFFF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Биомедицинското инженерство е дисциплина, която </a:t>
            </a:r>
            <a:r>
              <a:rPr lang="bg-BG" altLang="en-US" dirty="0" smtClean="0">
                <a:solidFill>
                  <a:srgbClr val="FFFF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дава </a:t>
            </a:r>
            <a:r>
              <a:rPr lang="ru-RU" altLang="en-US" dirty="0" smtClean="0">
                <a:solidFill>
                  <a:srgbClr val="D2FE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напредък на областта на инженерството, биологията и медицината </a:t>
            </a:r>
            <a:r>
              <a:rPr lang="ru-RU" altLang="en-US" dirty="0" smtClean="0">
                <a:solidFill>
                  <a:srgbClr val="FFFF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altLang="en-US" dirty="0" smtClean="0">
                <a:solidFill>
                  <a:srgbClr val="D2FE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подобрява човешкото здраве </a:t>
            </a:r>
            <a:r>
              <a:rPr lang="ru-RU" altLang="en-US" dirty="0" smtClean="0">
                <a:solidFill>
                  <a:srgbClr val="FFFF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чрез </a:t>
            </a:r>
            <a:r>
              <a:rPr lang="ru-RU" altLang="en-US" dirty="0" smtClean="0">
                <a:solidFill>
                  <a:srgbClr val="D2FE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взимно-свързани интер-дисциплинарни дейности</a:t>
            </a:r>
            <a:r>
              <a:rPr lang="ru-RU" altLang="en-US" dirty="0" smtClean="0">
                <a:solidFill>
                  <a:srgbClr val="FFFF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които интегрират инженерните науки с биомедицинските науки и клиничната практика. </a:t>
            </a:r>
          </a:p>
          <a:p>
            <a:pPr marL="0" indent="0" algn="just" eaLnBrk="1" hangingPunct="1">
              <a:lnSpc>
                <a:spcPct val="110000"/>
              </a:lnSpc>
              <a:buFont typeface="Arial" panose="020B0604020202020204" pitchFamily="34" charset="0"/>
              <a:buNone/>
            </a:pPr>
            <a:endParaRPr lang="en-US" altLang="en-US" dirty="0" smtClean="0">
              <a:solidFill>
                <a:srgbClr val="FFFFE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eaLnBrk="1" hangingPunct="1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ru-RU" altLang="en-US" dirty="0" smtClean="0">
                <a:solidFill>
                  <a:srgbClr val="FFFF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Тази област се стреми да запълни празнината между </a:t>
            </a:r>
            <a:r>
              <a:rPr lang="ru-RU" altLang="en-US" dirty="0" smtClean="0">
                <a:solidFill>
                  <a:srgbClr val="D2FE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инженерство</a:t>
            </a:r>
            <a:r>
              <a:rPr lang="ru-RU" altLang="en-US" dirty="0" smtClean="0">
                <a:solidFill>
                  <a:srgbClr val="FFFF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altLang="en-US" dirty="0" smtClean="0">
                <a:solidFill>
                  <a:srgbClr val="D2FE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медицина</a:t>
            </a:r>
            <a:r>
              <a:rPr lang="ru-RU" altLang="en-US" dirty="0" smtClean="0">
                <a:solidFill>
                  <a:srgbClr val="FFFF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623392" y="981075"/>
            <a:ext cx="10800000" cy="0"/>
          </a:xfrm>
          <a:prstGeom prst="line">
            <a:avLst/>
          </a:prstGeom>
          <a:noFill/>
          <a:ln w="63500">
            <a:solidFill>
              <a:srgbClr val="FFFFCC"/>
            </a:solidFill>
            <a:round/>
            <a:headEnd type="diamond" w="med" len="med"/>
            <a:tailEnd type="diamond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0135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623392" y="274638"/>
            <a:ext cx="9720758" cy="5619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bg-BG" altLang="en-US" b="1" dirty="0" smtClean="0">
                <a:solidFill>
                  <a:srgbClr val="FFFFE6"/>
                </a:solidFill>
                <a:latin typeface="Arial Narrow" panose="020B0606020202030204" pitchFamily="34" charset="0"/>
              </a:rPr>
              <a:t>ОКИ – Дейности</a:t>
            </a:r>
            <a:r>
              <a:rPr lang="en-GB" altLang="en-US" b="1" dirty="0" smtClean="0">
                <a:solidFill>
                  <a:srgbClr val="FFFFE6"/>
                </a:solidFill>
                <a:latin typeface="Arial Narrow" panose="020B0606020202030204" pitchFamily="34" charset="0"/>
              </a:rPr>
              <a:t> - </a:t>
            </a:r>
            <a:r>
              <a:rPr lang="bg-BG" altLang="en-US" b="1" dirty="0" smtClean="0">
                <a:solidFill>
                  <a:srgbClr val="FFFFE6"/>
                </a:solidFill>
                <a:latin typeface="Arial Narrow" panose="020B0606020202030204" pitchFamily="34" charset="0"/>
              </a:rPr>
              <a:t>Планиране</a:t>
            </a:r>
            <a:endParaRPr lang="en-GB" altLang="en-US" b="1" dirty="0" smtClean="0">
              <a:solidFill>
                <a:srgbClr val="FFFFE6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E2D2799F-F68A-452B-9C9D-B3F2742B7887}" type="slidenum">
              <a:rPr lang="en-GB" altLang="en-US" sz="2000">
                <a:solidFill>
                  <a:srgbClr val="FFFFE6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20</a:t>
            </a:fld>
            <a:endParaRPr lang="en-GB" altLang="en-US" sz="2000">
              <a:solidFill>
                <a:srgbClr val="FFFFE6"/>
              </a:solidFill>
              <a:latin typeface="Arial" panose="020B0604020202020204" pitchFamily="34" charset="0"/>
            </a:endParaRP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623392" y="1197099"/>
            <a:ext cx="10873208" cy="2807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191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27138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5125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20000"/>
              </a:spcBef>
              <a:buClr>
                <a:srgbClr val="CAE1EC"/>
              </a:buClr>
              <a:buFont typeface="Wingdings" panose="05000000000000000000" pitchFamily="2" charset="2"/>
              <a:buNone/>
            </a:pPr>
            <a:r>
              <a:rPr lang="ru-RU" altLang="en-US" sz="2400" dirty="0">
                <a:solidFill>
                  <a:srgbClr val="CAE1EC"/>
                </a:solidFill>
                <a:latin typeface="Arial" panose="020B0604020202020204" pitchFamily="34" charset="0"/>
              </a:rPr>
              <a:t>Планирането е цялостния процес на избор на оборудване за здравното заведение.  </a:t>
            </a:r>
            <a:r>
              <a:rPr lang="ru-RU" altLang="en-US" sz="2400" dirty="0">
                <a:solidFill>
                  <a:srgbClr val="FFFFE6"/>
                </a:solidFill>
                <a:latin typeface="Arial" panose="020B0604020202020204" pitchFamily="34" charset="0"/>
              </a:rPr>
              <a:t>Планирането гарантира наличието на подходящо оборудване, в точното време на точното място.</a:t>
            </a:r>
            <a:r>
              <a:rPr lang="ru-RU" altLang="en-US" sz="2400" dirty="0">
                <a:solidFill>
                  <a:srgbClr val="CAE1EC"/>
                </a:solidFill>
                <a:latin typeface="Arial" panose="020B0604020202020204" pitchFamily="34" charset="0"/>
              </a:rPr>
              <a:t>  В допълнение, анализ на пазара и избор на икономически ефективни технологии допринася за оптимизиране на използването на капиталови ресурси на лечебните заведения за болнична помощ, както и подобряване на качеството на грижите за пациентите. </a:t>
            </a: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623392" y="981075"/>
            <a:ext cx="10800000" cy="0"/>
          </a:xfrm>
          <a:prstGeom prst="line">
            <a:avLst/>
          </a:prstGeom>
          <a:noFill/>
          <a:ln w="63500">
            <a:solidFill>
              <a:srgbClr val="FFFFCC"/>
            </a:solidFill>
            <a:round/>
            <a:headEnd type="diamond" w="med" len="med"/>
            <a:tailEnd type="diamond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0607" y="3789040"/>
            <a:ext cx="4479655" cy="2808312"/>
          </a:xfrm>
          <a:prstGeom prst="rect">
            <a:avLst/>
          </a:prstGeom>
          <a:noFill/>
          <a:ln w="57150" cmpd="thinThick" algn="ctr">
            <a:solidFill>
              <a:srgbClr val="FFFF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623393" y="4005064"/>
            <a:ext cx="6408711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191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27138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5125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20000"/>
              </a:spcBef>
              <a:buClr>
                <a:srgbClr val="CAE1EC"/>
              </a:buClr>
              <a:buFont typeface="Wingdings" panose="05000000000000000000" pitchFamily="2" charset="2"/>
              <a:buNone/>
            </a:pPr>
            <a:r>
              <a:rPr lang="ru-RU" altLang="en-US" sz="2400" dirty="0" smtClean="0">
                <a:solidFill>
                  <a:srgbClr val="CAE1EC"/>
                </a:solidFill>
                <a:latin typeface="Arial" panose="020B0604020202020204" pitchFamily="34" charset="0"/>
              </a:rPr>
              <a:t>Планирането включва 4 основни процеса</a:t>
            </a:r>
            <a:r>
              <a:rPr lang="ru-RU" altLang="en-US" sz="2400" dirty="0">
                <a:solidFill>
                  <a:srgbClr val="CAE1EC"/>
                </a:solidFill>
                <a:latin typeface="Arial" panose="020B0604020202020204" pitchFamily="34" charset="0"/>
              </a:rPr>
              <a:t>: </a:t>
            </a:r>
          </a:p>
          <a:p>
            <a:pPr algn="just" eaLnBrk="1" hangingPunct="1">
              <a:lnSpc>
                <a:spcPct val="100000"/>
              </a:lnSpc>
              <a:spcBef>
                <a:spcPct val="20000"/>
              </a:spcBef>
              <a:buClr>
                <a:srgbClr val="CAE1EC"/>
              </a:buClr>
              <a:buFont typeface="Wingdings" panose="05000000000000000000" pitchFamily="2" charset="2"/>
              <a:buChar char="q"/>
            </a:pPr>
            <a:r>
              <a:rPr lang="ru-RU" altLang="en-US" sz="2400" dirty="0">
                <a:solidFill>
                  <a:srgbClr val="CAE1EC"/>
                </a:solidFill>
                <a:latin typeface="Arial" panose="020B0604020202020204" pitchFamily="34" charset="0"/>
              </a:rPr>
              <a:t> Анализ на нуждите</a:t>
            </a:r>
          </a:p>
          <a:p>
            <a:pPr algn="just" eaLnBrk="1" hangingPunct="1">
              <a:lnSpc>
                <a:spcPct val="100000"/>
              </a:lnSpc>
              <a:spcBef>
                <a:spcPct val="20000"/>
              </a:spcBef>
              <a:buClr>
                <a:srgbClr val="CAE1EC"/>
              </a:buClr>
              <a:buFont typeface="Wingdings" panose="05000000000000000000" pitchFamily="2" charset="2"/>
              <a:buChar char="q"/>
            </a:pPr>
            <a:r>
              <a:rPr lang="ru-RU" altLang="en-US" sz="2400" dirty="0">
                <a:solidFill>
                  <a:srgbClr val="CAE1EC"/>
                </a:solidFill>
                <a:latin typeface="Arial" panose="020B0604020202020204" pitchFamily="34" charset="0"/>
              </a:rPr>
              <a:t> Оценяване на технологиите </a:t>
            </a:r>
          </a:p>
          <a:p>
            <a:pPr algn="just" eaLnBrk="1" hangingPunct="1">
              <a:lnSpc>
                <a:spcPct val="100000"/>
              </a:lnSpc>
              <a:spcBef>
                <a:spcPct val="20000"/>
              </a:spcBef>
              <a:buClr>
                <a:srgbClr val="CAE1EC"/>
              </a:buClr>
              <a:buFont typeface="Wingdings" panose="05000000000000000000" pitchFamily="2" charset="2"/>
              <a:buChar char="q"/>
            </a:pPr>
            <a:r>
              <a:rPr lang="ru-RU" altLang="en-US" sz="2400" dirty="0">
                <a:solidFill>
                  <a:srgbClr val="CAE1EC"/>
                </a:solidFill>
                <a:latin typeface="Arial" panose="020B0604020202020204" pitchFamily="34" charset="0"/>
              </a:rPr>
              <a:t> Оценяване на ресурсите</a:t>
            </a:r>
          </a:p>
          <a:p>
            <a:pPr algn="just" eaLnBrk="1" hangingPunct="1">
              <a:lnSpc>
                <a:spcPct val="100000"/>
              </a:lnSpc>
              <a:spcBef>
                <a:spcPct val="20000"/>
              </a:spcBef>
              <a:buClr>
                <a:srgbClr val="CAE1EC"/>
              </a:buClr>
              <a:buFont typeface="Wingdings" panose="05000000000000000000" pitchFamily="2" charset="2"/>
              <a:buChar char="q"/>
            </a:pPr>
            <a:r>
              <a:rPr lang="ru-RU" altLang="en-US" sz="2400" dirty="0">
                <a:solidFill>
                  <a:srgbClr val="CAE1EC"/>
                </a:solidFill>
                <a:latin typeface="Arial" panose="020B0604020202020204" pitchFamily="34" charset="0"/>
              </a:rPr>
              <a:t> Оценяване на финансова страна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>
          <a:xfrm>
            <a:off x="623392" y="274638"/>
            <a:ext cx="9720758" cy="5619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bg-BG" altLang="en-US" b="1" dirty="0" smtClean="0">
                <a:solidFill>
                  <a:srgbClr val="FFFFE6"/>
                </a:solidFill>
                <a:latin typeface="Arial Narrow" panose="020B0606020202030204" pitchFamily="34" charset="0"/>
              </a:rPr>
              <a:t>ОКИ – Дейности</a:t>
            </a:r>
            <a:r>
              <a:rPr lang="en-GB" altLang="en-US" b="1" dirty="0" smtClean="0">
                <a:solidFill>
                  <a:srgbClr val="FFFFE6"/>
                </a:solidFill>
                <a:latin typeface="Arial Narrow" panose="020B0606020202030204" pitchFamily="34" charset="0"/>
              </a:rPr>
              <a:t> - </a:t>
            </a:r>
            <a:r>
              <a:rPr lang="bg-BG" altLang="en-US" b="1" dirty="0" smtClean="0">
                <a:solidFill>
                  <a:srgbClr val="FFFFE6"/>
                </a:solidFill>
                <a:latin typeface="Arial Narrow" panose="020B0606020202030204" pitchFamily="34" charset="0"/>
              </a:rPr>
              <a:t>Придобиване</a:t>
            </a:r>
            <a:endParaRPr lang="en-GB" altLang="en-US" b="1" dirty="0" smtClean="0">
              <a:solidFill>
                <a:srgbClr val="FFFFE6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5F216BAB-30D5-4048-89C4-B4676B8BB8A9}" type="slidenum">
              <a:rPr lang="en-GB" altLang="en-US" sz="2000">
                <a:solidFill>
                  <a:srgbClr val="FFFFE6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21</a:t>
            </a:fld>
            <a:endParaRPr lang="en-GB" altLang="en-US" sz="2000">
              <a:solidFill>
                <a:srgbClr val="FFFFE6"/>
              </a:solidFill>
              <a:latin typeface="Arial" panose="020B0604020202020204" pitchFamily="34" charset="0"/>
            </a:endParaRPr>
          </a:p>
        </p:txBody>
      </p:sp>
      <p:sp>
        <p:nvSpPr>
          <p:cNvPr id="34821" name="Rectangle 4"/>
          <p:cNvSpPr>
            <a:spLocks noChangeArrowheads="1"/>
          </p:cNvSpPr>
          <p:nvPr/>
        </p:nvSpPr>
        <p:spPr bwMode="auto">
          <a:xfrm>
            <a:off x="623392" y="1197099"/>
            <a:ext cx="11017224" cy="2015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191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27138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5125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20000"/>
              </a:spcBef>
              <a:buClr>
                <a:srgbClr val="CAE1EC"/>
              </a:buClr>
              <a:buFont typeface="Wingdings" panose="05000000000000000000" pitchFamily="2" charset="2"/>
              <a:buNone/>
            </a:pPr>
            <a:r>
              <a:rPr lang="ru-RU" altLang="en-US" sz="2400" dirty="0" smtClean="0">
                <a:solidFill>
                  <a:srgbClr val="CAE1EC"/>
                </a:solidFill>
                <a:latin typeface="Arial" panose="020B0604020202020204" pitchFamily="34" charset="0"/>
              </a:rPr>
              <a:t>ОКИ </a:t>
            </a:r>
            <a:r>
              <a:rPr lang="ru-RU" altLang="en-US" sz="2400" dirty="0">
                <a:solidFill>
                  <a:srgbClr val="CAE1EC"/>
                </a:solidFill>
                <a:latin typeface="Arial" panose="020B0604020202020204" pitchFamily="34" charset="0"/>
              </a:rPr>
              <a:t>играе ключова роля при вземането на решения относно подмяната на остаряла технология и придобиването на ново медицинско оборудване. </a:t>
            </a:r>
            <a:r>
              <a:rPr lang="ru-RU" altLang="en-US" sz="2400" dirty="0" smtClean="0">
                <a:solidFill>
                  <a:srgbClr val="FFFFE6"/>
                </a:solidFill>
                <a:latin typeface="Arial" panose="020B0604020202020204" pitchFamily="34" charset="0"/>
              </a:rPr>
              <a:t>ОКИ </a:t>
            </a:r>
            <a:r>
              <a:rPr lang="ru-RU" altLang="en-US" sz="2400" dirty="0">
                <a:solidFill>
                  <a:srgbClr val="FFFFE6"/>
                </a:solidFill>
                <a:latin typeface="Arial" panose="020B0604020202020204" pitchFamily="34" charset="0"/>
              </a:rPr>
              <a:t>е отговорен за оценяването на новото медицинско оборудване и гарантиране на това, че то е в хармония със съществуващата технология в болницата</a:t>
            </a:r>
            <a:r>
              <a:rPr lang="ru-RU" altLang="en-US" sz="2400" dirty="0" smtClean="0">
                <a:solidFill>
                  <a:srgbClr val="FFFFE6"/>
                </a:solidFill>
                <a:latin typeface="Arial" panose="020B0604020202020204" pitchFamily="34" charset="0"/>
              </a:rPr>
              <a:t>.</a:t>
            </a:r>
            <a:endParaRPr lang="ru-RU" altLang="en-US" sz="2400" dirty="0">
              <a:solidFill>
                <a:srgbClr val="FFFFE6"/>
              </a:solidFill>
              <a:latin typeface="Arial" panose="020B0604020202020204" pitchFamily="34" charset="0"/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623392" y="981075"/>
            <a:ext cx="10800000" cy="0"/>
          </a:xfrm>
          <a:prstGeom prst="line">
            <a:avLst/>
          </a:prstGeom>
          <a:noFill/>
          <a:ln w="63500">
            <a:solidFill>
              <a:srgbClr val="FFFFCC"/>
            </a:solidFill>
            <a:round/>
            <a:headEnd type="diamond" w="med" len="med"/>
            <a:tailEnd type="diamond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9625" y="2905010"/>
            <a:ext cx="3240360" cy="3692342"/>
          </a:xfrm>
          <a:prstGeom prst="rect">
            <a:avLst/>
          </a:prstGeom>
          <a:noFill/>
          <a:ln w="57150" cmpd="thinThick" algn="ctr">
            <a:solidFill>
              <a:srgbClr val="FFFF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623392" y="3271763"/>
            <a:ext cx="7560840" cy="3469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191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27138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5125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20000"/>
              </a:spcBef>
              <a:buClr>
                <a:srgbClr val="CAE1EC"/>
              </a:buClr>
              <a:buFont typeface="Wingdings" panose="05000000000000000000" pitchFamily="2" charset="2"/>
              <a:buNone/>
            </a:pPr>
            <a:r>
              <a:rPr lang="ru-RU" altLang="en-US" sz="2400" dirty="0" smtClean="0">
                <a:solidFill>
                  <a:srgbClr val="CAE1EC"/>
                </a:solidFill>
                <a:latin typeface="Arial" panose="020B0604020202020204" pitchFamily="34" charset="0"/>
              </a:rPr>
              <a:t>Придобиването </a:t>
            </a:r>
            <a:r>
              <a:rPr lang="ru-RU" altLang="en-US" sz="2400" dirty="0">
                <a:solidFill>
                  <a:srgbClr val="CAE1EC"/>
                </a:solidFill>
                <a:latin typeface="Arial" panose="020B0604020202020204" pitchFamily="34" charset="0"/>
              </a:rPr>
              <a:t>на Медицинско оборудване е неизбежно свързано с правилното изпълнение на логическа последователност от стъпки:</a:t>
            </a:r>
          </a:p>
          <a:p>
            <a:pPr lvl="1" algn="just" eaLnBrk="1" hangingPunct="1">
              <a:lnSpc>
                <a:spcPct val="100000"/>
              </a:lnSpc>
              <a:spcBef>
                <a:spcPct val="20000"/>
              </a:spcBef>
              <a:buClr>
                <a:srgbClr val="CAE1EC"/>
              </a:buClr>
              <a:buFont typeface="Wingdings" panose="05000000000000000000" pitchFamily="2" charset="2"/>
              <a:buChar char="q"/>
            </a:pPr>
            <a:r>
              <a:rPr lang="ru-RU" altLang="en-US" sz="2000" dirty="0">
                <a:solidFill>
                  <a:srgbClr val="CAE1EC"/>
                </a:solidFill>
                <a:latin typeface="Arial" panose="020B0604020202020204" pitchFamily="34" charset="0"/>
              </a:rPr>
              <a:t> Определяне на клиничните изисквания</a:t>
            </a:r>
          </a:p>
          <a:p>
            <a:pPr lvl="1" algn="just" eaLnBrk="1" hangingPunct="1">
              <a:lnSpc>
                <a:spcPct val="100000"/>
              </a:lnSpc>
              <a:spcBef>
                <a:spcPct val="20000"/>
              </a:spcBef>
              <a:buClr>
                <a:srgbClr val="CAE1EC"/>
              </a:buClr>
              <a:buFont typeface="Wingdings" panose="05000000000000000000" pitchFamily="2" charset="2"/>
              <a:buChar char="q"/>
            </a:pPr>
            <a:r>
              <a:rPr lang="ru-RU" altLang="en-US" sz="2000" dirty="0">
                <a:solidFill>
                  <a:srgbClr val="CAE1EC"/>
                </a:solidFill>
                <a:latin typeface="Arial" panose="020B0604020202020204" pitchFamily="34" charset="0"/>
              </a:rPr>
              <a:t> Оценка на работната среда</a:t>
            </a:r>
          </a:p>
          <a:p>
            <a:pPr lvl="1" algn="just" eaLnBrk="1" hangingPunct="1">
              <a:lnSpc>
                <a:spcPct val="100000"/>
              </a:lnSpc>
              <a:spcBef>
                <a:spcPct val="20000"/>
              </a:spcBef>
              <a:buClr>
                <a:srgbClr val="CAE1EC"/>
              </a:buClr>
              <a:buFont typeface="Wingdings" panose="05000000000000000000" pitchFamily="2" charset="2"/>
              <a:buChar char="q"/>
            </a:pPr>
            <a:r>
              <a:rPr lang="ru-RU" altLang="en-US" sz="2000" dirty="0">
                <a:solidFill>
                  <a:srgbClr val="CAE1EC"/>
                </a:solidFill>
                <a:latin typeface="Arial" panose="020B0604020202020204" pitchFamily="34" charset="0"/>
              </a:rPr>
              <a:t> Изследване на пазара</a:t>
            </a:r>
          </a:p>
          <a:p>
            <a:pPr lvl="1" algn="just" eaLnBrk="1" hangingPunct="1">
              <a:lnSpc>
                <a:spcPct val="100000"/>
              </a:lnSpc>
              <a:spcBef>
                <a:spcPct val="20000"/>
              </a:spcBef>
              <a:buClr>
                <a:srgbClr val="CAE1EC"/>
              </a:buClr>
              <a:buFont typeface="Wingdings" panose="05000000000000000000" pitchFamily="2" charset="2"/>
              <a:buChar char="q"/>
            </a:pPr>
            <a:r>
              <a:rPr lang="ru-RU" altLang="en-US" sz="2000" dirty="0">
                <a:solidFill>
                  <a:srgbClr val="CAE1EC"/>
                </a:solidFill>
                <a:latin typeface="Arial" panose="020B0604020202020204" pitchFamily="34" charset="0"/>
              </a:rPr>
              <a:t> </a:t>
            </a:r>
            <a:r>
              <a:rPr lang="ru-RU" altLang="en-US" sz="2000" dirty="0" smtClean="0">
                <a:solidFill>
                  <a:srgbClr val="CAE1EC"/>
                </a:solidFill>
                <a:latin typeface="Arial" panose="020B0604020202020204" pitchFamily="34" charset="0"/>
              </a:rPr>
              <a:t>Организиране на обществена поръчка</a:t>
            </a:r>
            <a:endParaRPr lang="ru-RU" altLang="en-US" sz="2000" dirty="0">
              <a:solidFill>
                <a:srgbClr val="CAE1EC"/>
              </a:solidFill>
              <a:latin typeface="Arial" panose="020B0604020202020204" pitchFamily="34" charset="0"/>
            </a:endParaRPr>
          </a:p>
          <a:p>
            <a:pPr lvl="1" algn="just" eaLnBrk="1" hangingPunct="1">
              <a:lnSpc>
                <a:spcPct val="100000"/>
              </a:lnSpc>
              <a:spcBef>
                <a:spcPct val="20000"/>
              </a:spcBef>
              <a:buClr>
                <a:srgbClr val="CAE1EC"/>
              </a:buClr>
              <a:buFont typeface="Wingdings" panose="05000000000000000000" pitchFamily="2" charset="2"/>
              <a:buChar char="q"/>
            </a:pPr>
            <a:r>
              <a:rPr lang="ru-RU" altLang="en-US" sz="2000" dirty="0">
                <a:solidFill>
                  <a:srgbClr val="CAE1EC"/>
                </a:solidFill>
                <a:latin typeface="Arial" panose="020B0604020202020204" pitchFamily="34" charset="0"/>
              </a:rPr>
              <a:t> Оценяване на офертите</a:t>
            </a:r>
          </a:p>
          <a:p>
            <a:pPr lvl="1" algn="just" eaLnBrk="1" hangingPunct="1">
              <a:lnSpc>
                <a:spcPct val="100000"/>
              </a:lnSpc>
              <a:spcBef>
                <a:spcPct val="20000"/>
              </a:spcBef>
              <a:buClr>
                <a:srgbClr val="CAE1EC"/>
              </a:buClr>
              <a:buFont typeface="Wingdings" panose="05000000000000000000" pitchFamily="2" charset="2"/>
              <a:buChar char="q"/>
            </a:pPr>
            <a:r>
              <a:rPr lang="ru-RU" altLang="en-US" sz="2000" dirty="0">
                <a:solidFill>
                  <a:srgbClr val="CAE1EC"/>
                </a:solidFill>
                <a:latin typeface="Arial" panose="020B0604020202020204" pitchFamily="34" charset="0"/>
              </a:rPr>
              <a:t> Сключване на договор</a:t>
            </a:r>
          </a:p>
        </p:txBody>
      </p:sp>
    </p:spTree>
    <p:extLst>
      <p:ext uri="{BB962C8B-B14F-4D97-AF65-F5344CB8AC3E}">
        <p14:creationId xmlns:p14="http://schemas.microsoft.com/office/powerpoint/2010/main" val="21041541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>
          <a:xfrm>
            <a:off x="623392" y="274638"/>
            <a:ext cx="9720758" cy="5619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bg-BG" altLang="en-US" b="1" dirty="0" smtClean="0">
                <a:solidFill>
                  <a:srgbClr val="FFFFE6"/>
                </a:solidFill>
                <a:latin typeface="Arial Narrow" panose="020B0606020202030204" pitchFamily="34" charset="0"/>
              </a:rPr>
              <a:t>ОКИ – Дейности</a:t>
            </a:r>
            <a:r>
              <a:rPr lang="en-GB" altLang="en-US" b="1" dirty="0" smtClean="0">
                <a:solidFill>
                  <a:srgbClr val="FFFFE6"/>
                </a:solidFill>
                <a:latin typeface="Arial Narrow" panose="020B0606020202030204" pitchFamily="34" charset="0"/>
              </a:rPr>
              <a:t> </a:t>
            </a:r>
            <a:r>
              <a:rPr lang="bg-BG" altLang="en-US" b="1" dirty="0" smtClean="0">
                <a:solidFill>
                  <a:srgbClr val="FFFFE6"/>
                </a:solidFill>
                <a:latin typeface="Arial Narrow" panose="020B0606020202030204" pitchFamily="34" charset="0"/>
              </a:rPr>
              <a:t>- Входящи тестове</a:t>
            </a:r>
            <a:endParaRPr lang="en-GB" altLang="en-US" b="1" dirty="0" smtClean="0">
              <a:solidFill>
                <a:srgbClr val="FFFFE6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42577966-9D90-4790-9D75-9E9E3A1F9815}" type="slidenum">
              <a:rPr lang="en-GB" altLang="en-US" sz="2000">
                <a:solidFill>
                  <a:srgbClr val="FFFFE6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22</a:t>
            </a:fld>
            <a:endParaRPr lang="en-GB" altLang="en-US" sz="2000">
              <a:solidFill>
                <a:srgbClr val="FFFFE6"/>
              </a:solidFill>
              <a:latin typeface="Arial" panose="020B0604020202020204" pitchFamily="34" charset="0"/>
            </a:endParaRPr>
          </a:p>
        </p:txBody>
      </p:sp>
      <p:sp>
        <p:nvSpPr>
          <p:cNvPr id="45061" name="Rectangle 4"/>
          <p:cNvSpPr>
            <a:spLocks noChangeArrowheads="1"/>
          </p:cNvSpPr>
          <p:nvPr/>
        </p:nvSpPr>
        <p:spPr bwMode="auto">
          <a:xfrm>
            <a:off x="623392" y="1197099"/>
            <a:ext cx="11089232" cy="552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191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27138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5125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20000"/>
              </a:spcBef>
              <a:buClr>
                <a:srgbClr val="CAE1EC"/>
              </a:buClr>
              <a:buFont typeface="Wingdings" panose="05000000000000000000" pitchFamily="2" charset="2"/>
              <a:buNone/>
            </a:pPr>
            <a:r>
              <a:rPr lang="ru-RU" altLang="en-US" sz="2400" dirty="0">
                <a:solidFill>
                  <a:srgbClr val="CAE1EC"/>
                </a:solidFill>
                <a:latin typeface="Arial" panose="020B0604020202020204" pitchFamily="34" charset="0"/>
              </a:rPr>
              <a:t>Входящата проверка е предназначена да удостовери, че </a:t>
            </a:r>
            <a:r>
              <a:rPr lang="ru-RU" altLang="en-US" sz="2400" dirty="0">
                <a:solidFill>
                  <a:srgbClr val="FFFFE6"/>
                </a:solidFill>
                <a:latin typeface="Arial" panose="020B0604020202020204" pitchFamily="34" charset="0"/>
              </a:rPr>
              <a:t>всяко медицинско изделие, получено в болницата, е в състояние да изпълнява своята </a:t>
            </a:r>
            <a:r>
              <a:rPr lang="ru-RU" altLang="en-US" sz="2400" dirty="0" smtClean="0">
                <a:solidFill>
                  <a:srgbClr val="FFFFE6"/>
                </a:solidFill>
                <a:latin typeface="Arial" panose="020B0604020202020204" pitchFamily="34" charset="0"/>
              </a:rPr>
              <a:t>функция</a:t>
            </a:r>
            <a:r>
              <a:rPr lang="ru-RU" altLang="en-US" sz="2400" dirty="0" smtClean="0">
                <a:solidFill>
                  <a:srgbClr val="CAE1EC"/>
                </a:solidFill>
                <a:latin typeface="Arial" panose="020B0604020202020204" pitchFamily="34" charset="0"/>
              </a:rPr>
              <a:t>, както е предназначено по </a:t>
            </a:r>
            <a:r>
              <a:rPr lang="ru-RU" altLang="en-US" sz="2400" dirty="0">
                <a:solidFill>
                  <a:srgbClr val="CAE1EC"/>
                </a:solidFill>
                <a:latin typeface="Arial" panose="020B0604020202020204" pitchFamily="34" charset="0"/>
              </a:rPr>
              <a:t>спецификациите на </a:t>
            </a:r>
            <a:r>
              <a:rPr lang="ru-RU" altLang="en-US" sz="2400" dirty="0" smtClean="0">
                <a:solidFill>
                  <a:srgbClr val="CAE1EC"/>
                </a:solidFill>
                <a:latin typeface="Arial" panose="020B0604020202020204" pitchFamily="34" charset="0"/>
              </a:rPr>
              <a:t>производителя.</a:t>
            </a:r>
          </a:p>
          <a:p>
            <a:pPr algn="just" eaLnBrk="1" hangingPunct="1">
              <a:lnSpc>
                <a:spcPct val="100000"/>
              </a:lnSpc>
              <a:spcBef>
                <a:spcPct val="20000"/>
              </a:spcBef>
              <a:buClr>
                <a:srgbClr val="CAE1EC"/>
              </a:buClr>
              <a:buFont typeface="Wingdings" panose="05000000000000000000" pitchFamily="2" charset="2"/>
              <a:buNone/>
            </a:pPr>
            <a:endParaRPr lang="ru-RU" altLang="en-US" sz="2400" dirty="0">
              <a:solidFill>
                <a:srgbClr val="CAE1EC"/>
              </a:solidFill>
              <a:latin typeface="Arial" panose="020B0604020202020204" pitchFamily="34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20000"/>
              </a:spcBef>
              <a:buClr>
                <a:srgbClr val="CAE1EC"/>
              </a:buClr>
              <a:buFont typeface="Wingdings" panose="05000000000000000000" pitchFamily="2" charset="2"/>
              <a:buNone/>
            </a:pPr>
            <a:r>
              <a:rPr lang="ru-RU" altLang="en-US" sz="2400" dirty="0" smtClean="0">
                <a:solidFill>
                  <a:srgbClr val="CAE1EC"/>
                </a:solidFill>
                <a:latin typeface="Arial" panose="020B0604020202020204" pitchFamily="34" charset="0"/>
              </a:rPr>
              <a:t>Елементи:</a:t>
            </a:r>
            <a:endParaRPr lang="ru-RU" altLang="en-US" sz="2400" dirty="0">
              <a:solidFill>
                <a:srgbClr val="CAE1EC"/>
              </a:solidFill>
              <a:latin typeface="Arial" panose="020B0604020202020204" pitchFamily="34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20000"/>
              </a:spcBef>
              <a:buClr>
                <a:srgbClr val="CAE1EC"/>
              </a:buClr>
              <a:buFont typeface="Wingdings" panose="05000000000000000000" pitchFamily="2" charset="2"/>
              <a:buChar char="q"/>
            </a:pPr>
            <a:r>
              <a:rPr lang="ru-RU" altLang="en-US" sz="2400" dirty="0">
                <a:solidFill>
                  <a:srgbClr val="CAE1EC"/>
                </a:solidFill>
                <a:latin typeface="Arial" panose="020B0604020202020204" pitchFamily="34" charset="0"/>
              </a:rPr>
              <a:t> Проверка, че продавачът е представил цялостна система с всички аксесоари и други необходими консумативи. </a:t>
            </a:r>
          </a:p>
          <a:p>
            <a:pPr algn="just" eaLnBrk="1" hangingPunct="1">
              <a:lnSpc>
                <a:spcPct val="100000"/>
              </a:lnSpc>
              <a:spcBef>
                <a:spcPct val="20000"/>
              </a:spcBef>
              <a:buClr>
                <a:srgbClr val="CAE1EC"/>
              </a:buClr>
              <a:buFont typeface="Wingdings" panose="05000000000000000000" pitchFamily="2" charset="2"/>
              <a:buChar char="q"/>
            </a:pPr>
            <a:r>
              <a:rPr lang="ru-RU" altLang="en-US" sz="2400" dirty="0" smtClean="0">
                <a:solidFill>
                  <a:srgbClr val="CAE1EC"/>
                </a:solidFill>
                <a:latin typeface="Arial" panose="020B0604020202020204" pitchFamily="34" charset="0"/>
              </a:rPr>
              <a:t> Визуални </a:t>
            </a:r>
            <a:r>
              <a:rPr lang="ru-RU" altLang="en-US" sz="2400" dirty="0">
                <a:solidFill>
                  <a:srgbClr val="CAE1EC"/>
                </a:solidFill>
                <a:latin typeface="Arial" panose="020B0604020202020204" pitchFamily="34" charset="0"/>
              </a:rPr>
              <a:t>/ механична проверка</a:t>
            </a:r>
            <a:r>
              <a:rPr lang="ru-RU" altLang="en-US" sz="2400" dirty="0" smtClean="0">
                <a:solidFill>
                  <a:srgbClr val="CAE1EC"/>
                </a:solidFill>
                <a:latin typeface="Arial" panose="020B0604020202020204" pitchFamily="34" charset="0"/>
              </a:rPr>
              <a:t>.</a:t>
            </a:r>
          </a:p>
          <a:p>
            <a:pPr algn="just" eaLnBrk="1" hangingPunct="1">
              <a:lnSpc>
                <a:spcPct val="100000"/>
              </a:lnSpc>
              <a:spcBef>
                <a:spcPct val="20000"/>
              </a:spcBef>
              <a:buClr>
                <a:srgbClr val="CAE1EC"/>
              </a:buClr>
              <a:buFont typeface="Wingdings" panose="05000000000000000000" pitchFamily="2" charset="2"/>
              <a:buChar char="q"/>
            </a:pPr>
            <a:r>
              <a:rPr lang="ru-RU" altLang="en-US" sz="2400" dirty="0" smtClean="0">
                <a:solidFill>
                  <a:srgbClr val="CAE1EC"/>
                </a:solidFill>
                <a:latin typeface="Arial" panose="020B0604020202020204" pitchFamily="34" charset="0"/>
              </a:rPr>
              <a:t> </a:t>
            </a:r>
            <a:r>
              <a:rPr lang="ru-RU" altLang="en-US" sz="2400" dirty="0">
                <a:solidFill>
                  <a:srgbClr val="CAE1EC"/>
                </a:solidFill>
                <a:latin typeface="Arial" panose="020B0604020202020204" pitchFamily="34" charset="0"/>
              </a:rPr>
              <a:t>Функционални тестове за съответствие със спецификациите на производителя и "</a:t>
            </a:r>
            <a:r>
              <a:rPr lang="ru-RU" altLang="en-US" sz="2400" dirty="0" smtClean="0">
                <a:solidFill>
                  <a:srgbClr val="CAE1EC"/>
                </a:solidFill>
                <a:latin typeface="Arial" panose="020B0604020202020204" pitchFamily="34" charset="0"/>
              </a:rPr>
              <a:t>Условията </a:t>
            </a:r>
            <a:r>
              <a:rPr lang="ru-RU" altLang="en-US" sz="2400" dirty="0">
                <a:solidFill>
                  <a:srgbClr val="CAE1EC"/>
                </a:solidFill>
                <a:latin typeface="Arial" panose="020B0604020202020204" pitchFamily="34" charset="0"/>
              </a:rPr>
              <a:t>на </a:t>
            </a:r>
            <a:r>
              <a:rPr lang="ru-RU" altLang="en-US" sz="2400" dirty="0" smtClean="0">
                <a:solidFill>
                  <a:srgbClr val="CAE1EC"/>
                </a:solidFill>
                <a:latin typeface="Arial" panose="020B0604020202020204" pitchFamily="34" charset="0"/>
              </a:rPr>
              <a:t>продажба".</a:t>
            </a:r>
            <a:endParaRPr lang="ru-RU" altLang="en-US" sz="2400" dirty="0">
              <a:solidFill>
                <a:srgbClr val="CAE1EC"/>
              </a:solidFill>
              <a:latin typeface="Arial" panose="020B0604020202020204" pitchFamily="34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20000"/>
              </a:spcBef>
              <a:buClr>
                <a:srgbClr val="CAE1EC"/>
              </a:buClr>
              <a:buFont typeface="Wingdings" panose="05000000000000000000" pitchFamily="2" charset="2"/>
              <a:buChar char="q"/>
            </a:pPr>
            <a:r>
              <a:rPr lang="ru-RU" altLang="en-US" sz="2400" dirty="0">
                <a:solidFill>
                  <a:srgbClr val="CAE1EC"/>
                </a:solidFill>
                <a:latin typeface="Arial" panose="020B0604020202020204" pitchFamily="34" charset="0"/>
              </a:rPr>
              <a:t> </a:t>
            </a:r>
            <a:r>
              <a:rPr lang="bg-BG" altLang="en-US" sz="2400" dirty="0">
                <a:solidFill>
                  <a:srgbClr val="CAE1EC"/>
                </a:solidFill>
                <a:latin typeface="Arial" panose="020B0604020202020204" pitchFamily="34" charset="0"/>
              </a:rPr>
              <a:t>И</a:t>
            </a:r>
            <a:r>
              <a:rPr lang="ru-RU" altLang="en-US" sz="2400" dirty="0">
                <a:solidFill>
                  <a:srgbClr val="CAE1EC"/>
                </a:solidFill>
                <a:latin typeface="Arial" panose="020B0604020202020204" pitchFamily="34" charset="0"/>
              </a:rPr>
              <a:t>змерване на базови параметри, към момента на получаването.</a:t>
            </a:r>
          </a:p>
          <a:p>
            <a:pPr algn="just" eaLnBrk="1" hangingPunct="1">
              <a:lnSpc>
                <a:spcPct val="100000"/>
              </a:lnSpc>
              <a:spcBef>
                <a:spcPct val="20000"/>
              </a:spcBef>
              <a:buClr>
                <a:srgbClr val="CAE1EC"/>
              </a:buClr>
              <a:buFont typeface="Wingdings" panose="05000000000000000000" pitchFamily="2" charset="2"/>
              <a:buChar char="q"/>
            </a:pPr>
            <a:r>
              <a:rPr lang="ru-RU" altLang="en-US" sz="2400" dirty="0">
                <a:solidFill>
                  <a:srgbClr val="CAE1EC"/>
                </a:solidFill>
                <a:latin typeface="Arial" panose="020B0604020202020204" pitchFamily="34" charset="0"/>
              </a:rPr>
              <a:t> </a:t>
            </a:r>
            <a:r>
              <a:rPr lang="ru-RU" altLang="en-US" sz="2400" dirty="0" smtClean="0">
                <a:solidFill>
                  <a:srgbClr val="CAE1EC"/>
                </a:solidFill>
                <a:latin typeface="Arial" panose="020B0604020202020204" pitchFamily="34" charset="0"/>
              </a:rPr>
              <a:t>Изпитания </a:t>
            </a:r>
            <a:r>
              <a:rPr lang="ru-RU" altLang="en-US" sz="2400" dirty="0">
                <a:solidFill>
                  <a:srgbClr val="CAE1EC"/>
                </a:solidFill>
                <a:latin typeface="Arial" panose="020B0604020202020204" pitchFamily="34" charset="0"/>
              </a:rPr>
              <a:t>за безопасност.</a:t>
            </a:r>
          </a:p>
          <a:p>
            <a:pPr algn="just" eaLnBrk="1" hangingPunct="1">
              <a:lnSpc>
                <a:spcPct val="100000"/>
              </a:lnSpc>
              <a:spcBef>
                <a:spcPct val="20000"/>
              </a:spcBef>
              <a:buClr>
                <a:srgbClr val="CAE1EC"/>
              </a:buClr>
              <a:buFont typeface="Wingdings" panose="05000000000000000000" pitchFamily="2" charset="2"/>
              <a:buChar char="q"/>
            </a:pPr>
            <a:r>
              <a:rPr lang="ru-RU" altLang="en-US" sz="2400" dirty="0">
                <a:solidFill>
                  <a:srgbClr val="CAE1EC"/>
                </a:solidFill>
                <a:latin typeface="Arial" panose="020B0604020202020204" pitchFamily="34" charset="0"/>
              </a:rPr>
              <a:t> Стартиране на програма за обучение на потребители и </a:t>
            </a:r>
            <a:r>
              <a:rPr lang="ru-RU" altLang="en-US" sz="2400" dirty="0" smtClean="0">
                <a:solidFill>
                  <a:srgbClr val="CAE1EC"/>
                </a:solidFill>
                <a:latin typeface="Arial" panose="020B0604020202020204" pitchFamily="34" charset="0"/>
              </a:rPr>
              <a:t>техници</a:t>
            </a:r>
            <a:r>
              <a:rPr lang="ru-RU" altLang="en-US" sz="2400" dirty="0">
                <a:solidFill>
                  <a:srgbClr val="CAE1EC"/>
                </a:solidFill>
                <a:latin typeface="Arial" panose="020B0604020202020204" pitchFamily="34" charset="0"/>
              </a:rPr>
              <a:t>.</a:t>
            </a:r>
          </a:p>
          <a:p>
            <a:pPr algn="just" eaLnBrk="1" hangingPunct="1">
              <a:lnSpc>
                <a:spcPct val="100000"/>
              </a:lnSpc>
              <a:spcBef>
                <a:spcPct val="20000"/>
              </a:spcBef>
              <a:buClr>
                <a:srgbClr val="CAE1EC"/>
              </a:buClr>
              <a:buFont typeface="Wingdings" panose="05000000000000000000" pitchFamily="2" charset="2"/>
              <a:buChar char="q"/>
            </a:pPr>
            <a:endParaRPr lang="ru-RU" altLang="en-US" sz="2400" dirty="0">
              <a:solidFill>
                <a:srgbClr val="CAE1EC"/>
              </a:solidFill>
              <a:latin typeface="Arial" panose="020B0604020202020204" pitchFamily="34" charset="0"/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623392" y="981075"/>
            <a:ext cx="10800000" cy="0"/>
          </a:xfrm>
          <a:prstGeom prst="line">
            <a:avLst/>
          </a:prstGeom>
          <a:noFill/>
          <a:ln w="63500">
            <a:solidFill>
              <a:srgbClr val="FFFFCC"/>
            </a:solidFill>
            <a:round/>
            <a:headEnd type="diamond" w="med" len="med"/>
            <a:tailEnd type="diamond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>
          <a:xfrm>
            <a:off x="623392" y="274638"/>
            <a:ext cx="9720758" cy="5619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bg-BG" altLang="en-US" b="1" dirty="0" smtClean="0">
                <a:solidFill>
                  <a:srgbClr val="FFFFE6"/>
                </a:solidFill>
                <a:latin typeface="Arial Narrow" panose="020B0606020202030204" pitchFamily="34" charset="0"/>
              </a:rPr>
              <a:t>ОКИ – Дейности</a:t>
            </a:r>
            <a:r>
              <a:rPr lang="en-GB" altLang="en-US" b="1" dirty="0" smtClean="0">
                <a:solidFill>
                  <a:srgbClr val="FFFFE6"/>
                </a:solidFill>
                <a:latin typeface="Arial Narrow" panose="020B0606020202030204" pitchFamily="34" charset="0"/>
              </a:rPr>
              <a:t> </a:t>
            </a:r>
            <a:r>
              <a:rPr lang="bg-BG" altLang="en-US" b="1" dirty="0" smtClean="0">
                <a:solidFill>
                  <a:srgbClr val="FFFFE6"/>
                </a:solidFill>
                <a:latin typeface="Arial Narrow" panose="020B0606020202030204" pitchFamily="34" charset="0"/>
              </a:rPr>
              <a:t>- Входящи тестове</a:t>
            </a:r>
            <a:endParaRPr lang="en-GB" altLang="en-US" b="1" dirty="0" smtClean="0">
              <a:solidFill>
                <a:srgbClr val="FFFFE6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74D3C3FB-68F8-4157-B59F-7605E425AE66}" type="slidenum">
              <a:rPr lang="en-GB" altLang="en-US" sz="2000">
                <a:solidFill>
                  <a:srgbClr val="FFFFE6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23</a:t>
            </a:fld>
            <a:endParaRPr lang="en-GB" altLang="en-US" sz="2000">
              <a:solidFill>
                <a:srgbClr val="FFFFE6"/>
              </a:solidFill>
              <a:latin typeface="Arial" panose="020B0604020202020204" pitchFamily="34" charset="0"/>
            </a:endParaRPr>
          </a:p>
        </p:txBody>
      </p:sp>
      <p:sp>
        <p:nvSpPr>
          <p:cNvPr id="46085" name="Rectangle 4"/>
          <p:cNvSpPr>
            <a:spLocks noChangeArrowheads="1"/>
          </p:cNvSpPr>
          <p:nvPr/>
        </p:nvSpPr>
        <p:spPr bwMode="auto">
          <a:xfrm>
            <a:off x="623392" y="1700808"/>
            <a:ext cx="5976664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191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27138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5125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Clr>
                <a:srgbClr val="CAE1EC"/>
              </a:buClr>
              <a:buFont typeface="Wingdings" panose="05000000000000000000" pitchFamily="2" charset="2"/>
              <a:buNone/>
            </a:pPr>
            <a:r>
              <a:rPr lang="ru-RU" altLang="en-US" sz="3200" dirty="0" smtClean="0">
                <a:solidFill>
                  <a:srgbClr val="FFFFE6"/>
                </a:solidFill>
                <a:latin typeface="Arial" panose="020B0604020202020204" pitchFamily="34" charset="0"/>
              </a:rPr>
              <a:t>ОКИ </a:t>
            </a:r>
            <a:r>
              <a:rPr lang="ru-RU" altLang="en-US" sz="3200" dirty="0">
                <a:solidFill>
                  <a:srgbClr val="FFFFE6"/>
                </a:solidFill>
                <a:latin typeface="Arial" panose="020B0604020202020204" pitchFamily="34" charset="0"/>
              </a:rPr>
              <a:t>трябва да </a:t>
            </a:r>
            <a:r>
              <a:rPr lang="ru-RU" altLang="en-US" sz="3200" dirty="0" smtClean="0">
                <a:solidFill>
                  <a:srgbClr val="FFFFE6"/>
                </a:solidFill>
                <a:latin typeface="Arial" panose="020B0604020202020204" pitchFamily="34" charset="0"/>
              </a:rPr>
              <a:t>гарантира,</a:t>
            </a:r>
            <a:br>
              <a:rPr lang="ru-RU" altLang="en-US" sz="3200" dirty="0" smtClean="0">
                <a:solidFill>
                  <a:srgbClr val="FFFFE6"/>
                </a:solidFill>
                <a:latin typeface="Arial" panose="020B0604020202020204" pitchFamily="34" charset="0"/>
              </a:rPr>
            </a:br>
            <a:r>
              <a:rPr lang="ru-RU" altLang="en-US" sz="3200" dirty="0" smtClean="0">
                <a:solidFill>
                  <a:srgbClr val="FFFFE6"/>
                </a:solidFill>
                <a:latin typeface="Arial" panose="020B0604020202020204" pitchFamily="34" charset="0"/>
              </a:rPr>
              <a:t>че </a:t>
            </a:r>
            <a:r>
              <a:rPr lang="ru-RU" altLang="en-US" sz="3200" dirty="0">
                <a:solidFill>
                  <a:srgbClr val="FFFFE6"/>
                </a:solidFill>
                <a:latin typeface="Arial" panose="020B0604020202020204" pitchFamily="34" charset="0"/>
              </a:rPr>
              <a:t>при </a:t>
            </a:r>
            <a:r>
              <a:rPr lang="ru-RU" altLang="en-US" sz="3200" dirty="0">
                <a:solidFill>
                  <a:srgbClr val="D2FEFE"/>
                </a:solidFill>
                <a:latin typeface="Arial" panose="020B0604020202020204" pitchFamily="34" charset="0"/>
              </a:rPr>
              <a:t>никакви обстоятелства</a:t>
            </a:r>
            <a:r>
              <a:rPr lang="ru-RU" altLang="en-US" sz="3200" dirty="0">
                <a:solidFill>
                  <a:srgbClr val="FFFFE6"/>
                </a:solidFill>
                <a:latin typeface="Arial" panose="020B0604020202020204" pitchFamily="34" charset="0"/>
              </a:rPr>
              <a:t>, новополучено </a:t>
            </a:r>
            <a:r>
              <a:rPr lang="ru-RU" altLang="en-US" sz="3200" dirty="0" smtClean="0">
                <a:solidFill>
                  <a:srgbClr val="FFFFE6"/>
                </a:solidFill>
                <a:latin typeface="Arial" panose="020B0604020202020204" pitchFamily="34" charset="0"/>
              </a:rPr>
              <a:t>и</a:t>
            </a:r>
            <a:br>
              <a:rPr lang="ru-RU" altLang="en-US" sz="3200" dirty="0" smtClean="0">
                <a:solidFill>
                  <a:srgbClr val="FFFFE6"/>
                </a:solidFill>
                <a:latin typeface="Arial" panose="020B0604020202020204" pitchFamily="34" charset="0"/>
              </a:rPr>
            </a:br>
            <a:r>
              <a:rPr lang="ru-RU" altLang="en-US" sz="3200" dirty="0" smtClean="0">
                <a:solidFill>
                  <a:srgbClr val="D2FEFE"/>
                </a:solidFill>
                <a:latin typeface="Arial" panose="020B0604020202020204" pitchFamily="34" charset="0"/>
              </a:rPr>
              <a:t>НЕ инспектирано</a:t>
            </a:r>
            <a:r>
              <a:rPr lang="ru-RU" altLang="en-US" sz="3200" dirty="0" smtClean="0">
                <a:solidFill>
                  <a:srgbClr val="FFFFE6"/>
                </a:solidFill>
                <a:latin typeface="Arial" panose="020B0604020202020204" pitchFamily="34" charset="0"/>
              </a:rPr>
              <a:t/>
            </a:r>
            <a:br>
              <a:rPr lang="ru-RU" altLang="en-US" sz="3200" dirty="0" smtClean="0">
                <a:solidFill>
                  <a:srgbClr val="FFFFE6"/>
                </a:solidFill>
                <a:latin typeface="Arial" panose="020B0604020202020204" pitchFamily="34" charset="0"/>
              </a:rPr>
            </a:br>
            <a:r>
              <a:rPr lang="bg-BG" altLang="en-US" sz="3200" dirty="0" smtClean="0">
                <a:solidFill>
                  <a:srgbClr val="FFFFE6"/>
                </a:solidFill>
                <a:latin typeface="Arial" panose="020B0604020202020204" pitchFamily="34" charset="0"/>
              </a:rPr>
              <a:t>медицинско </a:t>
            </a:r>
            <a:r>
              <a:rPr lang="ru-RU" altLang="en-US" sz="3200" dirty="0" smtClean="0">
                <a:solidFill>
                  <a:srgbClr val="FFFFE6"/>
                </a:solidFill>
                <a:latin typeface="Arial" panose="020B0604020202020204" pitchFamily="34" charset="0"/>
              </a:rPr>
              <a:t>устройство</a:t>
            </a:r>
            <a:br>
              <a:rPr lang="ru-RU" altLang="en-US" sz="3200" dirty="0" smtClean="0">
                <a:solidFill>
                  <a:srgbClr val="FFFFE6"/>
                </a:solidFill>
                <a:latin typeface="Arial" panose="020B0604020202020204" pitchFamily="34" charset="0"/>
              </a:rPr>
            </a:br>
            <a:r>
              <a:rPr lang="ru-RU" altLang="en-US" sz="3200" dirty="0" smtClean="0">
                <a:solidFill>
                  <a:srgbClr val="D2FEFE"/>
                </a:solidFill>
                <a:latin typeface="Arial" panose="020B0604020202020204" pitchFamily="34" charset="0"/>
              </a:rPr>
              <a:t>НЕ </a:t>
            </a:r>
            <a:r>
              <a:rPr lang="ru-RU" altLang="en-US" sz="3200" dirty="0">
                <a:solidFill>
                  <a:srgbClr val="D2FEFE"/>
                </a:solidFill>
                <a:latin typeface="Arial" panose="020B0604020202020204" pitchFamily="34" charset="0"/>
              </a:rPr>
              <a:t>трябва </a:t>
            </a:r>
            <a:r>
              <a:rPr lang="ru-RU" altLang="en-US" sz="3200" dirty="0">
                <a:solidFill>
                  <a:srgbClr val="FFFFE6"/>
                </a:solidFill>
                <a:latin typeface="Arial" panose="020B0604020202020204" pitchFamily="34" charset="0"/>
              </a:rPr>
              <a:t>да влиза </a:t>
            </a:r>
            <a:r>
              <a:rPr lang="ru-RU" altLang="en-US" sz="3200" dirty="0" smtClean="0">
                <a:solidFill>
                  <a:srgbClr val="FFFFE6"/>
                </a:solidFill>
                <a:latin typeface="Arial" panose="020B0604020202020204" pitchFamily="34" charset="0"/>
              </a:rPr>
              <a:t>в </a:t>
            </a:r>
            <a:r>
              <a:rPr lang="ru-RU" altLang="en-US" sz="3200" dirty="0">
                <a:solidFill>
                  <a:srgbClr val="FFFFE6"/>
                </a:solidFill>
                <a:latin typeface="Arial" panose="020B0604020202020204" pitchFamily="34" charset="0"/>
              </a:rPr>
              <a:t>директна експлоатация с </a:t>
            </a:r>
            <a:r>
              <a:rPr lang="ru-RU" altLang="en-US" sz="3200" dirty="0" smtClean="0">
                <a:solidFill>
                  <a:srgbClr val="FFFFE6"/>
                </a:solidFill>
                <a:latin typeface="Arial" panose="020B0604020202020204" pitchFamily="34" charset="0"/>
              </a:rPr>
              <a:t>пациенти и медицински персонал. </a:t>
            </a:r>
            <a:endParaRPr lang="ru-RU" altLang="en-US" sz="3200" dirty="0">
              <a:solidFill>
                <a:srgbClr val="FFFFE6"/>
              </a:solidFill>
              <a:latin typeface="Arial" panose="020B0604020202020204" pitchFamily="34" charset="0"/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623392" y="981075"/>
            <a:ext cx="10800000" cy="0"/>
          </a:xfrm>
          <a:prstGeom prst="line">
            <a:avLst/>
          </a:prstGeom>
          <a:noFill/>
          <a:ln w="63500">
            <a:solidFill>
              <a:srgbClr val="FFFFCC"/>
            </a:solidFill>
            <a:round/>
            <a:headEnd type="diamond" w="med" len="med"/>
            <a:tailEnd type="diamond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graphicFrame>
        <p:nvGraphicFramePr>
          <p:cNvPr id="7" name="Object 5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9525717"/>
              </p:ext>
            </p:extLst>
          </p:nvPr>
        </p:nvGraphicFramePr>
        <p:xfrm>
          <a:off x="6816080" y="1559389"/>
          <a:ext cx="5153025" cy="4649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" name="CorelDRAW!" r:id="rId3" imgW="5151240" imgH="4647960" progId="CDraw4">
                  <p:embed/>
                </p:oleObj>
              </mc:Choice>
              <mc:Fallback>
                <p:oleObj name="CorelDRAW!" r:id="rId3" imgW="5151240" imgH="4647960" progId="CDraw4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6080" y="1559389"/>
                        <a:ext cx="5153025" cy="4649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>
          <a:xfrm>
            <a:off x="623392" y="274638"/>
            <a:ext cx="9720758" cy="5619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bg-BG" altLang="en-US" b="1" dirty="0" smtClean="0">
                <a:solidFill>
                  <a:srgbClr val="FFFFE6"/>
                </a:solidFill>
                <a:latin typeface="Arial Narrow" panose="020B0606020202030204" pitchFamily="34" charset="0"/>
              </a:rPr>
              <a:t>ОКИ – Дейности</a:t>
            </a:r>
            <a:r>
              <a:rPr lang="en-GB" altLang="en-US" b="1" dirty="0" smtClean="0">
                <a:solidFill>
                  <a:srgbClr val="FFFFE6"/>
                </a:solidFill>
                <a:latin typeface="Arial Narrow" panose="020B0606020202030204" pitchFamily="34" charset="0"/>
              </a:rPr>
              <a:t> </a:t>
            </a:r>
            <a:r>
              <a:rPr lang="bg-BG" altLang="en-US" b="1" dirty="0" smtClean="0">
                <a:solidFill>
                  <a:srgbClr val="FFFFE6"/>
                </a:solidFill>
                <a:latin typeface="Arial Narrow" panose="020B0606020202030204" pitchFamily="34" charset="0"/>
              </a:rPr>
              <a:t>- Инвентаризация</a:t>
            </a:r>
            <a:endParaRPr lang="en-GB" altLang="en-US" b="1" dirty="0" smtClean="0">
              <a:solidFill>
                <a:srgbClr val="FFFFE6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475FF572-EC16-486D-A3FE-7E73E63AED75}" type="slidenum">
              <a:rPr lang="en-GB" altLang="en-US" sz="2000">
                <a:solidFill>
                  <a:srgbClr val="FFFFE6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24</a:t>
            </a:fld>
            <a:endParaRPr lang="en-GB" altLang="en-US" sz="2000">
              <a:solidFill>
                <a:srgbClr val="FFFFE6"/>
              </a:solidFill>
              <a:latin typeface="Arial" panose="020B0604020202020204" pitchFamily="34" charset="0"/>
            </a:endParaRPr>
          </a:p>
        </p:txBody>
      </p:sp>
      <p:sp>
        <p:nvSpPr>
          <p:cNvPr id="48133" name="Rectangle 4"/>
          <p:cNvSpPr>
            <a:spLocks noChangeArrowheads="1"/>
          </p:cNvSpPr>
          <p:nvPr/>
        </p:nvSpPr>
        <p:spPr bwMode="auto">
          <a:xfrm>
            <a:off x="623392" y="1268760"/>
            <a:ext cx="10800000" cy="5400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191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27138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5125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20000"/>
              </a:spcBef>
              <a:buClr>
                <a:srgbClr val="CAE1EC"/>
              </a:buClr>
              <a:buFont typeface="Wingdings" panose="05000000000000000000" pitchFamily="2" charset="2"/>
              <a:buNone/>
            </a:pPr>
            <a:r>
              <a:rPr lang="ru-RU" altLang="en-US" sz="2400" dirty="0">
                <a:solidFill>
                  <a:srgbClr val="CAE1EC"/>
                </a:solidFill>
                <a:latin typeface="Arial" panose="020B0604020202020204" pitchFamily="34" charset="0"/>
              </a:rPr>
              <a:t>След като успешно преминаване на предните стъпки, новото медицинско оборудване става част от болничното оборудване и се вписва в дейностите за технологично управление на </a:t>
            </a:r>
            <a:r>
              <a:rPr lang="ru-RU" altLang="en-US" sz="2400" dirty="0" smtClean="0">
                <a:solidFill>
                  <a:srgbClr val="CAE1EC"/>
                </a:solidFill>
                <a:latin typeface="Arial" panose="020B0604020202020204" pitchFamily="34" charset="0"/>
              </a:rPr>
              <a:t>ОКИ.</a:t>
            </a:r>
            <a:endParaRPr lang="ru-RU" altLang="en-US" sz="2400" dirty="0">
              <a:solidFill>
                <a:srgbClr val="CAE1EC"/>
              </a:solidFill>
              <a:latin typeface="Arial" panose="020B0604020202020204" pitchFamily="34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20000"/>
              </a:spcBef>
              <a:buClr>
                <a:srgbClr val="CAE1EC"/>
              </a:buClr>
              <a:buFont typeface="Wingdings" panose="05000000000000000000" pitchFamily="2" charset="2"/>
              <a:buNone/>
            </a:pPr>
            <a:endParaRPr lang="ru-RU" altLang="en-US" sz="2400" dirty="0">
              <a:solidFill>
                <a:srgbClr val="CAE1EC"/>
              </a:solidFill>
              <a:latin typeface="Arial" panose="020B0604020202020204" pitchFamily="34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20000"/>
              </a:spcBef>
              <a:buClr>
                <a:srgbClr val="CAE1EC"/>
              </a:buClr>
              <a:buFont typeface="Wingdings" panose="05000000000000000000" pitchFamily="2" charset="2"/>
              <a:buNone/>
            </a:pPr>
            <a:r>
              <a:rPr lang="ru-RU" altLang="en-US" sz="2400" dirty="0" smtClean="0">
                <a:solidFill>
                  <a:srgbClr val="FFFFE6"/>
                </a:solidFill>
                <a:latin typeface="Arial" panose="020B0604020202020204" pitchFamily="34" charset="0"/>
              </a:rPr>
              <a:t>ОКИ </a:t>
            </a:r>
            <a:r>
              <a:rPr lang="ru-RU" altLang="en-US" sz="2400" dirty="0">
                <a:solidFill>
                  <a:srgbClr val="FFFFE6"/>
                </a:solidFill>
                <a:latin typeface="Arial" panose="020B0604020202020204" pitchFamily="34" charset="0"/>
              </a:rPr>
              <a:t>трябва да поддържа пълен опис на медицинската апаратура на болницата. Състои се от организиране на списък със записи на медицинско оборудване, принадлежащи към болницата.</a:t>
            </a:r>
          </a:p>
          <a:p>
            <a:pPr algn="just" eaLnBrk="1" hangingPunct="1">
              <a:lnSpc>
                <a:spcPct val="100000"/>
              </a:lnSpc>
              <a:spcBef>
                <a:spcPct val="20000"/>
              </a:spcBef>
              <a:buClr>
                <a:srgbClr val="CAE1EC"/>
              </a:buClr>
              <a:buFont typeface="Wingdings" panose="05000000000000000000" pitchFamily="2" charset="2"/>
              <a:buNone/>
            </a:pPr>
            <a:endParaRPr lang="ru-RU" altLang="en-US" sz="2000" dirty="0" smtClean="0">
              <a:solidFill>
                <a:srgbClr val="CAE1EC"/>
              </a:solidFill>
              <a:latin typeface="Arial" panose="020B0604020202020204" pitchFamily="34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20000"/>
              </a:spcBef>
              <a:buClr>
                <a:srgbClr val="CAE1EC"/>
              </a:buClr>
              <a:buFont typeface="Wingdings" panose="05000000000000000000" pitchFamily="2" charset="2"/>
              <a:buNone/>
            </a:pPr>
            <a:r>
              <a:rPr lang="ru-RU" altLang="en-US" sz="2000" dirty="0" smtClean="0">
                <a:solidFill>
                  <a:srgbClr val="CAE1EC"/>
                </a:solidFill>
                <a:latin typeface="Arial" panose="020B0604020202020204" pitchFamily="34" charset="0"/>
              </a:rPr>
              <a:t>Първа </a:t>
            </a:r>
            <a:r>
              <a:rPr lang="ru-RU" altLang="en-US" sz="2000" dirty="0">
                <a:solidFill>
                  <a:srgbClr val="CAE1EC"/>
                </a:solidFill>
                <a:latin typeface="Arial" panose="020B0604020202020204" pitchFamily="34" charset="0"/>
              </a:rPr>
              <a:t>стъпка е идентифициране на медицинските изделия, къде се намират и кой е отговорен за тяхната собственост, записване на цялата информация, свързана с всяко едно устройство, като например: идентификационнен код, група и тип устройство, производител, сериен номер, местоположение и работното състояние. Допълнителна информация, често включва дата на изтичане на гаранция, цена на придобиване, дата на инсталация, доставчици на услугата.</a:t>
            </a: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623392" y="981075"/>
            <a:ext cx="10800000" cy="0"/>
          </a:xfrm>
          <a:prstGeom prst="line">
            <a:avLst/>
          </a:prstGeom>
          <a:noFill/>
          <a:ln w="63500">
            <a:solidFill>
              <a:srgbClr val="FFFFCC"/>
            </a:solidFill>
            <a:round/>
            <a:headEnd type="diamond" w="med" len="med"/>
            <a:tailEnd type="diamond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>
          <a:xfrm>
            <a:off x="623392" y="274638"/>
            <a:ext cx="9720758" cy="5619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bg-BG" altLang="en-US" b="1" dirty="0" smtClean="0">
                <a:solidFill>
                  <a:srgbClr val="FFFFE6"/>
                </a:solidFill>
                <a:latin typeface="Arial Narrow" panose="020B0606020202030204" pitchFamily="34" charset="0"/>
              </a:rPr>
              <a:t>ОКИ – Дейности</a:t>
            </a:r>
            <a:r>
              <a:rPr lang="en-GB" altLang="en-US" b="1" dirty="0" smtClean="0">
                <a:solidFill>
                  <a:srgbClr val="FFFFE6"/>
                </a:solidFill>
                <a:latin typeface="Arial Narrow" panose="020B0606020202030204" pitchFamily="34" charset="0"/>
              </a:rPr>
              <a:t> </a:t>
            </a:r>
            <a:r>
              <a:rPr lang="bg-BG" altLang="en-US" b="1" dirty="0" smtClean="0">
                <a:solidFill>
                  <a:srgbClr val="FFFFE6"/>
                </a:solidFill>
                <a:latin typeface="Arial Narrow" panose="020B0606020202030204" pitchFamily="34" charset="0"/>
              </a:rPr>
              <a:t>- Инвентаризация</a:t>
            </a:r>
            <a:endParaRPr lang="en-GB" altLang="en-US" b="1" dirty="0" smtClean="0">
              <a:solidFill>
                <a:srgbClr val="FFFFE6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475FF572-EC16-486D-A3FE-7E73E63AED75}" type="slidenum">
              <a:rPr lang="en-GB" altLang="en-US" sz="2000">
                <a:solidFill>
                  <a:srgbClr val="FFFFE6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25</a:t>
            </a:fld>
            <a:endParaRPr lang="en-GB" altLang="en-US" sz="2000">
              <a:solidFill>
                <a:srgbClr val="FFFFE6"/>
              </a:solidFill>
              <a:latin typeface="Arial" panose="020B0604020202020204" pitchFamily="34" charset="0"/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623392" y="981075"/>
            <a:ext cx="10800000" cy="0"/>
          </a:xfrm>
          <a:prstGeom prst="line">
            <a:avLst/>
          </a:prstGeom>
          <a:noFill/>
          <a:ln w="63500">
            <a:solidFill>
              <a:srgbClr val="FFFFCC"/>
            </a:solidFill>
            <a:round/>
            <a:headEnd type="diamond" w="med" len="med"/>
            <a:tailEnd type="diamond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9496" y="1196752"/>
            <a:ext cx="8958759" cy="5400000"/>
          </a:xfrm>
          <a:prstGeom prst="rect">
            <a:avLst/>
          </a:prstGeom>
          <a:noFill/>
          <a:ln w="57150" cmpd="thinThick" algn="ctr">
            <a:solidFill>
              <a:srgbClr val="FFFFCC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404511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>
          <a:xfrm>
            <a:off x="623392" y="274638"/>
            <a:ext cx="9720758" cy="5619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bg-BG" altLang="en-US" b="1" dirty="0" smtClean="0">
                <a:solidFill>
                  <a:srgbClr val="FFFFE6"/>
                </a:solidFill>
                <a:latin typeface="Arial Narrow" panose="020B0606020202030204" pitchFamily="34" charset="0"/>
              </a:rPr>
              <a:t>ОКИ – Дейности</a:t>
            </a:r>
            <a:r>
              <a:rPr lang="en-GB" altLang="en-US" b="1" dirty="0" smtClean="0">
                <a:solidFill>
                  <a:srgbClr val="FFFFE6"/>
                </a:solidFill>
                <a:latin typeface="Arial Narrow" panose="020B0606020202030204" pitchFamily="34" charset="0"/>
              </a:rPr>
              <a:t> </a:t>
            </a:r>
            <a:r>
              <a:rPr lang="bg-BG" altLang="en-US" b="1" dirty="0" smtClean="0">
                <a:solidFill>
                  <a:srgbClr val="FFFFE6"/>
                </a:solidFill>
                <a:latin typeface="Arial Narrow" panose="020B0606020202030204" pitchFamily="34" charset="0"/>
              </a:rPr>
              <a:t>- Обучение</a:t>
            </a:r>
            <a:endParaRPr lang="en-GB" altLang="en-US" b="1" dirty="0" smtClean="0">
              <a:solidFill>
                <a:srgbClr val="FFFFE6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DB305B3A-A1BE-4B55-931A-2F69002CC7DC}" type="slidenum">
              <a:rPr lang="en-GB" altLang="en-US" sz="2000">
                <a:solidFill>
                  <a:srgbClr val="FFFFE6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26</a:t>
            </a:fld>
            <a:endParaRPr lang="en-GB" altLang="en-US" sz="2000">
              <a:solidFill>
                <a:srgbClr val="FFFFE6"/>
              </a:solidFill>
              <a:latin typeface="Arial" panose="020B0604020202020204" pitchFamily="34" charset="0"/>
            </a:endParaRPr>
          </a:p>
        </p:txBody>
      </p:sp>
      <p:sp>
        <p:nvSpPr>
          <p:cNvPr id="50181" name="Rectangle 4"/>
          <p:cNvSpPr>
            <a:spLocks noChangeArrowheads="1"/>
          </p:cNvSpPr>
          <p:nvPr/>
        </p:nvSpPr>
        <p:spPr bwMode="auto">
          <a:xfrm>
            <a:off x="623392" y="1172023"/>
            <a:ext cx="10945216" cy="2112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191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27138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5125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20000"/>
              </a:spcBef>
              <a:buClr>
                <a:srgbClr val="CAE1EC"/>
              </a:buClr>
              <a:buFont typeface="Wingdings" panose="05000000000000000000" pitchFamily="2" charset="2"/>
              <a:buNone/>
            </a:pPr>
            <a:r>
              <a:rPr lang="ru-RU" altLang="en-US" sz="2400" dirty="0">
                <a:solidFill>
                  <a:srgbClr val="CAE1EC"/>
                </a:solidFill>
                <a:latin typeface="Arial" panose="020B0604020202020204" pitchFamily="34" charset="0"/>
              </a:rPr>
              <a:t>Обучението се счита за основен приоритет, </a:t>
            </a:r>
            <a:r>
              <a:rPr lang="ru-RU" altLang="en-US" sz="2400" dirty="0" smtClean="0">
                <a:solidFill>
                  <a:srgbClr val="CAE1EC"/>
                </a:solidFill>
                <a:latin typeface="Arial" panose="020B0604020202020204" pitchFamily="34" charset="0"/>
              </a:rPr>
              <a:t>с цел устройството </a:t>
            </a:r>
            <a:r>
              <a:rPr lang="ru-RU" altLang="en-US" sz="2400" dirty="0">
                <a:solidFill>
                  <a:srgbClr val="CAE1EC"/>
                </a:solidFill>
                <a:latin typeface="Arial" panose="020B0604020202020204" pitchFamily="34" charset="0"/>
              </a:rPr>
              <a:t>да се експлоатира правилно съгласно предназначението и указанията на производителя. </a:t>
            </a:r>
            <a:r>
              <a:rPr lang="ru-RU" altLang="en-US" sz="2400" dirty="0">
                <a:solidFill>
                  <a:srgbClr val="FFFFE6"/>
                </a:solidFill>
                <a:latin typeface="Arial" panose="020B0604020202020204" pitchFamily="34" charset="0"/>
              </a:rPr>
              <a:t>Води до намаляване на нежелани инциденти, дължащи се на потребителски грешки и минимизиране на рисковете за пациентите и персонала на болницата.</a:t>
            </a:r>
          </a:p>
          <a:p>
            <a:pPr algn="just" eaLnBrk="1" hangingPunct="1">
              <a:lnSpc>
                <a:spcPct val="100000"/>
              </a:lnSpc>
              <a:spcBef>
                <a:spcPct val="20000"/>
              </a:spcBef>
              <a:buClr>
                <a:srgbClr val="CAE1EC"/>
              </a:buClr>
              <a:buFont typeface="Wingdings" panose="05000000000000000000" pitchFamily="2" charset="2"/>
              <a:buNone/>
            </a:pPr>
            <a:endParaRPr lang="ru-RU" altLang="en-US" sz="2400" dirty="0">
              <a:solidFill>
                <a:srgbClr val="CAE1EC"/>
              </a:solidFill>
              <a:latin typeface="Arial" panose="020B0604020202020204" pitchFamily="34" charset="0"/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623392" y="981075"/>
            <a:ext cx="10800000" cy="0"/>
          </a:xfrm>
          <a:prstGeom prst="line">
            <a:avLst/>
          </a:prstGeom>
          <a:noFill/>
          <a:ln w="63500">
            <a:solidFill>
              <a:srgbClr val="FFFFCC"/>
            </a:solidFill>
            <a:round/>
            <a:headEnd type="diamond" w="med" len="med"/>
            <a:tailEnd type="diamond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623392" y="3068960"/>
            <a:ext cx="6048672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191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27138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5125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20000"/>
              </a:spcBef>
              <a:buClr>
                <a:srgbClr val="CAE1EC"/>
              </a:buClr>
              <a:buFont typeface="Wingdings" panose="05000000000000000000" pitchFamily="2" charset="2"/>
              <a:buNone/>
            </a:pPr>
            <a:r>
              <a:rPr lang="ru-RU" altLang="en-US" sz="2400" dirty="0" smtClean="0">
                <a:solidFill>
                  <a:srgbClr val="CAE1EC"/>
                </a:solidFill>
                <a:latin typeface="Arial" panose="020B0604020202020204" pitchFamily="34" charset="0"/>
              </a:rPr>
              <a:t>В </a:t>
            </a:r>
            <a:r>
              <a:rPr lang="ru-RU" altLang="en-US" sz="2400" dirty="0">
                <a:solidFill>
                  <a:srgbClr val="CAE1EC"/>
                </a:solidFill>
                <a:latin typeface="Arial" panose="020B0604020202020204" pitchFamily="34" charset="0"/>
              </a:rPr>
              <a:t>допълнение, </a:t>
            </a:r>
            <a:r>
              <a:rPr lang="ru-RU" altLang="en-US" sz="2400" dirty="0" smtClean="0">
                <a:solidFill>
                  <a:srgbClr val="CAE1EC"/>
                </a:solidFill>
                <a:latin typeface="Arial" panose="020B0604020202020204" pitchFamily="34" charset="0"/>
              </a:rPr>
              <a:t>адекватно </a:t>
            </a:r>
            <a:r>
              <a:rPr lang="ru-RU" altLang="en-US" sz="2400" dirty="0">
                <a:solidFill>
                  <a:srgbClr val="CAE1EC"/>
                </a:solidFill>
                <a:latin typeface="Arial" panose="020B0604020202020204" pitchFamily="34" charset="0"/>
              </a:rPr>
              <a:t>обучение на </a:t>
            </a:r>
            <a:r>
              <a:rPr lang="ru-RU" altLang="en-US" sz="2400" dirty="0" smtClean="0">
                <a:solidFill>
                  <a:srgbClr val="CAE1EC"/>
                </a:solidFill>
                <a:latin typeface="Arial" panose="020B0604020202020204" pitchFamily="34" charset="0"/>
              </a:rPr>
              <a:t>техническия </a:t>
            </a:r>
            <a:r>
              <a:rPr lang="ru-RU" altLang="en-US" sz="2400" dirty="0">
                <a:solidFill>
                  <a:srgbClr val="CAE1EC"/>
                </a:solidFill>
                <a:latin typeface="Arial" panose="020B0604020202020204" pitchFamily="34" charset="0"/>
              </a:rPr>
              <a:t>персонал може да доведе до оптимизиране на производителността и значително намаляване на разходите за </a:t>
            </a:r>
            <a:r>
              <a:rPr lang="ru-RU" altLang="en-US" sz="2400" dirty="0" smtClean="0">
                <a:solidFill>
                  <a:srgbClr val="CAE1EC"/>
                </a:solidFill>
                <a:latin typeface="Arial" panose="020B0604020202020204" pitchFamily="34" charset="0"/>
              </a:rPr>
              <a:t>поддръжка.</a:t>
            </a:r>
            <a:endParaRPr lang="ru-RU" altLang="en-US" sz="2400" dirty="0">
              <a:solidFill>
                <a:srgbClr val="CAE1EC"/>
              </a:solidFill>
              <a:latin typeface="Arial" panose="020B0604020202020204" pitchFamily="34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20000"/>
              </a:spcBef>
              <a:buClr>
                <a:srgbClr val="CAE1EC"/>
              </a:buClr>
              <a:buFont typeface="Wingdings" panose="05000000000000000000" pitchFamily="2" charset="2"/>
              <a:buNone/>
            </a:pPr>
            <a:endParaRPr lang="ru-RU" altLang="en-US" sz="1600" dirty="0">
              <a:solidFill>
                <a:srgbClr val="CAE1EC"/>
              </a:solidFill>
              <a:latin typeface="Arial" panose="020B0604020202020204" pitchFamily="34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20000"/>
              </a:spcBef>
              <a:buClr>
                <a:srgbClr val="CAE1EC"/>
              </a:buClr>
              <a:buFont typeface="Wingdings" panose="05000000000000000000" pitchFamily="2" charset="2"/>
              <a:buNone/>
            </a:pPr>
            <a:r>
              <a:rPr lang="ru-RU" altLang="en-US" sz="2400" dirty="0">
                <a:solidFill>
                  <a:srgbClr val="FFFFE6"/>
                </a:solidFill>
                <a:latin typeface="Arial" panose="020B0604020202020204" pitchFamily="34" charset="0"/>
              </a:rPr>
              <a:t>Следователно, обучението трябва да бъде </a:t>
            </a:r>
            <a:r>
              <a:rPr lang="ru-RU" altLang="en-US" sz="2400" dirty="0" smtClean="0">
                <a:solidFill>
                  <a:srgbClr val="FFFFE6"/>
                </a:solidFill>
                <a:latin typeface="Arial" panose="020B0604020202020204" pitchFamily="34" charset="0"/>
              </a:rPr>
              <a:t>насочено </a:t>
            </a:r>
            <a:r>
              <a:rPr lang="ru-RU" altLang="en-US" sz="2400" dirty="0">
                <a:solidFill>
                  <a:srgbClr val="FFFFE6"/>
                </a:solidFill>
                <a:latin typeface="Arial" panose="020B0604020202020204" pitchFamily="34" charset="0"/>
              </a:rPr>
              <a:t>и към </a:t>
            </a:r>
            <a:r>
              <a:rPr lang="ru-RU" altLang="en-US" sz="2400" dirty="0" smtClean="0">
                <a:solidFill>
                  <a:srgbClr val="FFFFE6"/>
                </a:solidFill>
                <a:latin typeface="Arial" panose="020B0604020202020204" pitchFamily="34" charset="0"/>
              </a:rPr>
              <a:t>двата персонала - медицински </a:t>
            </a:r>
            <a:r>
              <a:rPr lang="ru-RU" altLang="en-US" sz="2400" dirty="0">
                <a:solidFill>
                  <a:srgbClr val="FFFFE6"/>
                </a:solidFill>
                <a:latin typeface="Arial" panose="020B0604020202020204" pitchFamily="34" charset="0"/>
              </a:rPr>
              <a:t>и </a:t>
            </a:r>
            <a:r>
              <a:rPr lang="ru-RU" altLang="en-US" sz="2400" dirty="0" smtClean="0">
                <a:solidFill>
                  <a:srgbClr val="FFFFE6"/>
                </a:solidFill>
                <a:latin typeface="Arial" panose="020B0604020202020204" pitchFamily="34" charset="0"/>
              </a:rPr>
              <a:t>технически.</a:t>
            </a:r>
            <a:endParaRPr lang="ru-RU" altLang="en-US" sz="2400" dirty="0">
              <a:solidFill>
                <a:srgbClr val="FFFFE6"/>
              </a:solidFill>
              <a:latin typeface="Arial" panose="020B0604020202020204" pitchFamily="34" charset="0"/>
            </a:endParaRPr>
          </a:p>
        </p:txBody>
      </p:sp>
      <p:pic>
        <p:nvPicPr>
          <p:cNvPr id="5122" name="Picture 2" descr="ΑΣΕΠ: Ηλεκτρολόγοι μηχανικοί στο υπουργείο Πολιτισμού | workenter.g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592" y="3284984"/>
            <a:ext cx="4392000" cy="2758917"/>
          </a:xfrm>
          <a:prstGeom prst="rect">
            <a:avLst/>
          </a:prstGeom>
          <a:noFill/>
          <a:ln w="57150" cmpd="thinThick" algn="ctr">
            <a:solidFill>
              <a:srgbClr val="FFFF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2"/>
          <p:cNvSpPr>
            <a:spLocks noGrp="1" noChangeArrowheads="1"/>
          </p:cNvSpPr>
          <p:nvPr>
            <p:ph type="title"/>
          </p:nvPr>
        </p:nvSpPr>
        <p:spPr>
          <a:xfrm>
            <a:off x="623392" y="274638"/>
            <a:ext cx="9720758" cy="5619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bg-BG" altLang="en-US" b="1" dirty="0" smtClean="0">
                <a:solidFill>
                  <a:srgbClr val="FFFFE6"/>
                </a:solidFill>
                <a:latin typeface="Arial Narrow" panose="020B0606020202030204" pitchFamily="34" charset="0"/>
              </a:rPr>
              <a:t>ОКИ – Дейности</a:t>
            </a:r>
            <a:r>
              <a:rPr lang="en-GB" altLang="en-US" b="1" dirty="0" smtClean="0">
                <a:solidFill>
                  <a:srgbClr val="FFFFE6"/>
                </a:solidFill>
                <a:latin typeface="Arial Narrow" panose="020B0606020202030204" pitchFamily="34" charset="0"/>
              </a:rPr>
              <a:t> </a:t>
            </a:r>
            <a:r>
              <a:rPr lang="bg-BG" altLang="en-US" b="1" dirty="0" smtClean="0">
                <a:solidFill>
                  <a:srgbClr val="FFFFE6"/>
                </a:solidFill>
                <a:latin typeface="Arial Narrow" panose="020B0606020202030204" pitchFamily="34" charset="0"/>
              </a:rPr>
              <a:t>- Превантивна поддръжка</a:t>
            </a:r>
            <a:endParaRPr lang="en-GB" altLang="en-US" b="1" dirty="0" smtClean="0">
              <a:solidFill>
                <a:srgbClr val="FFFFE6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18B47AD5-3A24-4F9F-9B2E-ADE6D4E05001}" type="slidenum">
              <a:rPr lang="en-GB" altLang="en-US" sz="2000">
                <a:solidFill>
                  <a:srgbClr val="FFFFE6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27</a:t>
            </a:fld>
            <a:endParaRPr lang="en-GB" altLang="en-US" sz="2000">
              <a:solidFill>
                <a:srgbClr val="FFFFE6"/>
              </a:solidFill>
              <a:latin typeface="Arial" panose="020B0604020202020204" pitchFamily="34" charset="0"/>
            </a:endParaRPr>
          </a:p>
        </p:txBody>
      </p:sp>
      <p:sp>
        <p:nvSpPr>
          <p:cNvPr id="53253" name="Rectangle 4"/>
          <p:cNvSpPr>
            <a:spLocks noChangeArrowheads="1"/>
          </p:cNvSpPr>
          <p:nvPr/>
        </p:nvSpPr>
        <p:spPr bwMode="auto">
          <a:xfrm>
            <a:off x="623393" y="1150516"/>
            <a:ext cx="10873208" cy="1702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191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27138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5125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20000"/>
              </a:spcBef>
              <a:buClr>
                <a:srgbClr val="CAE1EC"/>
              </a:buClr>
              <a:buFont typeface="Wingdings" panose="05000000000000000000" pitchFamily="2" charset="2"/>
              <a:buNone/>
            </a:pPr>
            <a:r>
              <a:rPr lang="ru-RU" altLang="en-US" sz="2400" dirty="0">
                <a:solidFill>
                  <a:srgbClr val="FFFFE6"/>
                </a:solidFill>
                <a:latin typeface="Arial" panose="020B0604020202020204" pitchFamily="34" charset="0"/>
              </a:rPr>
              <a:t>Целта на програмата за превантивна поддръжка </a:t>
            </a:r>
            <a:r>
              <a:rPr lang="ru-RU" altLang="en-US" sz="2400" dirty="0" smtClean="0">
                <a:solidFill>
                  <a:srgbClr val="FFFFE6"/>
                </a:solidFill>
                <a:latin typeface="Arial" panose="020B0604020202020204" pitchFamily="34" charset="0"/>
              </a:rPr>
              <a:t>е </a:t>
            </a:r>
            <a:r>
              <a:rPr lang="ru-RU" altLang="en-US" sz="2400" dirty="0">
                <a:solidFill>
                  <a:srgbClr val="FFFFE6"/>
                </a:solidFill>
                <a:latin typeface="Arial" panose="020B0604020202020204" pitchFamily="34" charset="0"/>
              </a:rPr>
              <a:t>да осигури безопасно и ефективно медицинско оборудване за </a:t>
            </a:r>
            <a:r>
              <a:rPr lang="ru-RU" altLang="en-US" sz="2400" dirty="0" smtClean="0">
                <a:solidFill>
                  <a:srgbClr val="FFFFE6"/>
                </a:solidFill>
                <a:latin typeface="Arial" panose="020B0604020202020204" pitchFamily="34" charset="0"/>
              </a:rPr>
              <a:t>здравното </a:t>
            </a:r>
            <a:r>
              <a:rPr lang="ru-RU" altLang="en-US" sz="2400" dirty="0">
                <a:solidFill>
                  <a:srgbClr val="FFFFE6"/>
                </a:solidFill>
                <a:latin typeface="Arial" panose="020B0604020202020204" pitchFamily="34" charset="0"/>
              </a:rPr>
              <a:t>обслужване. Намалява броя на необходимите ремонти, следователно намалява </a:t>
            </a:r>
            <a:r>
              <a:rPr lang="ru-RU" altLang="en-US" sz="2400" dirty="0" smtClean="0">
                <a:solidFill>
                  <a:srgbClr val="FFFFE6"/>
                </a:solidFill>
                <a:latin typeface="Arial" panose="020B0604020202020204" pitchFamily="34" charset="0"/>
              </a:rPr>
              <a:t>неудобството, </a:t>
            </a:r>
            <a:r>
              <a:rPr lang="ru-RU" altLang="en-US" sz="2400" dirty="0">
                <a:solidFill>
                  <a:srgbClr val="FFFFE6"/>
                </a:solidFill>
                <a:latin typeface="Arial" panose="020B0604020202020204" pitchFamily="34" charset="0"/>
              </a:rPr>
              <a:t>причинено от неправилно функциониране на оборудването</a:t>
            </a:r>
            <a:r>
              <a:rPr lang="ru-RU" altLang="en-US" sz="2400" dirty="0" smtClean="0">
                <a:solidFill>
                  <a:srgbClr val="FFFFE6"/>
                </a:solidFill>
                <a:latin typeface="Arial" panose="020B0604020202020204" pitchFamily="34" charset="0"/>
              </a:rPr>
              <a:t>.</a:t>
            </a:r>
            <a:endParaRPr lang="ru-RU" altLang="en-US" sz="2400" dirty="0">
              <a:solidFill>
                <a:srgbClr val="FFFFE6"/>
              </a:solidFill>
              <a:latin typeface="Arial" panose="020B0604020202020204" pitchFamily="34" charset="0"/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623392" y="981075"/>
            <a:ext cx="10800000" cy="0"/>
          </a:xfrm>
          <a:prstGeom prst="line">
            <a:avLst/>
          </a:prstGeom>
          <a:noFill/>
          <a:ln w="63500">
            <a:solidFill>
              <a:srgbClr val="FFFFCC"/>
            </a:solidFill>
            <a:round/>
            <a:headEnd type="diamond" w="med" len="med"/>
            <a:tailEnd type="diamond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623393" y="2852935"/>
            <a:ext cx="11052992" cy="170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191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27138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5125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Clr>
                <a:srgbClr val="CAE1EC"/>
              </a:buClr>
              <a:buFont typeface="Wingdings" panose="05000000000000000000" pitchFamily="2" charset="2"/>
              <a:buNone/>
            </a:pPr>
            <a:r>
              <a:rPr lang="ru-RU" altLang="en-US" sz="2400" dirty="0" smtClean="0">
                <a:solidFill>
                  <a:srgbClr val="CAE1EC"/>
                </a:solidFill>
                <a:latin typeface="Arial" panose="020B0604020202020204" pitchFamily="34" charset="0"/>
              </a:rPr>
              <a:t>Удължава </a:t>
            </a:r>
            <a:r>
              <a:rPr lang="ru-RU" altLang="en-US" sz="2400" dirty="0">
                <a:solidFill>
                  <a:srgbClr val="CAE1EC"/>
                </a:solidFill>
                <a:latin typeface="Arial" panose="020B0604020202020204" pitchFamily="34" charset="0"/>
              </a:rPr>
              <a:t>полезния живот на оборудването, чрез осигуряване на правилно почистване, смазване и </a:t>
            </a:r>
            <a:r>
              <a:rPr lang="ru-RU" altLang="en-US" sz="2400" dirty="0" smtClean="0">
                <a:solidFill>
                  <a:srgbClr val="CAE1EC"/>
                </a:solidFill>
                <a:latin typeface="Arial" panose="020B0604020202020204" pitchFamily="34" charset="0"/>
              </a:rPr>
              <a:t>замяна </a:t>
            </a:r>
            <a:r>
              <a:rPr lang="ru-RU" altLang="en-US" sz="2400" dirty="0" smtClean="0">
                <a:solidFill>
                  <a:srgbClr val="CAE1EC"/>
                </a:solidFill>
                <a:latin typeface="Arial" panose="020B0604020202020204" pitchFamily="34" charset="0"/>
              </a:rPr>
              <a:t>на дефектни </a:t>
            </a:r>
            <a:r>
              <a:rPr lang="ru-RU" altLang="en-US" sz="2400" dirty="0">
                <a:solidFill>
                  <a:srgbClr val="CAE1EC"/>
                </a:solidFill>
                <a:latin typeface="Arial" panose="020B0604020202020204" pitchFamily="34" charset="0"/>
              </a:rPr>
              <a:t>части, преди развитието на </a:t>
            </a:r>
            <a:r>
              <a:rPr lang="ru-RU" altLang="en-US" sz="2400" dirty="0" smtClean="0">
                <a:solidFill>
                  <a:srgbClr val="CAE1EC"/>
                </a:solidFill>
                <a:latin typeface="Arial" panose="020B0604020202020204" pitchFamily="34" charset="0"/>
              </a:rPr>
              <a:t>по-сериозна неизправност</a:t>
            </a:r>
            <a:r>
              <a:rPr lang="ru-RU" altLang="en-US" sz="2400" dirty="0">
                <a:solidFill>
                  <a:srgbClr val="CAE1EC"/>
                </a:solidFill>
                <a:latin typeface="Arial" panose="020B0604020202020204" pitchFamily="34" charset="0"/>
              </a:rPr>
              <a:t>. Това </a:t>
            </a:r>
            <a:r>
              <a:rPr lang="ru-RU" altLang="en-US" sz="2400" dirty="0" smtClean="0">
                <a:solidFill>
                  <a:srgbClr val="CAE1EC"/>
                </a:solidFill>
                <a:latin typeface="Arial" panose="020B0604020202020204" pitchFamily="34" charset="0"/>
              </a:rPr>
              <a:t>води</a:t>
            </a:r>
            <a:r>
              <a:rPr lang="en-US" altLang="en-US" sz="2400" dirty="0" smtClean="0">
                <a:solidFill>
                  <a:srgbClr val="CAE1EC"/>
                </a:solidFill>
                <a:latin typeface="Arial" panose="020B0604020202020204" pitchFamily="34" charset="0"/>
              </a:rPr>
              <a:t/>
            </a:r>
            <a:br>
              <a:rPr lang="en-US" altLang="en-US" sz="2400" dirty="0" smtClean="0">
                <a:solidFill>
                  <a:srgbClr val="CAE1EC"/>
                </a:solidFill>
                <a:latin typeface="Arial" panose="020B0604020202020204" pitchFamily="34" charset="0"/>
              </a:rPr>
            </a:br>
            <a:r>
              <a:rPr lang="ru-RU" altLang="en-US" sz="2400" dirty="0" smtClean="0">
                <a:solidFill>
                  <a:srgbClr val="CAE1EC"/>
                </a:solidFill>
                <a:latin typeface="Arial" panose="020B0604020202020204" pitchFamily="34" charset="0"/>
              </a:rPr>
              <a:t>до </a:t>
            </a:r>
            <a:r>
              <a:rPr lang="ru-RU" altLang="en-US" sz="2400" dirty="0">
                <a:solidFill>
                  <a:srgbClr val="CAE1EC"/>
                </a:solidFill>
                <a:latin typeface="Arial" panose="020B0604020202020204" pitchFamily="34" charset="0"/>
              </a:rPr>
              <a:t>увеличаване на надеждността. 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635226" y="4653483"/>
            <a:ext cx="5256708" cy="1799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191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27138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5125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20000"/>
              </a:spcBef>
              <a:buClr>
                <a:srgbClr val="CAE1EC"/>
              </a:buClr>
              <a:buFont typeface="Wingdings" panose="05000000000000000000" pitchFamily="2" charset="2"/>
              <a:buChar char="q"/>
            </a:pPr>
            <a:r>
              <a:rPr lang="ru-RU" altLang="en-US" sz="2400" dirty="0" smtClean="0">
                <a:solidFill>
                  <a:srgbClr val="FFFFE6"/>
                </a:solidFill>
                <a:latin typeface="Arial" panose="020B0604020202020204" pitchFamily="34" charset="0"/>
              </a:rPr>
              <a:t>  Визуална проверка</a:t>
            </a:r>
            <a:endParaRPr lang="ru-RU" altLang="en-US" sz="2000" dirty="0" smtClean="0">
              <a:solidFill>
                <a:srgbClr val="CAE1EC"/>
              </a:solidFill>
              <a:latin typeface="Arial" panose="020B0604020202020204" pitchFamily="34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20000"/>
              </a:spcBef>
              <a:buClr>
                <a:srgbClr val="CAE1EC"/>
              </a:buClr>
              <a:buFont typeface="Wingdings" panose="05000000000000000000" pitchFamily="2" charset="2"/>
              <a:buChar char="q"/>
            </a:pPr>
            <a:r>
              <a:rPr lang="ru-RU" altLang="en-US" sz="2400" dirty="0" smtClean="0">
                <a:solidFill>
                  <a:srgbClr val="CAE1EC"/>
                </a:solidFill>
                <a:latin typeface="Arial" panose="020B0604020202020204" pitchFamily="34" charset="0"/>
              </a:rPr>
              <a:t>  </a:t>
            </a:r>
            <a:r>
              <a:rPr lang="ru-RU" altLang="en-US" sz="2400" dirty="0" smtClean="0">
                <a:solidFill>
                  <a:srgbClr val="FFFFE6"/>
                </a:solidFill>
                <a:latin typeface="Arial" panose="020B0604020202020204" pitchFamily="34" charset="0"/>
              </a:rPr>
              <a:t>Почистване</a:t>
            </a:r>
            <a:endParaRPr lang="ru-RU" altLang="en-US" sz="2000" dirty="0">
              <a:solidFill>
                <a:srgbClr val="CAE1EC"/>
              </a:solidFill>
              <a:latin typeface="Arial" panose="020B0604020202020204" pitchFamily="34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20000"/>
              </a:spcBef>
              <a:buClr>
                <a:srgbClr val="CAE1EC"/>
              </a:buClr>
              <a:buFont typeface="Wingdings" panose="05000000000000000000" pitchFamily="2" charset="2"/>
              <a:buChar char="q"/>
            </a:pPr>
            <a:r>
              <a:rPr lang="ru-RU" altLang="en-US" sz="2400" dirty="0">
                <a:solidFill>
                  <a:srgbClr val="CAE1EC"/>
                </a:solidFill>
                <a:latin typeface="Arial" panose="020B0604020202020204" pitchFamily="34" charset="0"/>
              </a:rPr>
              <a:t> </a:t>
            </a:r>
            <a:r>
              <a:rPr lang="ru-RU" altLang="en-US" sz="2400" dirty="0" smtClean="0">
                <a:solidFill>
                  <a:srgbClr val="CAE1EC"/>
                </a:solidFill>
                <a:latin typeface="Arial" panose="020B0604020202020204" pitchFamily="34" charset="0"/>
              </a:rPr>
              <a:t> </a:t>
            </a:r>
            <a:r>
              <a:rPr lang="ru-RU" altLang="en-US" sz="2400" dirty="0" smtClean="0">
                <a:solidFill>
                  <a:srgbClr val="FFFFE6"/>
                </a:solidFill>
                <a:latin typeface="Arial" panose="020B0604020202020204" pitchFamily="34" charset="0"/>
              </a:rPr>
              <a:t>Тестване </a:t>
            </a:r>
            <a:r>
              <a:rPr lang="ru-RU" altLang="en-US" sz="2400" dirty="0">
                <a:solidFill>
                  <a:srgbClr val="FFFFE6"/>
                </a:solidFill>
                <a:latin typeface="Arial" panose="020B0604020202020204" pitchFamily="34" charset="0"/>
              </a:rPr>
              <a:t>на </a:t>
            </a:r>
            <a:r>
              <a:rPr lang="ru-RU" altLang="en-US" sz="2400" dirty="0" smtClean="0">
                <a:solidFill>
                  <a:srgbClr val="FFFFE6"/>
                </a:solidFill>
                <a:latin typeface="Arial" panose="020B0604020202020204" pitchFamily="34" charset="0"/>
              </a:rPr>
              <a:t>функционалността</a:t>
            </a:r>
            <a:endParaRPr lang="ru-RU" altLang="en-US" sz="2000" dirty="0">
              <a:solidFill>
                <a:srgbClr val="CAE1EC"/>
              </a:solidFill>
              <a:latin typeface="Arial" panose="020B0604020202020204" pitchFamily="34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20000"/>
              </a:spcBef>
              <a:buClr>
                <a:srgbClr val="CAE1EC"/>
              </a:buClr>
              <a:buFont typeface="Wingdings" panose="05000000000000000000" pitchFamily="2" charset="2"/>
              <a:buChar char="q"/>
            </a:pPr>
            <a:r>
              <a:rPr lang="ru-RU" altLang="en-US" sz="2400" dirty="0">
                <a:solidFill>
                  <a:srgbClr val="CAE1EC"/>
                </a:solidFill>
                <a:latin typeface="Arial" panose="020B0604020202020204" pitchFamily="34" charset="0"/>
              </a:rPr>
              <a:t> </a:t>
            </a:r>
            <a:r>
              <a:rPr lang="ru-RU" altLang="en-US" sz="2400" dirty="0" smtClean="0">
                <a:solidFill>
                  <a:srgbClr val="CAE1EC"/>
                </a:solidFill>
                <a:latin typeface="Arial" panose="020B0604020202020204" pitchFamily="34" charset="0"/>
              </a:rPr>
              <a:t> </a:t>
            </a:r>
            <a:r>
              <a:rPr lang="ru-RU" altLang="en-US" sz="2400" dirty="0" smtClean="0">
                <a:solidFill>
                  <a:srgbClr val="FFFFE6"/>
                </a:solidFill>
                <a:latin typeface="Arial" panose="020B0604020202020204" pitchFamily="34" charset="0"/>
              </a:rPr>
              <a:t>Изпитания </a:t>
            </a:r>
            <a:r>
              <a:rPr lang="ru-RU" altLang="en-US" sz="2400" dirty="0">
                <a:solidFill>
                  <a:srgbClr val="FFFFE6"/>
                </a:solidFill>
                <a:latin typeface="Arial" panose="020B0604020202020204" pitchFamily="34" charset="0"/>
              </a:rPr>
              <a:t>за </a:t>
            </a:r>
            <a:r>
              <a:rPr lang="ru-RU" altLang="en-US" sz="2400" dirty="0" smtClean="0">
                <a:solidFill>
                  <a:srgbClr val="FFFFE6"/>
                </a:solidFill>
                <a:latin typeface="Arial" panose="020B0604020202020204" pitchFamily="34" charset="0"/>
              </a:rPr>
              <a:t>безопасност</a:t>
            </a:r>
            <a:endParaRPr lang="ru-RU" altLang="en-US" sz="2000" dirty="0">
              <a:solidFill>
                <a:srgbClr val="CAE1EC"/>
              </a:solidFill>
              <a:latin typeface="Arial" panose="020B0604020202020204" pitchFamily="34" charset="0"/>
            </a:endParaRPr>
          </a:p>
        </p:txBody>
      </p:sp>
      <p:pic>
        <p:nvPicPr>
          <p:cNvPr id="4098" name="Picture 2" descr="News » The Faculty of Physics invites to join a new training course &amp;quot;Biomedical  engineering&amp;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016" y="4077072"/>
            <a:ext cx="5148337" cy="2192066"/>
          </a:xfrm>
          <a:prstGeom prst="rect">
            <a:avLst/>
          </a:prstGeom>
          <a:noFill/>
          <a:ln w="57150" cmpd="thinThick" algn="ctr">
            <a:solidFill>
              <a:srgbClr val="FFFF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2"/>
          <p:cNvSpPr>
            <a:spLocks noGrp="1" noChangeArrowheads="1"/>
          </p:cNvSpPr>
          <p:nvPr>
            <p:ph type="title"/>
          </p:nvPr>
        </p:nvSpPr>
        <p:spPr>
          <a:xfrm>
            <a:off x="623392" y="274638"/>
            <a:ext cx="9720758" cy="5619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bg-BG" altLang="en-US" b="1" dirty="0" smtClean="0">
                <a:solidFill>
                  <a:srgbClr val="FFFFE6"/>
                </a:solidFill>
                <a:latin typeface="Arial Narrow" panose="020B0606020202030204" pitchFamily="34" charset="0"/>
              </a:rPr>
              <a:t>ОКИ – Дейности</a:t>
            </a:r>
            <a:r>
              <a:rPr lang="en-GB" altLang="en-US" b="1" dirty="0" smtClean="0">
                <a:solidFill>
                  <a:srgbClr val="FFFFE6"/>
                </a:solidFill>
                <a:latin typeface="Arial Narrow" panose="020B0606020202030204" pitchFamily="34" charset="0"/>
              </a:rPr>
              <a:t> </a:t>
            </a:r>
            <a:r>
              <a:rPr lang="bg-BG" altLang="en-US" b="1" dirty="0" smtClean="0">
                <a:solidFill>
                  <a:srgbClr val="FFFFE6"/>
                </a:solidFill>
                <a:latin typeface="Arial Narrow" panose="020B0606020202030204" pitchFamily="34" charset="0"/>
              </a:rPr>
              <a:t>- Ремонти</a:t>
            </a:r>
            <a:endParaRPr lang="en-GB" altLang="en-US" b="1" dirty="0" smtClean="0">
              <a:solidFill>
                <a:srgbClr val="FFFFE6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2BE80DA4-9193-4DB3-AD86-F7F0182BCE74}" type="slidenum">
              <a:rPr lang="en-GB" altLang="en-US" sz="2000">
                <a:solidFill>
                  <a:srgbClr val="FFFFE6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28</a:t>
            </a:fld>
            <a:endParaRPr lang="en-GB" altLang="en-US" sz="2000">
              <a:solidFill>
                <a:srgbClr val="FFFFE6"/>
              </a:solidFill>
              <a:latin typeface="Arial" panose="020B0604020202020204" pitchFamily="34" charset="0"/>
            </a:endParaRPr>
          </a:p>
        </p:txBody>
      </p:sp>
      <p:sp>
        <p:nvSpPr>
          <p:cNvPr id="57349" name="Rectangle 4"/>
          <p:cNvSpPr>
            <a:spLocks noChangeArrowheads="1"/>
          </p:cNvSpPr>
          <p:nvPr/>
        </p:nvSpPr>
        <p:spPr bwMode="auto">
          <a:xfrm>
            <a:off x="623392" y="1197099"/>
            <a:ext cx="11017224" cy="552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191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27138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5125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20000"/>
              </a:spcBef>
              <a:buClr>
                <a:srgbClr val="CAE1EC"/>
              </a:buClr>
              <a:buFont typeface="Wingdings" panose="05000000000000000000" pitchFamily="2" charset="2"/>
              <a:buNone/>
            </a:pPr>
            <a:r>
              <a:rPr lang="ru-RU" altLang="en-US" sz="2400" dirty="0">
                <a:solidFill>
                  <a:srgbClr val="FFFFE6"/>
                </a:solidFill>
                <a:latin typeface="Arial" panose="020B0604020202020204" pitchFamily="34" charset="0"/>
              </a:rPr>
              <a:t>Ремонтът </a:t>
            </a:r>
            <a:r>
              <a:rPr lang="ru-RU" altLang="en-US" sz="2400" dirty="0" smtClean="0">
                <a:solidFill>
                  <a:srgbClr val="FFFFE6"/>
                </a:solidFill>
                <a:latin typeface="Arial" panose="020B0604020202020204" pitchFamily="34" charset="0"/>
              </a:rPr>
              <a:t>на мединцинското оборудване включва </a:t>
            </a:r>
            <a:r>
              <a:rPr lang="ru-RU" altLang="en-US" sz="2400" dirty="0">
                <a:solidFill>
                  <a:srgbClr val="FFFFE6"/>
                </a:solidFill>
                <a:latin typeface="Arial" panose="020B0604020202020204" pitchFamily="34" charset="0"/>
              </a:rPr>
              <a:t>отстраняване </a:t>
            </a:r>
            <a:r>
              <a:rPr lang="ru-RU" altLang="en-US" sz="2400" dirty="0" smtClean="0">
                <a:solidFill>
                  <a:srgbClr val="FFFFE6"/>
                </a:solidFill>
                <a:latin typeface="Arial" panose="020B0604020202020204" pitchFamily="34" charset="0"/>
              </a:rPr>
              <a:t>на </a:t>
            </a:r>
            <a:r>
              <a:rPr lang="ru-RU" altLang="en-US" sz="2400" dirty="0">
                <a:solidFill>
                  <a:srgbClr val="FFFFE6"/>
                </a:solidFill>
                <a:latin typeface="Arial" panose="020B0604020202020204" pitchFamily="34" charset="0"/>
              </a:rPr>
              <a:t>причината за неизправност на </a:t>
            </a:r>
            <a:r>
              <a:rPr lang="ru-RU" altLang="en-US" sz="2400" dirty="0" smtClean="0">
                <a:solidFill>
                  <a:srgbClr val="FFFFE6"/>
                </a:solidFill>
                <a:latin typeface="Arial" panose="020B0604020202020204" pitchFamily="34" charset="0"/>
              </a:rPr>
              <a:t>устройството </a:t>
            </a:r>
            <a:r>
              <a:rPr lang="ru-RU" altLang="en-US" sz="2400" dirty="0">
                <a:solidFill>
                  <a:srgbClr val="FFFFE6"/>
                </a:solidFill>
                <a:latin typeface="Arial" panose="020B0604020202020204" pitchFamily="34" charset="0"/>
              </a:rPr>
              <a:t>и </a:t>
            </a:r>
            <a:r>
              <a:rPr lang="ru-RU" altLang="en-US" sz="2400" dirty="0" smtClean="0">
                <a:solidFill>
                  <a:srgbClr val="FFFFE6"/>
                </a:solidFill>
                <a:latin typeface="Arial" panose="020B0604020202020204" pitchFamily="34" charset="0"/>
              </a:rPr>
              <a:t>замяна </a:t>
            </a:r>
            <a:r>
              <a:rPr lang="ru-RU" altLang="en-US" sz="2400" dirty="0">
                <a:solidFill>
                  <a:srgbClr val="FFFFE6"/>
                </a:solidFill>
                <a:latin typeface="Arial" panose="020B0604020202020204" pitchFamily="34" charset="0"/>
              </a:rPr>
              <a:t>или корекция на компоненти или </a:t>
            </a:r>
            <a:r>
              <a:rPr lang="ru-RU" altLang="en-US" sz="2400" dirty="0" smtClean="0">
                <a:solidFill>
                  <a:srgbClr val="FFFFE6"/>
                </a:solidFill>
                <a:latin typeface="Arial" panose="020B0604020202020204" pitchFamily="34" charset="0"/>
              </a:rPr>
              <a:t>системи</a:t>
            </a:r>
            <a:r>
              <a:rPr lang="ru-RU" altLang="en-US" sz="2400" dirty="0">
                <a:solidFill>
                  <a:srgbClr val="FFFFE6"/>
                </a:solidFill>
                <a:latin typeface="Arial" panose="020B0604020202020204" pitchFamily="34" charset="0"/>
              </a:rPr>
              <a:t>, за да се възстанови нормалната функция, безопасност, производителност и </a:t>
            </a:r>
            <a:r>
              <a:rPr lang="ru-RU" altLang="en-US" sz="2400" dirty="0" smtClean="0">
                <a:solidFill>
                  <a:srgbClr val="FFFFE6"/>
                </a:solidFill>
                <a:latin typeface="Arial" panose="020B0604020202020204" pitchFamily="34" charset="0"/>
              </a:rPr>
              <a:t>надеждност.</a:t>
            </a:r>
            <a:endParaRPr lang="ru-RU" altLang="en-US" sz="2400" dirty="0">
              <a:solidFill>
                <a:srgbClr val="FFFFE6"/>
              </a:solidFill>
              <a:latin typeface="Arial" panose="020B0604020202020204" pitchFamily="34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20000"/>
              </a:spcBef>
              <a:buClr>
                <a:srgbClr val="CAE1EC"/>
              </a:buClr>
              <a:buFont typeface="Wingdings" panose="05000000000000000000" pitchFamily="2" charset="2"/>
              <a:buNone/>
            </a:pPr>
            <a:endParaRPr lang="ru-RU" altLang="en-US" sz="2400" dirty="0">
              <a:solidFill>
                <a:srgbClr val="CAE1EC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20000"/>
              </a:spcBef>
              <a:buClr>
                <a:srgbClr val="CAE1EC"/>
              </a:buClr>
              <a:buFont typeface="Wingdings" panose="05000000000000000000" pitchFamily="2" charset="2"/>
              <a:buNone/>
            </a:pPr>
            <a:r>
              <a:rPr lang="ru-RU" altLang="en-US" sz="2400" dirty="0">
                <a:solidFill>
                  <a:srgbClr val="CAE1EC"/>
                </a:solidFill>
                <a:latin typeface="Arial" panose="020B0604020202020204" pitchFamily="34" charset="0"/>
              </a:rPr>
              <a:t>Ремонтът </a:t>
            </a:r>
            <a:r>
              <a:rPr lang="ru-RU" altLang="en-US" sz="2400" dirty="0" smtClean="0">
                <a:solidFill>
                  <a:srgbClr val="CAE1EC"/>
                </a:solidFill>
                <a:latin typeface="Arial" panose="020B0604020202020204" pitchFamily="34" charset="0"/>
              </a:rPr>
              <a:t>се извършва от ОКИ или</a:t>
            </a:r>
            <a:br>
              <a:rPr lang="ru-RU" altLang="en-US" sz="2400" dirty="0" smtClean="0">
                <a:solidFill>
                  <a:srgbClr val="CAE1EC"/>
                </a:solidFill>
                <a:latin typeface="Arial" panose="020B0604020202020204" pitchFamily="34" charset="0"/>
              </a:rPr>
            </a:br>
            <a:r>
              <a:rPr lang="ru-RU" altLang="en-US" sz="2400" dirty="0" smtClean="0">
                <a:solidFill>
                  <a:srgbClr val="CAE1EC"/>
                </a:solidFill>
                <a:latin typeface="Arial" panose="020B0604020202020204" pitchFamily="34" charset="0"/>
              </a:rPr>
              <a:t>от </a:t>
            </a:r>
            <a:r>
              <a:rPr lang="ru-RU" altLang="en-US" sz="2400" dirty="0">
                <a:solidFill>
                  <a:srgbClr val="CAE1EC"/>
                </a:solidFill>
                <a:latin typeface="Arial" panose="020B0604020202020204" pitchFamily="34" charset="0"/>
              </a:rPr>
              <a:t>външна фирма при </a:t>
            </a:r>
            <a:r>
              <a:rPr lang="ru-RU" altLang="en-US" sz="2400" dirty="0" smtClean="0">
                <a:solidFill>
                  <a:srgbClr val="CAE1EC"/>
                </a:solidFill>
                <a:latin typeface="Arial" panose="020B0604020202020204" pitchFamily="34" charset="0"/>
              </a:rPr>
              <a:t>условията</a:t>
            </a:r>
            <a:br>
              <a:rPr lang="ru-RU" altLang="en-US" sz="2400" dirty="0" smtClean="0">
                <a:solidFill>
                  <a:srgbClr val="CAE1EC"/>
                </a:solidFill>
                <a:latin typeface="Arial" panose="020B0604020202020204" pitchFamily="34" charset="0"/>
              </a:rPr>
            </a:br>
            <a:r>
              <a:rPr lang="ru-RU" altLang="en-US" sz="2400" dirty="0" smtClean="0">
                <a:solidFill>
                  <a:srgbClr val="CAE1EC"/>
                </a:solidFill>
                <a:latin typeface="Arial" panose="020B0604020202020204" pitchFamily="34" charset="0"/>
              </a:rPr>
              <a:t>на гаранция </a:t>
            </a:r>
            <a:r>
              <a:rPr lang="ru-RU" altLang="en-US" sz="2400" dirty="0">
                <a:solidFill>
                  <a:srgbClr val="CAE1EC"/>
                </a:solidFill>
                <a:latin typeface="Arial" panose="020B0604020202020204" pitchFamily="34" charset="0"/>
              </a:rPr>
              <a:t>или договор.</a:t>
            </a:r>
          </a:p>
          <a:p>
            <a:pPr algn="just" eaLnBrk="1" hangingPunct="1">
              <a:lnSpc>
                <a:spcPct val="100000"/>
              </a:lnSpc>
              <a:spcBef>
                <a:spcPct val="20000"/>
              </a:spcBef>
              <a:buClr>
                <a:srgbClr val="CAE1EC"/>
              </a:buClr>
              <a:buFont typeface="Wingdings" panose="05000000000000000000" pitchFamily="2" charset="2"/>
              <a:buNone/>
            </a:pPr>
            <a:endParaRPr lang="ru-RU" altLang="en-US" sz="2400" dirty="0">
              <a:solidFill>
                <a:srgbClr val="CAE1EC"/>
              </a:solidFill>
              <a:latin typeface="Arial" panose="020B0604020202020204" pitchFamily="34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20000"/>
              </a:spcBef>
              <a:buClr>
                <a:srgbClr val="CAE1EC"/>
              </a:buClr>
              <a:buFont typeface="Wingdings" panose="05000000000000000000" pitchFamily="2" charset="2"/>
              <a:buNone/>
            </a:pPr>
            <a:r>
              <a:rPr lang="ru-RU" altLang="en-US" sz="2400" dirty="0" smtClean="0">
                <a:solidFill>
                  <a:srgbClr val="FFFFE6"/>
                </a:solidFill>
                <a:latin typeface="Arial" panose="020B0604020202020204" pitchFamily="34" charset="0"/>
              </a:rPr>
              <a:t>Два </a:t>
            </a:r>
            <a:r>
              <a:rPr lang="ru-RU" altLang="en-US" sz="2400" dirty="0">
                <a:solidFill>
                  <a:srgbClr val="FFFFE6"/>
                </a:solidFill>
                <a:latin typeface="Arial" panose="020B0604020202020204" pitchFamily="34" charset="0"/>
              </a:rPr>
              <a:t>основни </a:t>
            </a:r>
            <a:r>
              <a:rPr lang="ru-RU" altLang="en-US" sz="2400" dirty="0" smtClean="0">
                <a:solidFill>
                  <a:srgbClr val="FFFFE6"/>
                </a:solidFill>
                <a:latin typeface="Arial" panose="020B0604020202020204" pitchFamily="34" charset="0"/>
              </a:rPr>
              <a:t>типа повреди:</a:t>
            </a:r>
            <a:endParaRPr lang="ru-RU" altLang="en-US" sz="2400" dirty="0">
              <a:solidFill>
                <a:srgbClr val="FFFFE6"/>
              </a:solidFill>
              <a:latin typeface="Arial" panose="020B0604020202020204" pitchFamily="34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20000"/>
              </a:spcBef>
              <a:buClr>
                <a:srgbClr val="CAE1EC"/>
              </a:buClr>
              <a:buFont typeface="Wingdings" panose="05000000000000000000" pitchFamily="2" charset="2"/>
              <a:buChar char="q"/>
            </a:pPr>
            <a:r>
              <a:rPr lang="ru-RU" altLang="en-US" sz="2400" dirty="0">
                <a:solidFill>
                  <a:srgbClr val="FFFFE6"/>
                </a:solidFill>
                <a:latin typeface="Arial" panose="020B0604020202020204" pitchFamily="34" charset="0"/>
              </a:rPr>
              <a:t> повреда, причинена от неизправност на самото медицинско устройство</a:t>
            </a:r>
          </a:p>
          <a:p>
            <a:pPr algn="just" eaLnBrk="1" hangingPunct="1">
              <a:lnSpc>
                <a:spcPct val="100000"/>
              </a:lnSpc>
              <a:spcBef>
                <a:spcPct val="20000"/>
              </a:spcBef>
              <a:buClr>
                <a:srgbClr val="CAE1EC"/>
              </a:buClr>
              <a:buFont typeface="Wingdings" panose="05000000000000000000" pitchFamily="2" charset="2"/>
              <a:buChar char="q"/>
            </a:pPr>
            <a:r>
              <a:rPr lang="ru-RU" altLang="en-US" sz="2400" dirty="0">
                <a:solidFill>
                  <a:srgbClr val="FFFFE6"/>
                </a:solidFill>
                <a:latin typeface="Arial" panose="020B0604020202020204" pitchFamily="34" charset="0"/>
              </a:rPr>
              <a:t> повреда, причинена от неправилана употреба или грешка на оператора на </a:t>
            </a:r>
            <a:r>
              <a:rPr lang="ru-RU" altLang="en-US" sz="2400" dirty="0" smtClean="0">
                <a:solidFill>
                  <a:srgbClr val="FFFFE6"/>
                </a:solidFill>
                <a:latin typeface="Arial" panose="020B0604020202020204" pitchFamily="34" charset="0"/>
              </a:rPr>
              <a:t>медицинското </a:t>
            </a:r>
            <a:r>
              <a:rPr lang="ru-RU" altLang="en-US" sz="2400" dirty="0">
                <a:solidFill>
                  <a:srgbClr val="FFFFE6"/>
                </a:solidFill>
                <a:latin typeface="Arial" panose="020B0604020202020204" pitchFamily="34" charset="0"/>
              </a:rPr>
              <a:t>устройство</a:t>
            </a: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623392" y="981075"/>
            <a:ext cx="10800000" cy="0"/>
          </a:xfrm>
          <a:prstGeom prst="line">
            <a:avLst/>
          </a:prstGeom>
          <a:noFill/>
          <a:ln w="63500">
            <a:solidFill>
              <a:srgbClr val="FFFFCC"/>
            </a:solidFill>
            <a:round/>
            <a:headEnd type="diamond" w="med" len="med"/>
            <a:tailEnd type="diamond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7" name="Picture 7" descr="repair-main-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2185" y="2708920"/>
            <a:ext cx="3706734" cy="2282825"/>
          </a:xfrm>
          <a:prstGeom prst="rect">
            <a:avLst/>
          </a:prstGeom>
          <a:noFill/>
          <a:ln w="57150" cmpd="thinThick" algn="ctr">
            <a:solidFill>
              <a:srgbClr val="FFFF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2"/>
          <p:cNvSpPr>
            <a:spLocks noGrp="1" noChangeArrowheads="1"/>
          </p:cNvSpPr>
          <p:nvPr>
            <p:ph type="title"/>
          </p:nvPr>
        </p:nvSpPr>
        <p:spPr>
          <a:xfrm>
            <a:off x="623392" y="274638"/>
            <a:ext cx="9720758" cy="5619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bg-BG" altLang="en-US" b="1" dirty="0" smtClean="0">
                <a:solidFill>
                  <a:srgbClr val="FFFFE6"/>
                </a:solidFill>
                <a:latin typeface="Arial Narrow" panose="020B0606020202030204" pitchFamily="34" charset="0"/>
              </a:rPr>
              <a:t>ОКИ – Дейности</a:t>
            </a:r>
            <a:r>
              <a:rPr lang="en-GB" altLang="en-US" b="1" dirty="0" smtClean="0">
                <a:solidFill>
                  <a:srgbClr val="FFFFE6"/>
                </a:solidFill>
                <a:latin typeface="Arial Narrow" panose="020B0606020202030204" pitchFamily="34" charset="0"/>
              </a:rPr>
              <a:t> </a:t>
            </a:r>
            <a:r>
              <a:rPr lang="bg-BG" altLang="en-US" b="1" dirty="0" smtClean="0">
                <a:solidFill>
                  <a:srgbClr val="FFFFE6"/>
                </a:solidFill>
                <a:latin typeface="Arial Narrow" panose="020B0606020202030204" pitchFamily="34" charset="0"/>
              </a:rPr>
              <a:t>- Ремонти</a:t>
            </a:r>
            <a:endParaRPr lang="en-GB" altLang="en-US" b="1" dirty="0" smtClean="0">
              <a:solidFill>
                <a:srgbClr val="FFFFE6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08B05253-0098-4A48-974A-7D0CB6DB8B3E}" type="slidenum">
              <a:rPr lang="en-GB" altLang="en-US" sz="2000">
                <a:solidFill>
                  <a:srgbClr val="FFFFE6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29</a:t>
            </a:fld>
            <a:endParaRPr lang="en-GB" altLang="en-US" sz="2000">
              <a:solidFill>
                <a:srgbClr val="FFFFE6"/>
              </a:solidFill>
              <a:latin typeface="Arial" panose="020B0604020202020204" pitchFamily="34" charset="0"/>
            </a:endParaRPr>
          </a:p>
        </p:txBody>
      </p:sp>
      <p:sp>
        <p:nvSpPr>
          <p:cNvPr id="58373" name="Rectangle 4"/>
          <p:cNvSpPr>
            <a:spLocks noChangeArrowheads="1"/>
          </p:cNvSpPr>
          <p:nvPr/>
        </p:nvSpPr>
        <p:spPr bwMode="auto">
          <a:xfrm>
            <a:off x="623392" y="1197099"/>
            <a:ext cx="10945215" cy="5328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191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27138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5125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20000"/>
              </a:spcBef>
              <a:buClr>
                <a:srgbClr val="CAE1EC"/>
              </a:buClr>
              <a:buFont typeface="Wingdings" panose="05000000000000000000" pitchFamily="2" charset="2"/>
              <a:buNone/>
            </a:pPr>
            <a:r>
              <a:rPr lang="ru-RU" altLang="en-US" dirty="0">
                <a:solidFill>
                  <a:srgbClr val="CAE1EC"/>
                </a:solidFill>
                <a:latin typeface="Arial" panose="020B0604020202020204" pitchFamily="34" charset="0"/>
              </a:rPr>
              <a:t>Стъпки / Фази на Ремонта:</a:t>
            </a:r>
          </a:p>
          <a:p>
            <a:pPr eaLnBrk="1" hangingPunct="1">
              <a:lnSpc>
                <a:spcPct val="100000"/>
              </a:lnSpc>
              <a:spcBef>
                <a:spcPct val="20000"/>
              </a:spcBef>
              <a:buClr>
                <a:srgbClr val="CAE1EC"/>
              </a:buClr>
              <a:buFont typeface="Wingdings" panose="05000000000000000000" pitchFamily="2" charset="2"/>
              <a:buChar char="q"/>
            </a:pPr>
            <a:r>
              <a:rPr lang="ru-RU" altLang="en-US" sz="2400" dirty="0">
                <a:solidFill>
                  <a:srgbClr val="CAE1EC"/>
                </a:solidFill>
                <a:latin typeface="Arial" panose="020B0604020202020204" pitchFamily="34" charset="0"/>
              </a:rPr>
              <a:t> </a:t>
            </a:r>
            <a:r>
              <a:rPr lang="ru-RU" altLang="en-US" sz="2400" dirty="0" smtClean="0">
                <a:solidFill>
                  <a:srgbClr val="FFFFE6"/>
                </a:solidFill>
                <a:latin typeface="Arial" panose="020B0604020202020204" pitchFamily="34" charset="0"/>
              </a:rPr>
              <a:t>Съобщаване </a:t>
            </a:r>
            <a:r>
              <a:rPr lang="ru-RU" altLang="en-US" sz="2400" dirty="0">
                <a:solidFill>
                  <a:srgbClr val="FFFFE6"/>
                </a:solidFill>
                <a:latin typeface="Arial" panose="020B0604020202020204" pitchFamily="34" charset="0"/>
              </a:rPr>
              <a:t>за неизправност</a:t>
            </a:r>
            <a:r>
              <a:rPr lang="ru-RU" altLang="en-US" sz="2400" dirty="0">
                <a:solidFill>
                  <a:srgbClr val="CAE1EC"/>
                </a:solidFill>
                <a:latin typeface="Arial" panose="020B0604020202020204" pitchFamily="34" charset="0"/>
              </a:rPr>
              <a:t> – наличие </a:t>
            </a:r>
            <a:r>
              <a:rPr lang="ru-RU" altLang="en-US" sz="2400" dirty="0" smtClean="0">
                <a:solidFill>
                  <a:srgbClr val="CAE1EC"/>
                </a:solidFill>
                <a:latin typeface="Arial" panose="020B0604020202020204" pitchFamily="34" charset="0"/>
              </a:rPr>
              <a:t>на</a:t>
            </a:r>
            <a:r>
              <a:rPr lang="en-US" altLang="en-US" sz="2400" dirty="0" smtClean="0">
                <a:solidFill>
                  <a:srgbClr val="CAE1EC"/>
                </a:solidFill>
                <a:latin typeface="Arial" panose="020B0604020202020204" pitchFamily="34" charset="0"/>
              </a:rPr>
              <a:t/>
            </a:r>
            <a:br>
              <a:rPr lang="en-US" altLang="en-US" sz="2400" dirty="0" smtClean="0">
                <a:solidFill>
                  <a:srgbClr val="CAE1EC"/>
                </a:solidFill>
                <a:latin typeface="Arial" panose="020B0604020202020204" pitchFamily="34" charset="0"/>
              </a:rPr>
            </a:br>
            <a:r>
              <a:rPr lang="ru-RU" altLang="en-US" sz="2400" dirty="0" smtClean="0">
                <a:solidFill>
                  <a:srgbClr val="CAE1EC"/>
                </a:solidFill>
                <a:latin typeface="Arial" panose="020B0604020202020204" pitchFamily="34" charset="0"/>
              </a:rPr>
              <a:t>стандартна </a:t>
            </a:r>
            <a:r>
              <a:rPr lang="ru-RU" altLang="en-US" sz="2400" dirty="0">
                <a:solidFill>
                  <a:srgbClr val="CAE1EC"/>
                </a:solidFill>
                <a:latin typeface="Arial" panose="020B0604020202020204" pitchFamily="34" charset="0"/>
              </a:rPr>
              <a:t>процедура за идентификация </a:t>
            </a:r>
            <a:r>
              <a:rPr lang="ru-RU" altLang="en-US" sz="2400" dirty="0" smtClean="0">
                <a:solidFill>
                  <a:srgbClr val="CAE1EC"/>
                </a:solidFill>
                <a:latin typeface="Arial" panose="020B0604020202020204" pitchFamily="34" charset="0"/>
              </a:rPr>
              <a:t>на</a:t>
            </a:r>
            <a:r>
              <a:rPr lang="en-US" altLang="en-US" sz="2400" dirty="0" smtClean="0">
                <a:solidFill>
                  <a:srgbClr val="CAE1EC"/>
                </a:solidFill>
                <a:latin typeface="Arial" panose="020B0604020202020204" pitchFamily="34" charset="0"/>
              </a:rPr>
              <a:t/>
            </a:r>
            <a:br>
              <a:rPr lang="en-US" altLang="en-US" sz="2400" dirty="0" smtClean="0">
                <a:solidFill>
                  <a:srgbClr val="CAE1EC"/>
                </a:solidFill>
                <a:latin typeface="Arial" panose="020B0604020202020204" pitchFamily="34" charset="0"/>
              </a:rPr>
            </a:br>
            <a:r>
              <a:rPr lang="ru-RU" altLang="en-US" sz="2400" dirty="0" smtClean="0">
                <a:solidFill>
                  <a:srgbClr val="CAE1EC"/>
                </a:solidFill>
                <a:latin typeface="Arial" panose="020B0604020202020204" pitchFamily="34" charset="0"/>
              </a:rPr>
              <a:t>устройството </a:t>
            </a:r>
            <a:r>
              <a:rPr lang="ru-RU" altLang="en-US" sz="2400" dirty="0">
                <a:solidFill>
                  <a:srgbClr val="CAE1EC"/>
                </a:solidFill>
                <a:latin typeface="Arial" panose="020B0604020202020204" pitchFamily="34" charset="0"/>
              </a:rPr>
              <a:t>(чрез сериен номер или </a:t>
            </a:r>
            <a:r>
              <a:rPr lang="ru-RU" altLang="en-US" sz="2400" dirty="0" smtClean="0">
                <a:solidFill>
                  <a:srgbClr val="CAE1EC"/>
                </a:solidFill>
                <a:latin typeface="Arial" panose="020B0604020202020204" pitchFamily="34" charset="0"/>
              </a:rPr>
              <a:t>идентифика</a:t>
            </a:r>
            <a:r>
              <a:rPr lang="en-US" altLang="en-US" sz="2400" dirty="0" smtClean="0">
                <a:solidFill>
                  <a:srgbClr val="CAE1EC"/>
                </a:solidFill>
                <a:latin typeface="Arial" panose="020B0604020202020204" pitchFamily="34" charset="0"/>
              </a:rPr>
              <a:t>-</a:t>
            </a:r>
            <a:br>
              <a:rPr lang="en-US" altLang="en-US" sz="2400" dirty="0" smtClean="0">
                <a:solidFill>
                  <a:srgbClr val="CAE1EC"/>
                </a:solidFill>
                <a:latin typeface="Arial" panose="020B0604020202020204" pitchFamily="34" charset="0"/>
              </a:rPr>
            </a:br>
            <a:r>
              <a:rPr lang="ru-RU" altLang="en-US" sz="2400" dirty="0" smtClean="0">
                <a:solidFill>
                  <a:srgbClr val="CAE1EC"/>
                </a:solidFill>
                <a:latin typeface="Arial" panose="020B0604020202020204" pitchFamily="34" charset="0"/>
              </a:rPr>
              <a:t>ционнен </a:t>
            </a:r>
            <a:r>
              <a:rPr lang="ru-RU" altLang="en-US" sz="2400" dirty="0">
                <a:solidFill>
                  <a:srgbClr val="CAE1EC"/>
                </a:solidFill>
                <a:latin typeface="Arial" panose="020B0604020202020204" pitchFamily="34" charset="0"/>
              </a:rPr>
              <a:t>код) и възможно най-много информация</a:t>
            </a:r>
          </a:p>
          <a:p>
            <a:pPr eaLnBrk="1" hangingPunct="1">
              <a:lnSpc>
                <a:spcPct val="100000"/>
              </a:lnSpc>
              <a:spcBef>
                <a:spcPct val="20000"/>
              </a:spcBef>
              <a:buClr>
                <a:srgbClr val="CAE1EC"/>
              </a:buClr>
              <a:buFont typeface="Wingdings" panose="05000000000000000000" pitchFamily="2" charset="2"/>
              <a:buChar char="q"/>
            </a:pPr>
            <a:r>
              <a:rPr lang="ru-RU" altLang="en-US" sz="2400" dirty="0">
                <a:solidFill>
                  <a:srgbClr val="CAE1EC"/>
                </a:solidFill>
                <a:latin typeface="Arial" panose="020B0604020202020204" pitchFamily="34" charset="0"/>
              </a:rPr>
              <a:t> </a:t>
            </a:r>
            <a:r>
              <a:rPr lang="ru-RU" altLang="en-US" sz="2400" dirty="0">
                <a:solidFill>
                  <a:srgbClr val="FFFFE6"/>
                </a:solidFill>
                <a:latin typeface="Arial" panose="020B0604020202020204" pitchFamily="34" charset="0"/>
              </a:rPr>
              <a:t>Първи технически преглед</a:t>
            </a:r>
            <a:r>
              <a:rPr lang="ru-RU" altLang="en-US" sz="2400" dirty="0">
                <a:solidFill>
                  <a:srgbClr val="CAE1EC"/>
                </a:solidFill>
                <a:latin typeface="Arial" panose="020B0604020202020204" pitchFamily="34" charset="0"/>
              </a:rPr>
              <a:t> – отстраняне </a:t>
            </a:r>
            <a:r>
              <a:rPr lang="ru-RU" altLang="en-US" sz="2400" dirty="0" smtClean="0">
                <a:solidFill>
                  <a:srgbClr val="CAE1EC"/>
                </a:solidFill>
                <a:latin typeface="Arial" panose="020B0604020202020204" pitchFamily="34" charset="0"/>
              </a:rPr>
              <a:t>на</a:t>
            </a:r>
            <a:r>
              <a:rPr lang="en-US" altLang="en-US" sz="2400" dirty="0" smtClean="0">
                <a:solidFill>
                  <a:srgbClr val="CAE1EC"/>
                </a:solidFill>
                <a:latin typeface="Arial" panose="020B0604020202020204" pitchFamily="34" charset="0"/>
              </a:rPr>
              <a:t/>
            </a:r>
            <a:br>
              <a:rPr lang="en-US" altLang="en-US" sz="2400" dirty="0" smtClean="0">
                <a:solidFill>
                  <a:srgbClr val="CAE1EC"/>
                </a:solidFill>
                <a:latin typeface="Arial" panose="020B0604020202020204" pitchFamily="34" charset="0"/>
              </a:rPr>
            </a:br>
            <a:r>
              <a:rPr lang="ru-RU" altLang="en-US" sz="2400" dirty="0" smtClean="0">
                <a:solidFill>
                  <a:srgbClr val="CAE1EC"/>
                </a:solidFill>
                <a:latin typeface="Arial" panose="020B0604020202020204" pitchFamily="34" charset="0"/>
              </a:rPr>
              <a:t>прости </a:t>
            </a:r>
            <a:r>
              <a:rPr lang="ru-RU" altLang="en-US" sz="2400" dirty="0">
                <a:solidFill>
                  <a:srgbClr val="CAE1EC"/>
                </a:solidFill>
                <a:latin typeface="Arial" panose="020B0604020202020204" pitchFamily="34" charset="0"/>
              </a:rPr>
              <a:t>проблеми или псевдо-проблеми</a:t>
            </a:r>
          </a:p>
          <a:p>
            <a:pPr algn="just" eaLnBrk="1" hangingPunct="1">
              <a:lnSpc>
                <a:spcPct val="100000"/>
              </a:lnSpc>
              <a:spcBef>
                <a:spcPct val="20000"/>
              </a:spcBef>
              <a:buClr>
                <a:srgbClr val="CAE1EC"/>
              </a:buClr>
              <a:buFont typeface="Wingdings" panose="05000000000000000000" pitchFamily="2" charset="2"/>
              <a:buChar char="q"/>
            </a:pPr>
            <a:r>
              <a:rPr lang="ru-RU" altLang="en-US" sz="2400" dirty="0">
                <a:solidFill>
                  <a:srgbClr val="CAE1EC"/>
                </a:solidFill>
                <a:latin typeface="Arial" panose="020B0604020202020204" pitchFamily="34" charset="0"/>
              </a:rPr>
              <a:t> </a:t>
            </a:r>
            <a:r>
              <a:rPr lang="ru-RU" altLang="en-US" sz="2400" dirty="0">
                <a:solidFill>
                  <a:srgbClr val="FFFFE6"/>
                </a:solidFill>
                <a:latin typeface="Arial" panose="020B0604020202020204" pitchFamily="34" charset="0"/>
              </a:rPr>
              <a:t>Отстраняване на неизправност</a:t>
            </a:r>
            <a:r>
              <a:rPr lang="ru-RU" altLang="en-US" sz="2400" dirty="0">
                <a:solidFill>
                  <a:srgbClr val="CAE1EC"/>
                </a:solidFill>
                <a:latin typeface="Arial" panose="020B0604020202020204" pitchFamily="34" charset="0"/>
              </a:rPr>
              <a:t> - ремонтни услуги се предлагат от производители или доставчици, трети лица, обслужващи организации и фирми, както и </a:t>
            </a:r>
            <a:r>
              <a:rPr lang="ru-RU" altLang="en-US" sz="2400" dirty="0" smtClean="0">
                <a:solidFill>
                  <a:srgbClr val="CAE1EC"/>
                </a:solidFill>
                <a:latin typeface="Arial" panose="020B0604020202020204" pitchFamily="34" charset="0"/>
              </a:rPr>
              <a:t>ОК</a:t>
            </a:r>
            <a:r>
              <a:rPr lang="bg-BG" altLang="en-US" sz="2400" dirty="0" smtClean="0">
                <a:solidFill>
                  <a:srgbClr val="CAE1EC"/>
                </a:solidFill>
                <a:latin typeface="Arial" panose="020B0604020202020204" pitchFamily="34" charset="0"/>
              </a:rPr>
              <a:t>И</a:t>
            </a:r>
            <a:r>
              <a:rPr lang="ru-RU" altLang="en-US" sz="2400" dirty="0" smtClean="0">
                <a:solidFill>
                  <a:srgbClr val="CAE1EC"/>
                </a:solidFill>
                <a:latin typeface="Arial" panose="020B0604020202020204" pitchFamily="34" charset="0"/>
              </a:rPr>
              <a:t>. ОКИ </a:t>
            </a:r>
            <a:r>
              <a:rPr lang="ru-RU" altLang="en-US" sz="2400" dirty="0">
                <a:solidFill>
                  <a:srgbClr val="CAE1EC"/>
                </a:solidFill>
                <a:latin typeface="Arial" panose="020B0604020202020204" pitchFamily="34" charset="0"/>
              </a:rPr>
              <a:t>трябва да вземе решение за това кой ще извърши ремонта в зависимост от сложността на устройството. Всички фактори, относно ремонта би следвало да бъдат претеглени и обсъдени от </a:t>
            </a:r>
            <a:r>
              <a:rPr lang="ru-RU" altLang="en-US" sz="2400" dirty="0" smtClean="0">
                <a:solidFill>
                  <a:srgbClr val="CAE1EC"/>
                </a:solidFill>
                <a:latin typeface="Arial" panose="020B0604020202020204" pitchFamily="34" charset="0"/>
              </a:rPr>
              <a:t>ОКИ, </a:t>
            </a:r>
            <a:r>
              <a:rPr lang="ru-RU" altLang="en-US" sz="2400" dirty="0">
                <a:solidFill>
                  <a:srgbClr val="CAE1EC"/>
                </a:solidFill>
                <a:latin typeface="Arial" panose="020B0604020202020204" pitchFamily="34" charset="0"/>
              </a:rPr>
              <a:t>а крайната цел е да осигури възможно най-бързия ремонт за най-малко разходи.</a:t>
            </a: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623392" y="981075"/>
            <a:ext cx="10800000" cy="0"/>
          </a:xfrm>
          <a:prstGeom prst="line">
            <a:avLst/>
          </a:prstGeom>
          <a:noFill/>
          <a:ln w="63500">
            <a:solidFill>
              <a:srgbClr val="FFFFCC"/>
            </a:solidFill>
            <a:round/>
            <a:headEnd type="diamond" w="med" len="med"/>
            <a:tailEnd type="diamond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7" name="Picture 8" descr="14525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0256" y="1340768"/>
            <a:ext cx="3384340" cy="2538835"/>
          </a:xfrm>
          <a:prstGeom prst="rect">
            <a:avLst/>
          </a:prstGeom>
          <a:noFill/>
          <a:ln w="57150" cmpd="thinThick" algn="ctr">
            <a:solidFill>
              <a:srgbClr val="FFFF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3"/>
          <p:cNvSpPr>
            <a:spLocks noGrp="1" noChangeArrowheads="1"/>
          </p:cNvSpPr>
          <p:nvPr>
            <p:ph idx="1"/>
          </p:nvPr>
        </p:nvSpPr>
        <p:spPr>
          <a:xfrm>
            <a:off x="623888" y="1268761"/>
            <a:ext cx="10799504" cy="1800200"/>
          </a:xfrm>
        </p:spPr>
        <p:txBody>
          <a:bodyPr/>
          <a:lstStyle/>
          <a:p>
            <a:pPr marL="0" indent="0" algn="just" eaLnBrk="1" hangingPunct="1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ru-RU" altLang="en-US" dirty="0" smtClean="0">
                <a:solidFill>
                  <a:srgbClr val="FFFF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Биомедицинските инженери прилагат концепциите, знанията и техниките на почти </a:t>
            </a:r>
            <a:r>
              <a:rPr lang="ru-RU" altLang="en-US" dirty="0" smtClean="0">
                <a:solidFill>
                  <a:srgbClr val="D2FE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всички инженерни дисциплини </a:t>
            </a:r>
            <a:r>
              <a:rPr lang="ru-RU" altLang="en-US" dirty="0" smtClean="0">
                <a:solidFill>
                  <a:srgbClr val="FFFF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решаване на специфични проблеми в </a:t>
            </a:r>
            <a:r>
              <a:rPr lang="ru-RU" altLang="en-US" dirty="0" smtClean="0">
                <a:solidFill>
                  <a:srgbClr val="D2FE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биологията</a:t>
            </a:r>
            <a:r>
              <a:rPr lang="en-US" altLang="en-US" dirty="0" smtClean="0">
                <a:solidFill>
                  <a:srgbClr val="D2FE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en-US" dirty="0" smtClean="0">
                <a:solidFill>
                  <a:srgbClr val="FFFF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altLang="en-US" dirty="0" smtClean="0">
                <a:solidFill>
                  <a:srgbClr val="D2FE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медицината</a:t>
            </a:r>
            <a:r>
              <a:rPr lang="ru-RU" altLang="en-US" dirty="0" smtClean="0">
                <a:solidFill>
                  <a:srgbClr val="FFFF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altLang="en-US" sz="4800" dirty="0" smtClean="0">
              <a:solidFill>
                <a:srgbClr val="FFFFE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623392" y="981075"/>
            <a:ext cx="10800000" cy="0"/>
          </a:xfrm>
          <a:prstGeom prst="line">
            <a:avLst/>
          </a:prstGeom>
          <a:noFill/>
          <a:ln w="63500">
            <a:solidFill>
              <a:srgbClr val="FFFFCC"/>
            </a:solidFill>
            <a:round/>
            <a:headEnd type="diamond" w="med" len="med"/>
            <a:tailEnd type="diamond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623392" y="260647"/>
            <a:ext cx="8569325" cy="648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/>
            <a:r>
              <a:rPr lang="bg-BG" altLang="en-US" sz="4000" b="1" dirty="0" smtClean="0">
                <a:solidFill>
                  <a:srgbClr val="FFFFE6"/>
                </a:solidFill>
                <a:latin typeface="Arial Narrow" panose="020B0606020202030204" pitchFamily="34" charset="0"/>
              </a:rPr>
              <a:t>Биомедицински инженер</a:t>
            </a:r>
            <a:endParaRPr lang="el-GR" altLang="en-US" sz="4000" b="1" dirty="0" smtClean="0">
              <a:solidFill>
                <a:srgbClr val="FFFFE6"/>
              </a:solidFill>
              <a:latin typeface="Arial Narrow" panose="020B0606020202030204" pitchFamily="34" charset="0"/>
            </a:endParaRPr>
          </a:p>
        </p:txBody>
      </p:sp>
      <p:pic>
        <p:nvPicPr>
          <p:cNvPr id="3074" name="Picture 2" descr="Τι μπορώ να κάνω με ένα πτυχίο Χημείας - Το site των φοιτητώ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7728" y="3068961"/>
            <a:ext cx="5184974" cy="3463563"/>
          </a:xfrm>
          <a:prstGeom prst="rect">
            <a:avLst/>
          </a:prstGeom>
          <a:noFill/>
          <a:ln w="57150" cmpd="thinThick" algn="ctr">
            <a:solidFill>
              <a:srgbClr val="FFFF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496548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2"/>
          <p:cNvSpPr>
            <a:spLocks noGrp="1" noChangeArrowheads="1"/>
          </p:cNvSpPr>
          <p:nvPr>
            <p:ph type="title"/>
          </p:nvPr>
        </p:nvSpPr>
        <p:spPr>
          <a:xfrm>
            <a:off x="623392" y="274638"/>
            <a:ext cx="9720758" cy="5619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bg-BG" altLang="en-US" b="1" dirty="0" smtClean="0">
                <a:solidFill>
                  <a:srgbClr val="FFFFE6"/>
                </a:solidFill>
                <a:latin typeface="Arial Narrow" panose="020B0606020202030204" pitchFamily="34" charset="0"/>
              </a:rPr>
              <a:t>ОКИ – Дейности</a:t>
            </a:r>
            <a:r>
              <a:rPr lang="en-GB" altLang="en-US" b="1" dirty="0" smtClean="0">
                <a:solidFill>
                  <a:srgbClr val="FFFFE6"/>
                </a:solidFill>
                <a:latin typeface="Arial Narrow" panose="020B0606020202030204" pitchFamily="34" charset="0"/>
              </a:rPr>
              <a:t> </a:t>
            </a:r>
            <a:r>
              <a:rPr lang="bg-BG" altLang="en-US" b="1" dirty="0" smtClean="0">
                <a:solidFill>
                  <a:srgbClr val="FFFFE6"/>
                </a:solidFill>
                <a:latin typeface="Arial Narrow" panose="020B0606020202030204" pitchFamily="34" charset="0"/>
              </a:rPr>
              <a:t>- </a:t>
            </a:r>
            <a:r>
              <a:rPr lang="bg-BG" altLang="en-US" sz="4200" b="1" dirty="0" smtClean="0">
                <a:solidFill>
                  <a:srgbClr val="FFFFE6"/>
                </a:solidFill>
                <a:latin typeface="Arial Narrow" panose="020B0606020202030204" pitchFamily="34" charset="0"/>
              </a:rPr>
              <a:t>Качествен </a:t>
            </a:r>
            <a:r>
              <a:rPr lang="bg-BG" altLang="en-US" sz="4200" b="1" dirty="0">
                <a:solidFill>
                  <a:srgbClr val="FFFFE6"/>
                </a:solidFill>
                <a:latin typeface="Arial Narrow" panose="020B0606020202030204" pitchFamily="34" charset="0"/>
              </a:rPr>
              <a:t>контрол</a:t>
            </a:r>
            <a:r>
              <a:rPr lang="bg-BG" altLang="en-US" b="1" dirty="0" smtClean="0">
                <a:solidFill>
                  <a:srgbClr val="FFFFE6"/>
                </a:solidFill>
                <a:latin typeface="Arial Narrow" panose="020B0606020202030204" pitchFamily="34" charset="0"/>
              </a:rPr>
              <a:t> </a:t>
            </a:r>
            <a:endParaRPr lang="en-GB" altLang="en-US" b="1" dirty="0" smtClean="0">
              <a:solidFill>
                <a:srgbClr val="FFFFE6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183E411D-5007-49EF-9DBD-1B49518F2F10}" type="slidenum">
              <a:rPr lang="en-GB" altLang="en-US" sz="2000">
                <a:solidFill>
                  <a:srgbClr val="FFFFE6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30</a:t>
            </a:fld>
            <a:endParaRPr lang="en-GB" altLang="en-US" sz="2000">
              <a:solidFill>
                <a:srgbClr val="FFFFE6"/>
              </a:solidFill>
              <a:latin typeface="Arial" panose="020B0604020202020204" pitchFamily="34" charset="0"/>
            </a:endParaRPr>
          </a:p>
        </p:txBody>
      </p:sp>
      <p:sp>
        <p:nvSpPr>
          <p:cNvPr id="60421" name="Rectangle 4"/>
          <p:cNvSpPr>
            <a:spLocks noChangeArrowheads="1"/>
          </p:cNvSpPr>
          <p:nvPr/>
        </p:nvSpPr>
        <p:spPr bwMode="auto">
          <a:xfrm>
            <a:off x="623392" y="1268761"/>
            <a:ext cx="10800000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191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27138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5125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20000"/>
              </a:spcBef>
              <a:buClr>
                <a:srgbClr val="CAE1EC"/>
              </a:buClr>
              <a:buFont typeface="Wingdings" panose="05000000000000000000" pitchFamily="2" charset="2"/>
              <a:buNone/>
            </a:pPr>
            <a:r>
              <a:rPr lang="ru-RU" altLang="en-US" sz="2400" dirty="0" smtClean="0">
                <a:solidFill>
                  <a:srgbClr val="FFFFE6"/>
                </a:solidFill>
                <a:latin typeface="Arial" panose="020B0604020202020204" pitchFamily="34" charset="0"/>
              </a:rPr>
              <a:t>Включва </a:t>
            </a:r>
            <a:r>
              <a:rPr lang="ru-RU" altLang="en-US" sz="2400" dirty="0">
                <a:solidFill>
                  <a:srgbClr val="FFFFE6"/>
                </a:solidFill>
                <a:latin typeface="Arial" panose="020B0604020202020204" pitchFamily="34" charset="0"/>
              </a:rPr>
              <a:t>проверка на функционалното състояние и калибриране на медицинско оборудване, използвано в болницата. Протоколи за контрол на качеството и честотата на тяхното прилагане се основават на международно признати стандарти и практики</a:t>
            </a:r>
            <a:r>
              <a:rPr lang="ru-RU" altLang="en-US" sz="2400" dirty="0" smtClean="0">
                <a:solidFill>
                  <a:srgbClr val="FFFFE6"/>
                </a:solidFill>
                <a:latin typeface="Arial" panose="020B0604020202020204" pitchFamily="34" charset="0"/>
              </a:rPr>
              <a:t>.</a:t>
            </a:r>
            <a:endParaRPr lang="ru-RU" altLang="en-US" sz="2400" dirty="0">
              <a:solidFill>
                <a:srgbClr val="FFFFE6"/>
              </a:solidFill>
              <a:latin typeface="Arial" panose="020B0604020202020204" pitchFamily="34" charset="0"/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623392" y="981075"/>
            <a:ext cx="10800000" cy="0"/>
          </a:xfrm>
          <a:prstGeom prst="line">
            <a:avLst/>
          </a:prstGeom>
          <a:noFill/>
          <a:ln w="63500">
            <a:solidFill>
              <a:srgbClr val="FFFFCC"/>
            </a:solidFill>
            <a:round/>
            <a:headEnd type="diamond" w="med" len="med"/>
            <a:tailEnd type="diamond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8208" y="2996952"/>
            <a:ext cx="3623628" cy="2808312"/>
          </a:xfrm>
          <a:prstGeom prst="rect">
            <a:avLst/>
          </a:prstGeom>
          <a:noFill/>
          <a:ln w="57150" cmpd="thinThick" algn="ctr">
            <a:solidFill>
              <a:srgbClr val="FFFFCC"/>
            </a:solidFill>
            <a:miter lim="800000"/>
            <a:headEnd/>
            <a:tailEnd/>
          </a:ln>
          <a:effectLst/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645772" y="3140968"/>
            <a:ext cx="6602356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191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27138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5125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20000"/>
              </a:spcBef>
              <a:buClr>
                <a:srgbClr val="CAE1EC"/>
              </a:buClr>
              <a:buFont typeface="Wingdings" panose="05000000000000000000" pitchFamily="2" charset="2"/>
              <a:buNone/>
            </a:pPr>
            <a:r>
              <a:rPr lang="ru-RU" altLang="en-US" sz="2400" dirty="0" smtClean="0">
                <a:solidFill>
                  <a:srgbClr val="CAE1EC"/>
                </a:solidFill>
                <a:latin typeface="Arial" panose="020B0604020202020204" pitchFamily="34" charset="0"/>
              </a:rPr>
              <a:t>Включва </a:t>
            </a:r>
            <a:r>
              <a:rPr lang="ru-RU" altLang="en-US" sz="2400" dirty="0">
                <a:solidFill>
                  <a:srgbClr val="CAE1EC"/>
                </a:solidFill>
                <a:latin typeface="Arial" panose="020B0604020202020204" pitchFamily="34" charset="0"/>
              </a:rPr>
              <a:t>също така инспекции за безопасност (електрически, радиологични и т.н.), които </a:t>
            </a:r>
            <a:r>
              <a:rPr lang="ru-RU" altLang="en-US" sz="2400" dirty="0" smtClean="0">
                <a:solidFill>
                  <a:srgbClr val="CAE1EC"/>
                </a:solidFill>
                <a:latin typeface="Arial" panose="020B0604020202020204" pitchFamily="34" charset="0"/>
              </a:rPr>
              <a:t>играят </a:t>
            </a:r>
            <a:r>
              <a:rPr lang="ru-RU" altLang="en-US" sz="2400" dirty="0">
                <a:solidFill>
                  <a:srgbClr val="CAE1EC"/>
                </a:solidFill>
                <a:latin typeface="Arial" panose="020B0604020202020204" pitchFamily="34" charset="0"/>
              </a:rPr>
              <a:t>важна роля в разработването и приемането на подходящи протоколи за контрол на медицинско оборудване,  създаване на програма за инспекция, която да гарантира съответствие с международните стандарти.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2"/>
          <p:cNvSpPr>
            <a:spLocks noGrp="1" noChangeArrowheads="1"/>
          </p:cNvSpPr>
          <p:nvPr>
            <p:ph type="title"/>
          </p:nvPr>
        </p:nvSpPr>
        <p:spPr>
          <a:xfrm>
            <a:off x="623392" y="274638"/>
            <a:ext cx="9720758" cy="5619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bg-BG" altLang="en-US" b="1" dirty="0" smtClean="0">
                <a:solidFill>
                  <a:srgbClr val="FFFFE6"/>
                </a:solidFill>
                <a:latin typeface="Arial Narrow" panose="020B0606020202030204" pitchFamily="34" charset="0"/>
              </a:rPr>
              <a:t>ОКИ – Дейности</a:t>
            </a:r>
            <a:r>
              <a:rPr lang="en-GB" altLang="en-US" b="1" dirty="0" smtClean="0">
                <a:solidFill>
                  <a:srgbClr val="FFFFE6"/>
                </a:solidFill>
                <a:latin typeface="Arial Narrow" panose="020B0606020202030204" pitchFamily="34" charset="0"/>
              </a:rPr>
              <a:t> </a:t>
            </a:r>
            <a:r>
              <a:rPr lang="bg-BG" altLang="en-US" b="1" dirty="0" smtClean="0">
                <a:solidFill>
                  <a:srgbClr val="FFFFE6"/>
                </a:solidFill>
                <a:latin typeface="Arial Narrow" panose="020B0606020202030204" pitchFamily="34" charset="0"/>
              </a:rPr>
              <a:t>- Риск и </a:t>
            </a:r>
            <a:r>
              <a:rPr lang="bg-BG" altLang="en-US" sz="4200" b="1" dirty="0">
                <a:solidFill>
                  <a:srgbClr val="FFFFE6"/>
                </a:solidFill>
                <a:latin typeface="Arial Narrow" panose="020B0606020202030204" pitchFamily="34" charset="0"/>
              </a:rPr>
              <a:t>Бдителност</a:t>
            </a:r>
            <a:r>
              <a:rPr lang="bg-BG" altLang="en-US" b="1" dirty="0" smtClean="0">
                <a:solidFill>
                  <a:srgbClr val="FFFFE6"/>
                </a:solidFill>
                <a:latin typeface="Arial Narrow" panose="020B0606020202030204" pitchFamily="34" charset="0"/>
              </a:rPr>
              <a:t> </a:t>
            </a:r>
            <a:endParaRPr lang="en-GB" altLang="en-US" b="1" dirty="0" smtClean="0">
              <a:solidFill>
                <a:srgbClr val="FFFFE6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C8E34BD8-302D-4CFA-AFA8-2F8C55AF36B3}" type="slidenum">
              <a:rPr lang="en-GB" altLang="en-US" sz="2000">
                <a:solidFill>
                  <a:srgbClr val="FFFFE6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31</a:t>
            </a:fld>
            <a:endParaRPr lang="en-GB" altLang="en-US" sz="2000">
              <a:solidFill>
                <a:srgbClr val="FFFFE6"/>
              </a:solidFill>
              <a:latin typeface="Arial" panose="020B0604020202020204" pitchFamily="34" charset="0"/>
            </a:endParaRPr>
          </a:p>
        </p:txBody>
      </p:sp>
      <p:sp>
        <p:nvSpPr>
          <p:cNvPr id="62469" name="Rectangle 4"/>
          <p:cNvSpPr>
            <a:spLocks noChangeArrowheads="1"/>
          </p:cNvSpPr>
          <p:nvPr/>
        </p:nvSpPr>
        <p:spPr bwMode="auto">
          <a:xfrm>
            <a:off x="623392" y="1268760"/>
            <a:ext cx="10945216" cy="5400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191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27138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5125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20000"/>
              </a:spcBef>
              <a:buClr>
                <a:srgbClr val="CAE1EC"/>
              </a:buClr>
              <a:buFont typeface="Wingdings" panose="05000000000000000000" pitchFamily="2" charset="2"/>
              <a:buNone/>
            </a:pPr>
            <a:r>
              <a:rPr lang="ru-RU" altLang="en-US" sz="2400" dirty="0">
                <a:solidFill>
                  <a:srgbClr val="CAE1EC"/>
                </a:solidFill>
                <a:latin typeface="Arial" panose="020B0604020202020204" pitchFamily="34" charset="0"/>
              </a:rPr>
              <a:t>Управлението на риска е тясно свързано с едновременното управление на технологии и програмите за осигуряване на качеството. </a:t>
            </a:r>
            <a:r>
              <a:rPr lang="ru-RU" altLang="en-US" sz="2400" dirty="0" smtClean="0">
                <a:solidFill>
                  <a:srgbClr val="CAE1EC"/>
                </a:solidFill>
                <a:latin typeface="Arial" panose="020B0604020202020204" pitchFamily="34" charset="0"/>
              </a:rPr>
              <a:t>Неправилната </a:t>
            </a:r>
            <a:r>
              <a:rPr lang="ru-RU" altLang="en-US" sz="2400" dirty="0">
                <a:solidFill>
                  <a:srgbClr val="CAE1EC"/>
                </a:solidFill>
                <a:latin typeface="Arial" panose="020B0604020202020204" pitchFamily="34" charset="0"/>
              </a:rPr>
              <a:t>употреба </a:t>
            </a:r>
            <a:r>
              <a:rPr lang="ru-RU" altLang="en-US" sz="2400" dirty="0" smtClean="0">
                <a:solidFill>
                  <a:srgbClr val="CAE1EC"/>
                </a:solidFill>
                <a:latin typeface="Arial" panose="020B0604020202020204" pitchFamily="34" charset="0"/>
              </a:rPr>
              <a:t>често е основен фактор </a:t>
            </a:r>
            <a:r>
              <a:rPr lang="ru-RU" altLang="en-US" sz="2400" dirty="0">
                <a:solidFill>
                  <a:srgbClr val="CAE1EC"/>
                </a:solidFill>
                <a:latin typeface="Arial" panose="020B0604020202020204" pitchFamily="34" charset="0"/>
              </a:rPr>
              <a:t>за много инциденти с оборудването.</a:t>
            </a:r>
          </a:p>
          <a:p>
            <a:pPr algn="just" eaLnBrk="1" hangingPunct="1">
              <a:lnSpc>
                <a:spcPct val="100000"/>
              </a:lnSpc>
              <a:spcBef>
                <a:spcPct val="20000"/>
              </a:spcBef>
              <a:buClr>
                <a:srgbClr val="CAE1EC"/>
              </a:buClr>
              <a:buFont typeface="Wingdings" panose="05000000000000000000" pitchFamily="2" charset="2"/>
              <a:buNone/>
            </a:pPr>
            <a:endParaRPr lang="ru-RU" altLang="en-US" sz="2000" dirty="0">
              <a:solidFill>
                <a:srgbClr val="CAE1EC"/>
              </a:solidFill>
              <a:latin typeface="Arial" panose="020B0604020202020204" pitchFamily="34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20000"/>
              </a:spcBef>
              <a:buClr>
                <a:srgbClr val="CAE1EC"/>
              </a:buClr>
              <a:buFont typeface="Wingdings" panose="05000000000000000000" pitchFamily="2" charset="2"/>
              <a:buNone/>
            </a:pPr>
            <a:r>
              <a:rPr lang="ru-RU" altLang="en-US" sz="2400" dirty="0">
                <a:solidFill>
                  <a:srgbClr val="CAE1EC"/>
                </a:solidFill>
                <a:latin typeface="Arial" panose="020B0604020202020204" pitchFamily="34" charset="0"/>
              </a:rPr>
              <a:t>Някои действия включват информиране и обучение на потребителите, замяна или </a:t>
            </a:r>
            <a:r>
              <a:rPr lang="ru-RU" altLang="en-US" sz="2400" dirty="0" smtClean="0">
                <a:solidFill>
                  <a:srgbClr val="CAE1EC"/>
                </a:solidFill>
                <a:latin typeface="Arial" panose="020B0604020202020204" pitchFamily="34" charset="0"/>
              </a:rPr>
              <a:t>изтегляне </a:t>
            </a:r>
            <a:r>
              <a:rPr lang="ru-RU" altLang="en-US" sz="2400" dirty="0">
                <a:solidFill>
                  <a:srgbClr val="CAE1EC"/>
                </a:solidFill>
                <a:latin typeface="Arial" panose="020B0604020202020204" pitchFamily="34" charset="0"/>
              </a:rPr>
              <a:t>на </a:t>
            </a:r>
            <a:r>
              <a:rPr lang="ru-RU" altLang="en-US" sz="2400" dirty="0" smtClean="0">
                <a:solidFill>
                  <a:srgbClr val="CAE1EC"/>
                </a:solidFill>
                <a:latin typeface="Arial" panose="020B0604020202020204" pitchFamily="34" charset="0"/>
              </a:rPr>
              <a:t>медицинското оборудване</a:t>
            </a:r>
            <a:r>
              <a:rPr lang="ru-RU" altLang="en-US" sz="2400" dirty="0">
                <a:solidFill>
                  <a:srgbClr val="CAE1EC"/>
                </a:solidFill>
                <a:latin typeface="Arial" panose="020B0604020202020204" pitchFamily="34" charset="0"/>
              </a:rPr>
              <a:t>.</a:t>
            </a:r>
          </a:p>
          <a:p>
            <a:pPr algn="just" eaLnBrk="1" hangingPunct="1">
              <a:lnSpc>
                <a:spcPct val="100000"/>
              </a:lnSpc>
              <a:spcBef>
                <a:spcPct val="20000"/>
              </a:spcBef>
              <a:buClr>
                <a:srgbClr val="CAE1EC"/>
              </a:buClr>
              <a:buFont typeface="Wingdings" panose="05000000000000000000" pitchFamily="2" charset="2"/>
              <a:buNone/>
            </a:pPr>
            <a:endParaRPr lang="ru-RU" altLang="en-US" sz="2000" dirty="0">
              <a:solidFill>
                <a:srgbClr val="CAE1EC"/>
              </a:solidFill>
              <a:latin typeface="Arial" panose="020B0604020202020204" pitchFamily="34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20000"/>
              </a:spcBef>
              <a:buClr>
                <a:srgbClr val="CAE1EC"/>
              </a:buClr>
              <a:buFont typeface="Wingdings" panose="05000000000000000000" pitchFamily="2" charset="2"/>
              <a:buNone/>
            </a:pPr>
            <a:r>
              <a:rPr lang="ru-RU" altLang="en-US" sz="2400" dirty="0" smtClean="0">
                <a:solidFill>
                  <a:srgbClr val="FFFFE6"/>
                </a:solidFill>
                <a:latin typeface="Arial" panose="020B0604020202020204" pitchFamily="34" charset="0"/>
              </a:rPr>
              <a:t>ОКИ </a:t>
            </a:r>
            <a:r>
              <a:rPr lang="ru-RU" altLang="en-US" sz="2400" dirty="0">
                <a:solidFill>
                  <a:srgbClr val="FFFFE6"/>
                </a:solidFill>
                <a:latin typeface="Arial" panose="020B0604020202020204" pitchFamily="34" charset="0"/>
              </a:rPr>
              <a:t>участва </a:t>
            </a:r>
            <a:r>
              <a:rPr lang="ru-RU" altLang="en-US" sz="2400" dirty="0" smtClean="0">
                <a:solidFill>
                  <a:srgbClr val="FFFFE6"/>
                </a:solidFill>
                <a:latin typeface="Arial" panose="020B0604020202020204" pitchFamily="34" charset="0"/>
              </a:rPr>
              <a:t>редовно в </a:t>
            </a:r>
            <a:r>
              <a:rPr lang="ru-RU" altLang="en-US" sz="2400" dirty="0">
                <a:solidFill>
                  <a:srgbClr val="FFFFE6"/>
                </a:solidFill>
                <a:latin typeface="Arial" panose="020B0604020202020204" pitchFamily="34" charset="0"/>
              </a:rPr>
              <a:t>прегледа на всички инциденти и </a:t>
            </a:r>
            <a:r>
              <a:rPr lang="ru-RU" altLang="en-US" sz="2400" dirty="0" smtClean="0">
                <a:solidFill>
                  <a:srgbClr val="FFFFE6"/>
                </a:solidFill>
                <a:latin typeface="Arial" panose="020B0604020202020204" pitchFamily="34" charset="0"/>
              </a:rPr>
              <a:t>доклади за </a:t>
            </a:r>
            <a:r>
              <a:rPr lang="ru-RU" altLang="en-US" sz="2400" dirty="0">
                <a:solidFill>
                  <a:srgbClr val="FFFFE6"/>
                </a:solidFill>
                <a:latin typeface="Arial" panose="020B0604020202020204" pitchFamily="34" charset="0"/>
              </a:rPr>
              <a:t>безопасност, </a:t>
            </a:r>
            <a:r>
              <a:rPr lang="ru-RU" altLang="en-US" sz="2400" dirty="0" smtClean="0">
                <a:solidFill>
                  <a:srgbClr val="FFFFE6"/>
                </a:solidFill>
                <a:latin typeface="Arial" panose="020B0604020202020204" pitchFamily="34" charset="0"/>
              </a:rPr>
              <a:t>засягащи медицинското </a:t>
            </a:r>
            <a:r>
              <a:rPr lang="ru-RU" altLang="en-US" sz="2400" dirty="0">
                <a:solidFill>
                  <a:srgbClr val="FFFFE6"/>
                </a:solidFill>
                <a:latin typeface="Arial" panose="020B0604020202020204" pitchFamily="34" charset="0"/>
              </a:rPr>
              <a:t>оборудване. Бдителността включва всички необходими действия, предприети от </a:t>
            </a:r>
            <a:r>
              <a:rPr lang="ru-RU" altLang="en-US" sz="2400" dirty="0" smtClean="0">
                <a:solidFill>
                  <a:srgbClr val="FFFFE6"/>
                </a:solidFill>
                <a:latin typeface="Arial" panose="020B0604020202020204" pitchFamily="34" charset="0"/>
              </a:rPr>
              <a:t>ОКИ </a:t>
            </a:r>
            <a:r>
              <a:rPr lang="ru-RU" altLang="en-US" sz="2400" dirty="0">
                <a:solidFill>
                  <a:srgbClr val="FFFFE6"/>
                </a:solidFill>
                <a:latin typeface="Arial" panose="020B0604020202020204" pitchFamily="34" charset="0"/>
              </a:rPr>
              <a:t>да информира производителя и други отговорни лица за нежелани инциденти, възникнали от неправилно проектиране </a:t>
            </a:r>
            <a:r>
              <a:rPr lang="ru-RU" altLang="en-US" sz="2400" dirty="0" smtClean="0">
                <a:solidFill>
                  <a:srgbClr val="FFFFE6"/>
                </a:solidFill>
                <a:latin typeface="Arial" panose="020B0604020202020204" pitchFamily="34" charset="0"/>
              </a:rPr>
              <a:t>или експлоатация на </a:t>
            </a:r>
            <a:r>
              <a:rPr lang="ru-RU" altLang="en-US" sz="2400" dirty="0">
                <a:solidFill>
                  <a:srgbClr val="FFFFE6"/>
                </a:solidFill>
                <a:latin typeface="Arial" panose="020B0604020202020204" pitchFamily="34" charset="0"/>
              </a:rPr>
              <a:t>медицинско изделие</a:t>
            </a:r>
            <a:r>
              <a:rPr lang="ru-RU" altLang="en-US" sz="2400" dirty="0" smtClean="0">
                <a:solidFill>
                  <a:srgbClr val="FFFFE6"/>
                </a:solidFill>
                <a:latin typeface="Arial" panose="020B0604020202020204" pitchFamily="34" charset="0"/>
              </a:rPr>
              <a:t>, които са </a:t>
            </a:r>
            <a:r>
              <a:rPr lang="ru-RU" altLang="en-US" sz="2400" dirty="0">
                <a:solidFill>
                  <a:srgbClr val="FFFFE6"/>
                </a:solidFill>
                <a:latin typeface="Arial" panose="020B0604020202020204" pitchFamily="34" charset="0"/>
              </a:rPr>
              <a:t>потенциално опасни за пациентите.</a:t>
            </a: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623392" y="981075"/>
            <a:ext cx="10800000" cy="0"/>
          </a:xfrm>
          <a:prstGeom prst="line">
            <a:avLst/>
          </a:prstGeom>
          <a:noFill/>
          <a:ln w="63500">
            <a:solidFill>
              <a:srgbClr val="FFFFCC"/>
            </a:solidFill>
            <a:round/>
            <a:headEnd type="diamond" w="med" len="med"/>
            <a:tailEnd type="diamond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2"/>
          <p:cNvSpPr>
            <a:spLocks noGrp="1" noChangeArrowheads="1"/>
          </p:cNvSpPr>
          <p:nvPr>
            <p:ph type="title"/>
          </p:nvPr>
        </p:nvSpPr>
        <p:spPr>
          <a:xfrm>
            <a:off x="623392" y="274638"/>
            <a:ext cx="9720758" cy="5619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bg-BG" altLang="en-US" b="1" dirty="0" smtClean="0">
                <a:solidFill>
                  <a:srgbClr val="FFFFE6"/>
                </a:solidFill>
                <a:latin typeface="Arial Narrow" panose="020B0606020202030204" pitchFamily="34" charset="0"/>
              </a:rPr>
              <a:t>ОКИ – Дейности</a:t>
            </a:r>
            <a:r>
              <a:rPr lang="en-GB" altLang="en-US" b="1" dirty="0" smtClean="0">
                <a:solidFill>
                  <a:srgbClr val="FFFFE6"/>
                </a:solidFill>
                <a:latin typeface="Arial Narrow" panose="020B0606020202030204" pitchFamily="34" charset="0"/>
              </a:rPr>
              <a:t> </a:t>
            </a:r>
            <a:r>
              <a:rPr lang="bg-BG" altLang="en-US" b="1" dirty="0" smtClean="0">
                <a:solidFill>
                  <a:srgbClr val="FFFFE6"/>
                </a:solidFill>
                <a:latin typeface="Arial Narrow" panose="020B0606020202030204" pitchFamily="34" charset="0"/>
              </a:rPr>
              <a:t>- </a:t>
            </a:r>
            <a:r>
              <a:rPr lang="bg-BG" altLang="en-US" sz="3600" b="1" dirty="0">
                <a:solidFill>
                  <a:srgbClr val="FFFFE6"/>
                </a:solidFill>
                <a:latin typeface="Arial Narrow" panose="020B0606020202030204" pitchFamily="34" charset="0"/>
              </a:rPr>
              <a:t>Изкарване от употреба</a:t>
            </a:r>
            <a:endParaRPr lang="en-GB" altLang="en-US" sz="3600" b="1" dirty="0">
              <a:solidFill>
                <a:srgbClr val="FFFFE6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460F79AB-D7CA-439E-8B5C-AC3E4D3F0051}" type="slidenum">
              <a:rPr lang="en-GB" altLang="en-US" sz="2000">
                <a:solidFill>
                  <a:srgbClr val="FFFFE6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32</a:t>
            </a:fld>
            <a:endParaRPr lang="en-GB" altLang="en-US" sz="2000">
              <a:solidFill>
                <a:srgbClr val="FFFFE6"/>
              </a:solidFill>
              <a:latin typeface="Arial" panose="020B0604020202020204" pitchFamily="34" charset="0"/>
            </a:endParaRPr>
          </a:p>
        </p:txBody>
      </p:sp>
      <p:sp>
        <p:nvSpPr>
          <p:cNvPr id="64517" name="Rectangle 4"/>
          <p:cNvSpPr>
            <a:spLocks noChangeArrowheads="1"/>
          </p:cNvSpPr>
          <p:nvPr/>
        </p:nvSpPr>
        <p:spPr bwMode="auto">
          <a:xfrm>
            <a:off x="623392" y="981075"/>
            <a:ext cx="8640959" cy="568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191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27138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5125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20000"/>
              </a:spcBef>
              <a:buClr>
                <a:srgbClr val="CAE1EC"/>
              </a:buClr>
              <a:buFont typeface="Wingdings" panose="05000000000000000000" pitchFamily="2" charset="2"/>
              <a:buNone/>
            </a:pPr>
            <a:r>
              <a:rPr lang="ru-RU" altLang="en-US" dirty="0">
                <a:solidFill>
                  <a:srgbClr val="CAE1EC"/>
                </a:solidFill>
                <a:latin typeface="Arial" panose="020B0604020202020204" pitchFamily="34" charset="0"/>
              </a:rPr>
              <a:t>Има няколко причини за изкарване от употреба:</a:t>
            </a:r>
          </a:p>
          <a:p>
            <a:pPr algn="just" eaLnBrk="1" hangingPunct="1">
              <a:lnSpc>
                <a:spcPct val="100000"/>
              </a:lnSpc>
              <a:spcBef>
                <a:spcPct val="20000"/>
              </a:spcBef>
              <a:buClr>
                <a:srgbClr val="CAE1EC"/>
              </a:buClr>
              <a:buFont typeface="Wingdings" panose="05000000000000000000" pitchFamily="2" charset="2"/>
              <a:buNone/>
            </a:pPr>
            <a:endParaRPr lang="ru-RU" altLang="en-US" sz="1400" dirty="0">
              <a:solidFill>
                <a:srgbClr val="CAE1EC"/>
              </a:solidFill>
              <a:latin typeface="Arial" panose="020B0604020202020204" pitchFamily="34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20000"/>
              </a:spcBef>
              <a:buClr>
                <a:srgbClr val="CAE1EC"/>
              </a:buClr>
              <a:buFont typeface="Wingdings" panose="05000000000000000000" pitchFamily="2" charset="2"/>
              <a:buChar char="q"/>
            </a:pPr>
            <a:r>
              <a:rPr lang="ru-RU" altLang="en-US" sz="2400" dirty="0">
                <a:solidFill>
                  <a:srgbClr val="CAE1EC"/>
                </a:solidFill>
                <a:latin typeface="Arial" panose="020B0604020202020204" pitchFamily="34" charset="0"/>
              </a:rPr>
              <a:t> </a:t>
            </a:r>
            <a:r>
              <a:rPr lang="ru-RU" altLang="en-US" sz="2400" dirty="0">
                <a:solidFill>
                  <a:srgbClr val="FFFFE6"/>
                </a:solidFill>
                <a:latin typeface="Arial" panose="020B0604020202020204" pitchFamily="34" charset="0"/>
              </a:rPr>
              <a:t>Промени в стандарта на здравеопазването</a:t>
            </a:r>
            <a:r>
              <a:rPr lang="ru-RU" altLang="en-US" sz="2400" dirty="0">
                <a:solidFill>
                  <a:srgbClr val="CAE1EC"/>
                </a:solidFill>
                <a:latin typeface="Arial" panose="020B0604020202020204" pitchFamily="34" charset="0"/>
              </a:rPr>
              <a:t> - нови клинични процедури могат да направят едно устройство, неактуално и необходимост от покупка на нова технология</a:t>
            </a:r>
          </a:p>
          <a:p>
            <a:pPr algn="just" eaLnBrk="1" hangingPunct="1">
              <a:lnSpc>
                <a:spcPct val="100000"/>
              </a:lnSpc>
              <a:spcBef>
                <a:spcPct val="20000"/>
              </a:spcBef>
              <a:buClr>
                <a:srgbClr val="CAE1EC"/>
              </a:buClr>
              <a:buFont typeface="Wingdings" panose="05000000000000000000" pitchFamily="2" charset="2"/>
              <a:buChar char="q"/>
            </a:pPr>
            <a:r>
              <a:rPr lang="ru-RU" altLang="en-US" sz="2400" dirty="0">
                <a:solidFill>
                  <a:srgbClr val="CAE1EC"/>
                </a:solidFill>
                <a:latin typeface="Arial" panose="020B0604020202020204" pitchFamily="34" charset="0"/>
              </a:rPr>
              <a:t> </a:t>
            </a:r>
            <a:r>
              <a:rPr lang="ru-RU" altLang="en-US" sz="2400" dirty="0">
                <a:solidFill>
                  <a:srgbClr val="FFFFE6"/>
                </a:solidFill>
                <a:latin typeface="Arial" panose="020B0604020202020204" pitchFamily="34" charset="0"/>
              </a:rPr>
              <a:t>Фактори за безопасност</a:t>
            </a:r>
            <a:r>
              <a:rPr lang="ru-RU" altLang="en-US" sz="2400" dirty="0">
                <a:solidFill>
                  <a:srgbClr val="CAE1EC"/>
                </a:solidFill>
                <a:latin typeface="Arial" panose="020B0604020202020204" pitchFamily="34" charset="0"/>
              </a:rPr>
              <a:t> - устройството показва повишен риск за пациенти или персонал</a:t>
            </a:r>
          </a:p>
          <a:p>
            <a:pPr algn="just" eaLnBrk="1" hangingPunct="1">
              <a:lnSpc>
                <a:spcPct val="100000"/>
              </a:lnSpc>
              <a:spcBef>
                <a:spcPct val="20000"/>
              </a:spcBef>
              <a:buClr>
                <a:srgbClr val="CAE1EC"/>
              </a:buClr>
              <a:buFont typeface="Wingdings" panose="05000000000000000000" pitchFamily="2" charset="2"/>
              <a:buChar char="q"/>
            </a:pPr>
            <a:r>
              <a:rPr lang="ru-RU" altLang="en-US" sz="2400" dirty="0">
                <a:solidFill>
                  <a:srgbClr val="CAE1EC"/>
                </a:solidFill>
                <a:latin typeface="Arial" panose="020B0604020202020204" pitchFamily="34" charset="0"/>
              </a:rPr>
              <a:t> </a:t>
            </a:r>
            <a:r>
              <a:rPr lang="ru-RU" altLang="en-US" sz="2400" dirty="0">
                <a:solidFill>
                  <a:srgbClr val="FFFFE6"/>
                </a:solidFill>
                <a:latin typeface="Arial" panose="020B0604020202020204" pitchFamily="34" charset="0"/>
              </a:rPr>
              <a:t>Проблеми с поддръжка</a:t>
            </a:r>
            <a:r>
              <a:rPr lang="ru-RU" altLang="en-US" sz="2400" dirty="0">
                <a:solidFill>
                  <a:srgbClr val="CAE1EC"/>
                </a:solidFill>
                <a:latin typeface="Arial" panose="020B0604020202020204" pitchFamily="34" charset="0"/>
              </a:rPr>
              <a:t> - прекомерно чести </a:t>
            </a:r>
            <a:r>
              <a:rPr lang="ru-RU" altLang="en-US" sz="2400" dirty="0" smtClean="0">
                <a:solidFill>
                  <a:srgbClr val="CAE1EC"/>
                </a:solidFill>
                <a:latin typeface="Arial" panose="020B0604020202020204" pitchFamily="34" charset="0"/>
              </a:rPr>
              <a:t>или </a:t>
            </a:r>
            <a:r>
              <a:rPr lang="ru-RU" altLang="en-US" sz="2400" dirty="0">
                <a:solidFill>
                  <a:srgbClr val="CAE1EC"/>
                </a:solidFill>
                <a:latin typeface="Arial" panose="020B0604020202020204" pitchFamily="34" charset="0"/>
              </a:rPr>
              <a:t>скъпи ремонти. Липса на резервни части или извършители.</a:t>
            </a:r>
          </a:p>
          <a:p>
            <a:pPr algn="just" eaLnBrk="1" hangingPunct="1">
              <a:lnSpc>
                <a:spcPct val="100000"/>
              </a:lnSpc>
              <a:spcBef>
                <a:spcPct val="20000"/>
              </a:spcBef>
              <a:buClr>
                <a:srgbClr val="CAE1EC"/>
              </a:buClr>
              <a:buFont typeface="Wingdings" panose="05000000000000000000" pitchFamily="2" charset="2"/>
              <a:buChar char="q"/>
            </a:pPr>
            <a:r>
              <a:rPr lang="ru-RU" altLang="en-US" sz="2400" dirty="0">
                <a:solidFill>
                  <a:srgbClr val="CAE1EC"/>
                </a:solidFill>
                <a:latin typeface="Arial" panose="020B0604020202020204" pitchFamily="34" charset="0"/>
              </a:rPr>
              <a:t> </a:t>
            </a:r>
            <a:r>
              <a:rPr lang="ru-RU" altLang="en-US" sz="2400" dirty="0">
                <a:solidFill>
                  <a:srgbClr val="FFFFE6"/>
                </a:solidFill>
                <a:latin typeface="Arial" panose="020B0604020202020204" pitchFamily="34" charset="0"/>
              </a:rPr>
              <a:t>Оперативни разходи</a:t>
            </a:r>
            <a:r>
              <a:rPr lang="ru-RU" altLang="en-US" sz="2400" dirty="0">
                <a:solidFill>
                  <a:srgbClr val="CAE1EC"/>
                </a:solidFill>
                <a:latin typeface="Arial" panose="020B0604020202020204" pitchFamily="34" charset="0"/>
              </a:rPr>
              <a:t> - по-икномично или по-надеждно ново оборудване</a:t>
            </a:r>
          </a:p>
          <a:p>
            <a:pPr algn="just" eaLnBrk="1" hangingPunct="1">
              <a:lnSpc>
                <a:spcPct val="100000"/>
              </a:lnSpc>
              <a:spcBef>
                <a:spcPct val="20000"/>
              </a:spcBef>
              <a:buClr>
                <a:srgbClr val="CAE1EC"/>
              </a:buClr>
              <a:buFont typeface="Wingdings" panose="05000000000000000000" pitchFamily="2" charset="2"/>
              <a:buChar char="q"/>
            </a:pPr>
            <a:r>
              <a:rPr lang="ru-RU" altLang="en-US" sz="2400" dirty="0">
                <a:solidFill>
                  <a:srgbClr val="CAE1EC"/>
                </a:solidFill>
                <a:latin typeface="Arial" panose="020B0604020202020204" pitchFamily="34" charset="0"/>
              </a:rPr>
              <a:t> </a:t>
            </a:r>
            <a:r>
              <a:rPr lang="ru-RU" altLang="en-US" sz="2400" dirty="0">
                <a:solidFill>
                  <a:srgbClr val="FFFFE6"/>
                </a:solidFill>
                <a:latin typeface="Arial" panose="020B0604020202020204" pitchFamily="34" charset="0"/>
              </a:rPr>
              <a:t>Интегриране на функционалности</a:t>
            </a:r>
            <a:r>
              <a:rPr lang="ru-RU" altLang="en-US" sz="2400" dirty="0">
                <a:solidFill>
                  <a:srgbClr val="CAE1EC"/>
                </a:solidFill>
                <a:latin typeface="Arial" panose="020B0604020202020204" pitchFamily="34" charset="0"/>
              </a:rPr>
              <a:t> - новотехнологично оборудване може да включва редица различни функции в едно устройство. </a:t>
            </a: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623392" y="981075"/>
            <a:ext cx="10800000" cy="0"/>
          </a:xfrm>
          <a:prstGeom prst="line">
            <a:avLst/>
          </a:prstGeom>
          <a:noFill/>
          <a:ln w="63500">
            <a:solidFill>
              <a:srgbClr val="FFFFCC"/>
            </a:solidFill>
            <a:round/>
            <a:headEnd type="diamond" w="med" len="med"/>
            <a:tailEnd type="diamond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2384" y="2348880"/>
            <a:ext cx="2269082" cy="3312368"/>
          </a:xfrm>
          <a:prstGeom prst="rect">
            <a:avLst/>
          </a:prstGeom>
          <a:noFill/>
          <a:ln w="57150" cmpd="thinThick" algn="ctr">
            <a:solidFill>
              <a:srgbClr val="FFFF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6" name="Rectangle 4"/>
          <p:cNvSpPr>
            <a:spLocks noChangeArrowheads="1"/>
          </p:cNvSpPr>
          <p:nvPr/>
        </p:nvSpPr>
        <p:spPr bwMode="auto">
          <a:xfrm>
            <a:off x="623392" y="1527176"/>
            <a:ext cx="3060000" cy="576263"/>
          </a:xfrm>
          <a:prstGeom prst="rect">
            <a:avLst/>
          </a:prstGeom>
          <a:noFill/>
          <a:ln w="38100" cmpd="dbl">
            <a:solidFill>
              <a:srgbClr val="FFFF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en-US" altLang="en-US" sz="3200" b="1" dirty="0">
                <a:solidFill>
                  <a:srgbClr val="FFFFE6"/>
                </a:solidFill>
              </a:rPr>
              <a:t> </a:t>
            </a:r>
            <a:r>
              <a:rPr lang="bg-BG" altLang="en-US" sz="3200" b="1" dirty="0" smtClean="0">
                <a:solidFill>
                  <a:srgbClr val="FFFFE6"/>
                </a:solidFill>
              </a:rPr>
              <a:t>Планиране</a:t>
            </a:r>
            <a:endParaRPr lang="en-GB" altLang="en-US" sz="3200" b="1" dirty="0">
              <a:solidFill>
                <a:srgbClr val="FFFFE6"/>
              </a:solidFill>
            </a:endParaRPr>
          </a:p>
        </p:txBody>
      </p:sp>
      <p:sp>
        <p:nvSpPr>
          <p:cNvPr id="105477" name="Rectangle 5"/>
          <p:cNvSpPr>
            <a:spLocks noChangeArrowheads="1"/>
          </p:cNvSpPr>
          <p:nvPr/>
        </p:nvSpPr>
        <p:spPr bwMode="auto">
          <a:xfrm>
            <a:off x="4151784" y="4378325"/>
            <a:ext cx="3672408" cy="533400"/>
          </a:xfrm>
          <a:prstGeom prst="rect">
            <a:avLst/>
          </a:prstGeom>
          <a:noFill/>
          <a:ln w="38100" cmpd="dbl" algn="ctr">
            <a:solidFill>
              <a:srgbClr val="FFFF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en-US" altLang="en-US" sz="3200" b="1" dirty="0">
                <a:solidFill>
                  <a:srgbClr val="FFFFE6"/>
                </a:solidFill>
              </a:rPr>
              <a:t> </a:t>
            </a:r>
            <a:r>
              <a:rPr lang="bg-BG" altLang="en-US" sz="3200" b="1" dirty="0" smtClean="0">
                <a:solidFill>
                  <a:srgbClr val="FFFFE6"/>
                </a:solidFill>
              </a:rPr>
              <a:t>Експлоатация</a:t>
            </a:r>
            <a:endParaRPr lang="en-GB" altLang="en-US" sz="3200" b="1" dirty="0">
              <a:solidFill>
                <a:srgbClr val="FFFFE6"/>
              </a:solidFill>
            </a:endParaRPr>
          </a:p>
        </p:txBody>
      </p:sp>
      <p:sp>
        <p:nvSpPr>
          <p:cNvPr id="105478" name="Rectangle 6"/>
          <p:cNvSpPr>
            <a:spLocks noChangeArrowheads="1"/>
          </p:cNvSpPr>
          <p:nvPr/>
        </p:nvSpPr>
        <p:spPr bwMode="auto">
          <a:xfrm>
            <a:off x="6023744" y="5775325"/>
            <a:ext cx="5400848" cy="533400"/>
          </a:xfrm>
          <a:prstGeom prst="rect">
            <a:avLst/>
          </a:prstGeom>
          <a:noFill/>
          <a:ln w="38100" cmpd="dbl" algn="ctr">
            <a:solidFill>
              <a:srgbClr val="FFFF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en-US" altLang="en-US" sz="3200" b="1" dirty="0">
                <a:solidFill>
                  <a:srgbClr val="FFFFE6"/>
                </a:solidFill>
              </a:rPr>
              <a:t> </a:t>
            </a:r>
            <a:r>
              <a:rPr lang="bg-BG" altLang="en-US" sz="3200" b="1" dirty="0" smtClean="0">
                <a:solidFill>
                  <a:srgbClr val="FFFFE6"/>
                </a:solidFill>
              </a:rPr>
              <a:t>Изкарване от употреба</a:t>
            </a:r>
            <a:endParaRPr lang="en-GB" altLang="en-US" sz="3200" b="1" dirty="0">
              <a:solidFill>
                <a:srgbClr val="FFFFE6"/>
              </a:solidFill>
            </a:endParaRPr>
          </a:p>
        </p:txBody>
      </p:sp>
      <p:sp>
        <p:nvSpPr>
          <p:cNvPr id="105479" name="Line 7"/>
          <p:cNvSpPr>
            <a:spLocks noChangeShapeType="1"/>
          </p:cNvSpPr>
          <p:nvPr/>
        </p:nvSpPr>
        <p:spPr bwMode="auto">
          <a:xfrm>
            <a:off x="2207717" y="2319338"/>
            <a:ext cx="719137" cy="431800"/>
          </a:xfrm>
          <a:prstGeom prst="line">
            <a:avLst/>
          </a:prstGeom>
          <a:noFill/>
          <a:ln w="76200">
            <a:solidFill>
              <a:srgbClr val="FFFFE6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481" name="Rectangle 9"/>
          <p:cNvSpPr>
            <a:spLocks noChangeArrowheads="1"/>
          </p:cNvSpPr>
          <p:nvPr/>
        </p:nvSpPr>
        <p:spPr bwMode="auto">
          <a:xfrm>
            <a:off x="623392" y="115889"/>
            <a:ext cx="10800000" cy="93662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400">
                <a:solidFill>
                  <a:srgbClr val="FFFFCC"/>
                </a:solidFill>
                <a:latin typeface="Arial" panose="020B0604020202020204" pitchFamily="34" charset="0"/>
              </a:defRPr>
            </a:lvl1pPr>
            <a:lvl2pPr>
              <a:defRPr sz="4400">
                <a:solidFill>
                  <a:srgbClr val="FFFFCC"/>
                </a:solidFill>
                <a:latin typeface="Arial" panose="020B0604020202020204" pitchFamily="34" charset="0"/>
              </a:defRPr>
            </a:lvl2pPr>
            <a:lvl3pPr>
              <a:defRPr sz="4400">
                <a:solidFill>
                  <a:srgbClr val="FFFFCC"/>
                </a:solidFill>
                <a:latin typeface="Arial" panose="020B0604020202020204" pitchFamily="34" charset="0"/>
              </a:defRPr>
            </a:lvl3pPr>
            <a:lvl4pPr>
              <a:defRPr sz="4400">
                <a:solidFill>
                  <a:srgbClr val="FFFFCC"/>
                </a:solidFill>
                <a:latin typeface="Arial" panose="020B0604020202020204" pitchFamily="34" charset="0"/>
              </a:defRPr>
            </a:lvl4pPr>
            <a:lvl5pPr>
              <a:defRPr sz="4400">
                <a:solidFill>
                  <a:srgbClr val="FFFFCC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CC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CC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CC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CC"/>
                </a:solidFill>
                <a:latin typeface="Arial" panose="020B0604020202020204" pitchFamily="34" charset="0"/>
              </a:defRPr>
            </a:lvl9pPr>
          </a:lstStyle>
          <a:p>
            <a:r>
              <a:rPr lang="bg-BG" altLang="en-US" sz="4000" b="1" dirty="0" smtClean="0">
                <a:solidFill>
                  <a:srgbClr val="FFFFE6"/>
                </a:solidFill>
                <a:latin typeface="Arial Narrow" panose="020B0606020202030204" pitchFamily="34" charset="0"/>
              </a:rPr>
              <a:t>Медицинско устройство – жизнен цикъл</a:t>
            </a:r>
            <a:endParaRPr lang="el-GR" altLang="en-US" sz="4000" b="1" dirty="0">
              <a:solidFill>
                <a:srgbClr val="FFFFE6"/>
              </a:solidFill>
              <a:latin typeface="Arial Narrow" panose="020B0606020202030204" pitchFamily="34" charset="0"/>
            </a:endParaRPr>
          </a:p>
        </p:txBody>
      </p:sp>
      <p:sp>
        <p:nvSpPr>
          <p:cNvPr id="105483" name="Rectangle 11"/>
          <p:cNvSpPr>
            <a:spLocks noChangeArrowheads="1"/>
          </p:cNvSpPr>
          <p:nvPr/>
        </p:nvSpPr>
        <p:spPr bwMode="auto">
          <a:xfrm>
            <a:off x="2207717" y="2938463"/>
            <a:ext cx="3528000" cy="533400"/>
          </a:xfrm>
          <a:prstGeom prst="rect">
            <a:avLst/>
          </a:prstGeom>
          <a:noFill/>
          <a:ln w="38100" cmpd="dbl" algn="ctr">
            <a:solidFill>
              <a:srgbClr val="FFFF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en-US" altLang="en-US" sz="3200" b="1" dirty="0">
                <a:solidFill>
                  <a:srgbClr val="FFFFE6"/>
                </a:solidFill>
              </a:rPr>
              <a:t> </a:t>
            </a:r>
            <a:r>
              <a:rPr lang="bg-BG" altLang="en-US" sz="3200" b="1" dirty="0" smtClean="0">
                <a:solidFill>
                  <a:srgbClr val="FFFFE6"/>
                </a:solidFill>
              </a:rPr>
              <a:t>Придобиване</a:t>
            </a:r>
            <a:endParaRPr lang="en-GB" altLang="en-US" sz="3200" b="1" dirty="0">
              <a:solidFill>
                <a:srgbClr val="FFFFE6"/>
              </a:solidFill>
            </a:endParaRPr>
          </a:p>
        </p:txBody>
      </p:sp>
      <p:sp>
        <p:nvSpPr>
          <p:cNvPr id="105484" name="Line 12"/>
          <p:cNvSpPr>
            <a:spLocks noChangeShapeType="1"/>
          </p:cNvSpPr>
          <p:nvPr/>
        </p:nvSpPr>
        <p:spPr bwMode="auto">
          <a:xfrm>
            <a:off x="3934917" y="3687763"/>
            <a:ext cx="719137" cy="431800"/>
          </a:xfrm>
          <a:prstGeom prst="line">
            <a:avLst/>
          </a:prstGeom>
          <a:noFill/>
          <a:ln w="76200">
            <a:solidFill>
              <a:srgbClr val="FFFFE6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485" name="Line 13"/>
          <p:cNvSpPr>
            <a:spLocks noChangeShapeType="1"/>
          </p:cNvSpPr>
          <p:nvPr/>
        </p:nvSpPr>
        <p:spPr bwMode="auto">
          <a:xfrm>
            <a:off x="5952628" y="5127625"/>
            <a:ext cx="719138" cy="431800"/>
          </a:xfrm>
          <a:prstGeom prst="line">
            <a:avLst/>
          </a:prstGeom>
          <a:noFill/>
          <a:ln w="76200">
            <a:solidFill>
              <a:srgbClr val="FFFFE6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Line 4"/>
          <p:cNvSpPr>
            <a:spLocks noChangeShapeType="1"/>
          </p:cNvSpPr>
          <p:nvPr/>
        </p:nvSpPr>
        <p:spPr bwMode="auto">
          <a:xfrm>
            <a:off x="623392" y="981075"/>
            <a:ext cx="10800000" cy="0"/>
          </a:xfrm>
          <a:prstGeom prst="line">
            <a:avLst/>
          </a:prstGeom>
          <a:noFill/>
          <a:ln w="63500">
            <a:solidFill>
              <a:srgbClr val="FFFFCC"/>
            </a:solidFill>
            <a:round/>
            <a:headEnd type="diamond" w="med" len="med"/>
            <a:tailEnd type="diamond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7104392" y="3077264"/>
            <a:ext cx="2520000" cy="403224"/>
          </a:xfrm>
          <a:prstGeom prst="rect">
            <a:avLst/>
          </a:prstGeom>
          <a:noFill/>
          <a:ln w="12700" cmpd="sng" algn="ctr">
            <a:solidFill>
              <a:srgbClr val="D2FEFE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q"/>
            </a:pPr>
            <a:r>
              <a:rPr lang="bg-BG" altLang="en-US" sz="2400" b="1" dirty="0">
                <a:solidFill>
                  <a:srgbClr val="D2FEFE"/>
                </a:solidFill>
              </a:rPr>
              <a:t> Обучение</a:t>
            </a:r>
            <a:endParaRPr lang="en-GB" altLang="en-US" sz="2400" b="1" dirty="0">
              <a:solidFill>
                <a:srgbClr val="D2FEFE"/>
              </a:solidFill>
            </a:endParaRP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7752464" y="3596450"/>
            <a:ext cx="2520000" cy="403224"/>
          </a:xfrm>
          <a:prstGeom prst="rect">
            <a:avLst/>
          </a:prstGeom>
          <a:noFill/>
          <a:ln w="12700" cmpd="sng" algn="ctr">
            <a:solidFill>
              <a:srgbClr val="D2FEFE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q"/>
            </a:pPr>
            <a:r>
              <a:rPr lang="bg-BG" altLang="en-US" sz="2400" b="1" dirty="0">
                <a:solidFill>
                  <a:srgbClr val="D2FEFE"/>
                </a:solidFill>
              </a:rPr>
              <a:t> Поддръжка</a:t>
            </a:r>
            <a:endParaRPr lang="en-GB" altLang="en-US" sz="2400" b="1" dirty="0">
              <a:solidFill>
                <a:srgbClr val="D2FEFE"/>
              </a:solidFill>
            </a:endParaRP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8472544" y="4100506"/>
            <a:ext cx="2520000" cy="403224"/>
          </a:xfrm>
          <a:prstGeom prst="rect">
            <a:avLst/>
          </a:prstGeom>
          <a:noFill/>
          <a:ln w="12700" cmpd="sng" algn="ctr">
            <a:solidFill>
              <a:srgbClr val="D2FEFE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q"/>
            </a:pPr>
            <a:r>
              <a:rPr lang="bg-BG" altLang="en-US" sz="2400" b="1" dirty="0">
                <a:solidFill>
                  <a:srgbClr val="D2FEFE"/>
                </a:solidFill>
              </a:rPr>
              <a:t> Ремонти</a:t>
            </a:r>
            <a:endParaRPr lang="en-GB" altLang="en-US" sz="2400" b="1" dirty="0">
              <a:solidFill>
                <a:srgbClr val="D2FEFE"/>
              </a:solidFill>
            </a:endParaRP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9120616" y="4609952"/>
            <a:ext cx="2520000" cy="403224"/>
          </a:xfrm>
          <a:prstGeom prst="rect">
            <a:avLst/>
          </a:prstGeom>
          <a:noFill/>
          <a:ln w="12700" cmpd="sng" algn="ctr">
            <a:solidFill>
              <a:srgbClr val="D2FEFE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q"/>
            </a:pPr>
            <a:r>
              <a:rPr lang="bg-BG" altLang="en-US" sz="2400" b="1" dirty="0">
                <a:solidFill>
                  <a:srgbClr val="D2FEFE"/>
                </a:solidFill>
              </a:rPr>
              <a:t> Контрол</a:t>
            </a:r>
            <a:endParaRPr lang="en-GB" altLang="en-US" sz="2400" b="1" dirty="0">
              <a:solidFill>
                <a:srgbClr val="D2FEF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3152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5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31950" y="692151"/>
            <a:ext cx="8928100" cy="5257130"/>
          </a:xfrm>
        </p:spPr>
        <p:txBody>
          <a:bodyPr anchor="ctr"/>
          <a:lstStyle/>
          <a:p>
            <a:r>
              <a:rPr lang="bg-BG" altLang="en-US" sz="5400" dirty="0" smtClean="0">
                <a:solidFill>
                  <a:srgbClr val="FFFFE6"/>
                </a:solidFill>
                <a:latin typeface="Arial" panose="020B0604020202020204" pitchFamily="34" charset="0"/>
              </a:rPr>
              <a:t>МЕДИЦИНСКА ТЕХНИКА</a:t>
            </a:r>
            <a:r>
              <a:rPr lang="en-GB" altLang="en-US" sz="5400" dirty="0" smtClean="0">
                <a:solidFill>
                  <a:srgbClr val="FFFFE6"/>
                </a:solidFill>
                <a:latin typeface="Arial" panose="020B0604020202020204" pitchFamily="34" charset="0"/>
              </a:rPr>
              <a:t/>
            </a:r>
            <a:br>
              <a:rPr lang="en-GB" altLang="en-US" sz="5400" dirty="0" smtClean="0">
                <a:solidFill>
                  <a:srgbClr val="FFFFE6"/>
                </a:solidFill>
                <a:latin typeface="Arial" panose="020B0604020202020204" pitchFamily="34" charset="0"/>
              </a:rPr>
            </a:br>
            <a:r>
              <a:rPr lang="bg-BG" altLang="en-US" sz="4000" dirty="0" smtClean="0">
                <a:solidFill>
                  <a:srgbClr val="FFFFE6"/>
                </a:solidFill>
                <a:latin typeface="Arial" panose="020B0604020202020204" pitchFamily="34" charset="0"/>
              </a:rPr>
              <a:t/>
            </a:r>
            <a:br>
              <a:rPr lang="bg-BG" altLang="en-US" sz="4000" dirty="0" smtClean="0">
                <a:solidFill>
                  <a:srgbClr val="FFFFE6"/>
                </a:solidFill>
                <a:latin typeface="Arial" panose="020B0604020202020204" pitchFamily="34" charset="0"/>
              </a:rPr>
            </a:br>
            <a:r>
              <a:rPr lang="bg-BG" altLang="en-US" sz="4000" dirty="0" smtClean="0">
                <a:solidFill>
                  <a:srgbClr val="FFFFE6"/>
                </a:solidFill>
                <a:latin typeface="Arial" panose="020B0604020202020204" pitchFamily="34" charset="0"/>
              </a:rPr>
              <a:t>Бъдещи тенденции</a:t>
            </a:r>
            <a:endParaRPr lang="en-GB" altLang="en-US" sz="3600" dirty="0" smtClean="0">
              <a:solidFill>
                <a:srgbClr val="FFFFE6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1226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77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753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156F78-6594-443D-AA48-37EBBDD29805}" type="slidenum">
              <a:rPr lang="en-GB" altLang="en-US"/>
              <a:pPr>
                <a:defRPr/>
              </a:pPr>
              <a:t>35</a:t>
            </a:fld>
            <a:endParaRPr lang="en-GB" altLang="en-US"/>
          </a:p>
        </p:txBody>
      </p:sp>
      <p:pic>
        <p:nvPicPr>
          <p:cNvPr id="14339" name="Picture 2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718" y="2295659"/>
            <a:ext cx="2016125" cy="1943100"/>
          </a:xfrm>
          <a:prstGeom prst="rect">
            <a:avLst/>
          </a:prstGeom>
          <a:noFill/>
          <a:ln w="57150" cmpd="thinThick" algn="ctr">
            <a:solidFill>
              <a:srgbClr val="FFFF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3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8408" y="2310665"/>
            <a:ext cx="2016125" cy="1944688"/>
          </a:xfrm>
          <a:prstGeom prst="rect">
            <a:avLst/>
          </a:prstGeom>
          <a:noFill/>
          <a:ln w="57150" cmpd="thinThick" algn="ctr">
            <a:solidFill>
              <a:srgbClr val="FFFF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1" name="Picture 4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416" y="4300550"/>
            <a:ext cx="2049693" cy="2249526"/>
          </a:xfrm>
          <a:prstGeom prst="rect">
            <a:avLst/>
          </a:prstGeom>
          <a:noFill/>
          <a:ln w="57150" cmpd="thinThick" algn="ctr">
            <a:solidFill>
              <a:srgbClr val="FFFF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2" name="Picture 5"/>
          <p:cNvPicPr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200" y="4370790"/>
            <a:ext cx="2016224" cy="2179286"/>
          </a:xfrm>
          <a:prstGeom prst="rect">
            <a:avLst/>
          </a:prstGeom>
          <a:noFill/>
          <a:ln w="57150" cmpd="thinThick" algn="ctr">
            <a:solidFill>
              <a:srgbClr val="FFFF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3" name="Picture 6"/>
          <p:cNvPicPr>
            <a:picLocks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752" y="4318051"/>
            <a:ext cx="2016125" cy="2232025"/>
          </a:xfrm>
          <a:prstGeom prst="rect">
            <a:avLst/>
          </a:prstGeom>
          <a:noFill/>
          <a:ln w="57150" cmpd="thinThick" algn="ctr">
            <a:solidFill>
              <a:srgbClr val="FFFF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4" name="Text Box 7"/>
          <p:cNvSpPr txBox="1">
            <a:spLocks noChangeArrowheads="1"/>
          </p:cNvSpPr>
          <p:nvPr/>
        </p:nvSpPr>
        <p:spPr bwMode="auto">
          <a:xfrm>
            <a:off x="2135188" y="285750"/>
            <a:ext cx="7921625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en-US" sz="3200" b="1" dirty="0">
                <a:solidFill>
                  <a:srgbClr val="FFFFE6"/>
                </a:solidFill>
                <a:latin typeface="Arial Narrow" panose="020B0606020202030204" pitchFamily="34" charset="0"/>
              </a:rPr>
              <a:t>Медицинска техника:</a:t>
            </a:r>
          </a:p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en-US" b="1" dirty="0">
                <a:solidFill>
                  <a:srgbClr val="CAE1EC"/>
                </a:solidFill>
                <a:latin typeface="Arial Narrow" panose="020B0606020202030204" pitchFamily="34" charset="0"/>
              </a:rPr>
              <a:t>Повече от 100 години еволюция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en-US" sz="3200" b="1" dirty="0">
                <a:solidFill>
                  <a:srgbClr val="FFFFE6"/>
                </a:solidFill>
                <a:latin typeface="Arial Narrow" panose="020B0606020202030204" pitchFamily="34" charset="0"/>
              </a:rPr>
              <a:t>Клинично Инженерство:</a:t>
            </a:r>
          </a:p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en-US" b="1" dirty="0">
                <a:solidFill>
                  <a:srgbClr val="CAE1EC"/>
                </a:solidFill>
                <a:latin typeface="Arial Narrow" panose="020B0606020202030204" pitchFamily="34" charset="0"/>
              </a:rPr>
              <a:t>Повече от </a:t>
            </a:r>
            <a:r>
              <a:rPr lang="en-US" altLang="en-US" b="1" dirty="0" smtClean="0">
                <a:solidFill>
                  <a:srgbClr val="CAE1EC"/>
                </a:solidFill>
                <a:latin typeface="Arial Narrow" panose="020B0606020202030204" pitchFamily="34" charset="0"/>
              </a:rPr>
              <a:t>5</a:t>
            </a:r>
            <a:r>
              <a:rPr lang="ru-RU" altLang="en-US" b="1" dirty="0" smtClean="0">
                <a:solidFill>
                  <a:srgbClr val="CAE1EC"/>
                </a:solidFill>
                <a:latin typeface="Arial Narrow" panose="020B0606020202030204" pitchFamily="34" charset="0"/>
              </a:rPr>
              <a:t>0 </a:t>
            </a:r>
            <a:r>
              <a:rPr lang="ru-RU" altLang="en-US" b="1" dirty="0">
                <a:solidFill>
                  <a:srgbClr val="CAE1EC"/>
                </a:solidFill>
                <a:latin typeface="Arial Narrow" panose="020B0606020202030204" pitchFamily="34" charset="0"/>
              </a:rPr>
              <a:t>години присъствие</a:t>
            </a:r>
            <a:endParaRPr lang="el-GR" altLang="en-US" b="1" dirty="0">
              <a:solidFill>
                <a:srgbClr val="CAE1EC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14345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2740696"/>
              </p:ext>
            </p:extLst>
          </p:nvPr>
        </p:nvGraphicFramePr>
        <p:xfrm>
          <a:off x="1199456" y="2327877"/>
          <a:ext cx="3178175" cy="158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" name="PHOTOPAINT!" r:id="rId9" imgW="6961632" imgH="4599432" progId="CPaint4">
                  <p:embed/>
                </p:oleObj>
              </mc:Choice>
              <mc:Fallback>
                <p:oleObj name="PHOTOPAINT!" r:id="rId9" imgW="6961632" imgH="4599432" progId="CPain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9456" y="2327877"/>
                        <a:ext cx="3178175" cy="158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946750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8C5118-15E3-4713-919D-8EE55C1294CC}" type="slidenum">
              <a:rPr lang="en-GB" altLang="en-US"/>
              <a:pPr>
                <a:defRPr/>
              </a:pPr>
              <a:t>36</a:t>
            </a:fld>
            <a:endParaRPr lang="en-GB" altLang="en-US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34963" y="2061418"/>
            <a:ext cx="11522075" cy="4679950"/>
          </a:xfrm>
        </p:spPr>
        <p:txBody>
          <a:bodyPr/>
          <a:lstStyle/>
          <a:p>
            <a:pPr marL="541338" indent="-541338" algn="just">
              <a:spcBef>
                <a:spcPct val="10000"/>
              </a:spcBef>
              <a:buFont typeface="Wingdings" panose="05000000000000000000" pitchFamily="2" charset="2"/>
              <a:buChar char="q"/>
            </a:pPr>
            <a:r>
              <a:rPr lang="bg-BG" altLang="en-US" sz="3000" dirty="0" smtClean="0">
                <a:solidFill>
                  <a:srgbClr val="FFFF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Влияние на технологиите</a:t>
            </a:r>
            <a:r>
              <a:rPr lang="en-US" altLang="en-US" sz="3000" dirty="0" smtClean="0">
                <a:solidFill>
                  <a:srgbClr val="FFFF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altLang="en-US" sz="3000" dirty="0" smtClean="0">
                <a:solidFill>
                  <a:srgbClr val="D2FE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altLang="en-US" sz="3000" dirty="0" smtClean="0">
                <a:solidFill>
                  <a:srgbClr val="D2FE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Медицински технологии, Информационни технологии</a:t>
            </a:r>
            <a:endParaRPr lang="en-US" altLang="en-US" sz="3000" dirty="0" smtClean="0">
              <a:solidFill>
                <a:srgbClr val="D2FEF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1338" indent="-541338" algn="just">
              <a:spcBef>
                <a:spcPct val="10000"/>
              </a:spcBef>
              <a:buFont typeface="Wingdings" panose="05000000000000000000" pitchFamily="2" charset="2"/>
              <a:buChar char="q"/>
            </a:pPr>
            <a:r>
              <a:rPr lang="bg-BG" altLang="en-US" sz="3000" dirty="0" smtClean="0">
                <a:solidFill>
                  <a:srgbClr val="FFFF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Социологическите сили</a:t>
            </a:r>
            <a:r>
              <a:rPr lang="en-US" altLang="en-US" sz="3000" dirty="0" smtClean="0">
                <a:solidFill>
                  <a:srgbClr val="FFFF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altLang="en-US" sz="3000" dirty="0" smtClean="0">
                <a:solidFill>
                  <a:srgbClr val="D2FE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altLang="en-US" sz="3000" dirty="0" smtClean="0">
                <a:solidFill>
                  <a:srgbClr val="D2FE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обществото / пациентите  искат да са по-добре информирани</a:t>
            </a:r>
            <a:endParaRPr lang="en-US" altLang="en-US" sz="3000" dirty="0" smtClean="0">
              <a:solidFill>
                <a:srgbClr val="D2FEF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1338" indent="-541338" algn="just">
              <a:spcBef>
                <a:spcPct val="10000"/>
              </a:spcBef>
              <a:buFont typeface="Wingdings" panose="05000000000000000000" pitchFamily="2" charset="2"/>
              <a:buChar char="q"/>
            </a:pPr>
            <a:r>
              <a:rPr lang="bg-BG" altLang="en-US" sz="3000" dirty="0" smtClean="0">
                <a:solidFill>
                  <a:srgbClr val="FFFF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Демографски фактори</a:t>
            </a:r>
            <a:r>
              <a:rPr lang="en-US" altLang="en-US" sz="3000" dirty="0" smtClean="0">
                <a:solidFill>
                  <a:srgbClr val="FFFF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altLang="en-US" sz="3000" dirty="0" smtClean="0">
                <a:solidFill>
                  <a:srgbClr val="D2FE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altLang="en-US" sz="3000" dirty="0" smtClean="0">
                <a:solidFill>
                  <a:srgbClr val="D2FE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Остаряване на популацията, Поява на нови болести</a:t>
            </a:r>
            <a:r>
              <a:rPr lang="en-US" altLang="en-US" sz="3000" dirty="0" smtClean="0">
                <a:solidFill>
                  <a:srgbClr val="D2FE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541338" indent="-541338" algn="just">
              <a:spcBef>
                <a:spcPct val="10000"/>
              </a:spcBef>
              <a:buFont typeface="Wingdings" panose="05000000000000000000" pitchFamily="2" charset="2"/>
              <a:buChar char="q"/>
            </a:pPr>
            <a:r>
              <a:rPr lang="bg-BG" altLang="en-US" sz="3000" dirty="0" smtClean="0">
                <a:solidFill>
                  <a:srgbClr val="FFFF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Финансови фактори</a:t>
            </a:r>
            <a:r>
              <a:rPr lang="en-US" altLang="en-US" sz="3000" dirty="0" smtClean="0">
                <a:solidFill>
                  <a:srgbClr val="FFFF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bg-BG" altLang="en-US" sz="3000" dirty="0" smtClean="0">
                <a:solidFill>
                  <a:srgbClr val="D2FE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разходите в здравеопазването</a:t>
            </a:r>
            <a:endParaRPr lang="en-US" altLang="en-US" sz="3000" dirty="0" smtClean="0">
              <a:solidFill>
                <a:srgbClr val="D2FEF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1338" indent="-541338" algn="just">
              <a:spcBef>
                <a:spcPct val="10000"/>
              </a:spcBef>
              <a:buFont typeface="Wingdings" panose="05000000000000000000" pitchFamily="2" charset="2"/>
              <a:buChar char="q"/>
            </a:pPr>
            <a:r>
              <a:rPr lang="bg-BG" altLang="en-US" sz="3000" dirty="0" smtClean="0">
                <a:solidFill>
                  <a:srgbClr val="FFFF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Натиск от регулаторните органи</a:t>
            </a:r>
            <a:r>
              <a:rPr lang="en-US" altLang="en-US" sz="3000" dirty="0" smtClean="0">
                <a:solidFill>
                  <a:srgbClr val="FFFF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bg-BG" altLang="en-US" sz="3000" dirty="0" smtClean="0">
                <a:solidFill>
                  <a:srgbClr val="FFFF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altLang="en-US" sz="3000" dirty="0" smtClean="0">
                <a:solidFill>
                  <a:srgbClr val="D2FE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интеграция и хармонизация, повишаване на качеството на здравеопазването</a:t>
            </a:r>
            <a:endParaRPr lang="en-US" altLang="en-US" sz="3000" dirty="0" smtClean="0">
              <a:solidFill>
                <a:srgbClr val="D2FEF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title"/>
          </p:nvPr>
        </p:nvSpPr>
        <p:spPr>
          <a:xfrm>
            <a:off x="623888" y="274638"/>
            <a:ext cx="11088687" cy="1209675"/>
          </a:xfrm>
          <a:noFill/>
        </p:spPr>
        <p:txBody>
          <a:bodyPr/>
          <a:lstStyle/>
          <a:p>
            <a:r>
              <a:rPr lang="bg-BG" altLang="en-US" sz="3600" b="1" dirty="0" smtClean="0">
                <a:solidFill>
                  <a:srgbClr val="FFFF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Фактори, влияещи върху развитието на Медицинската Техника в дългосрочен план</a:t>
            </a:r>
            <a:endParaRPr lang="en-GB" altLang="en-US" sz="3600" b="1" dirty="0" smtClean="0">
              <a:solidFill>
                <a:srgbClr val="FFFFE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623392" y="1484784"/>
            <a:ext cx="10800000" cy="0"/>
          </a:xfrm>
          <a:prstGeom prst="line">
            <a:avLst/>
          </a:prstGeom>
          <a:noFill/>
          <a:ln w="63500">
            <a:solidFill>
              <a:srgbClr val="FFFFCC"/>
            </a:solidFill>
            <a:round/>
            <a:headEnd type="diamond" w="med" len="med"/>
            <a:tailEnd type="diamond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0084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2795FE-BC85-4D63-ABED-ECBFAA84EF1B}" type="slidenum">
              <a:rPr lang="en-GB" altLang="en-US"/>
              <a:pPr>
                <a:defRPr/>
              </a:pPr>
              <a:t>37</a:t>
            </a:fld>
            <a:endParaRPr lang="en-GB" altLang="en-US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1774825" y="274638"/>
            <a:ext cx="8642350" cy="561975"/>
          </a:xfrm>
        </p:spPr>
        <p:txBody>
          <a:bodyPr/>
          <a:lstStyle/>
          <a:p>
            <a:pPr algn="ctr"/>
            <a:r>
              <a:rPr lang="bg-BG" altLang="en-US" sz="4000" b="1" smtClean="0">
                <a:solidFill>
                  <a:srgbClr val="FFFF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Тенденции в Здравеопазването</a:t>
            </a:r>
            <a:endParaRPr lang="en-GB" altLang="en-US" sz="4000" b="1" smtClean="0">
              <a:solidFill>
                <a:srgbClr val="FFFFE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3888" y="1412875"/>
            <a:ext cx="10872787" cy="5040313"/>
          </a:xfrm>
        </p:spPr>
        <p:txBody>
          <a:bodyPr/>
          <a:lstStyle/>
          <a:p>
            <a:pPr marL="0" indent="0" algn="ctr">
              <a:buClr>
                <a:srgbClr val="CAE1EC"/>
              </a:buClr>
              <a:buFont typeface="Arial" panose="020B0604020202020204" pitchFamily="34" charset="0"/>
              <a:buNone/>
            </a:pPr>
            <a:r>
              <a:rPr lang="bg-BG" altLang="en-US" sz="3200" b="1" dirty="0" smtClean="0">
                <a:solidFill>
                  <a:srgbClr val="D2FE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Промени в Здравната практика</a:t>
            </a:r>
            <a:br>
              <a:rPr lang="bg-BG" altLang="en-US" sz="3200" b="1" dirty="0" smtClean="0">
                <a:solidFill>
                  <a:srgbClr val="D2FEF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bg-BG" altLang="en-US" sz="2000" b="1" dirty="0" smtClean="0">
                <a:solidFill>
                  <a:srgbClr val="D2FE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bg-BG" altLang="en-US" sz="2000" b="1" dirty="0" smtClean="0">
                <a:solidFill>
                  <a:srgbClr val="D2FEF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bg-BG" altLang="en-US" sz="3200" b="1" dirty="0" smtClean="0">
                <a:solidFill>
                  <a:srgbClr val="D2FE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Грижата за пациента се измества от:</a:t>
            </a:r>
            <a:br>
              <a:rPr lang="bg-BG" altLang="en-US" sz="3200" b="1" dirty="0" smtClean="0">
                <a:solidFill>
                  <a:srgbClr val="D2FEF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bg-BG" altLang="en-US" sz="7200" b="1" dirty="0" smtClean="0">
                <a:solidFill>
                  <a:srgbClr val="FFFF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bg-BG" altLang="en-US" sz="7200" b="1" dirty="0" smtClean="0">
                <a:solidFill>
                  <a:srgbClr val="FFFFE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bg-BG" altLang="en-US" sz="3200" b="1" dirty="0" smtClean="0">
                <a:solidFill>
                  <a:srgbClr val="FFFF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Престой в болницата (</a:t>
            </a:r>
            <a:r>
              <a:rPr lang="en-GB" altLang="en-US" sz="3200" b="1" dirty="0" smtClean="0">
                <a:solidFill>
                  <a:srgbClr val="FFFF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Inpatient</a:t>
            </a:r>
            <a:r>
              <a:rPr lang="bg-BG" altLang="en-US" sz="3200" b="1" dirty="0" smtClean="0">
                <a:solidFill>
                  <a:srgbClr val="FFFF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indent="0" algn="ctr">
              <a:buClr>
                <a:srgbClr val="CAE1EC"/>
              </a:buClr>
              <a:buFont typeface="Arial" panose="020B0604020202020204" pitchFamily="34" charset="0"/>
              <a:buNone/>
            </a:pPr>
            <a:endParaRPr lang="bg-BG" altLang="en-US" sz="2000" b="1" dirty="0" smtClean="0">
              <a:solidFill>
                <a:srgbClr val="FFFFE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Clr>
                <a:srgbClr val="CAE1EC"/>
              </a:buClr>
              <a:buFont typeface="Arial" panose="020B0604020202020204" pitchFamily="34" charset="0"/>
              <a:buNone/>
            </a:pPr>
            <a:r>
              <a:rPr lang="bg-BG" altLang="en-US" sz="3200" b="1" dirty="0" smtClean="0">
                <a:solidFill>
                  <a:srgbClr val="FFFF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Извън-болнична грижа</a:t>
            </a:r>
            <a:r>
              <a:rPr lang="en-GB" altLang="en-US" sz="3200" b="1" dirty="0" smtClean="0">
                <a:solidFill>
                  <a:srgbClr val="FFFF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(Outpatient)</a:t>
            </a:r>
            <a:endParaRPr lang="bg-BG" altLang="en-US" sz="3200" b="1" dirty="0" smtClean="0">
              <a:solidFill>
                <a:srgbClr val="FFFFE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Clr>
                <a:srgbClr val="CAE1EC"/>
              </a:buClr>
              <a:buFont typeface="Arial" panose="020B0604020202020204" pitchFamily="34" charset="0"/>
              <a:buNone/>
            </a:pPr>
            <a:endParaRPr lang="bg-BG" altLang="en-US" sz="1800" b="1" dirty="0" smtClean="0">
              <a:solidFill>
                <a:srgbClr val="FFFFE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Clr>
                <a:srgbClr val="CAE1EC"/>
              </a:buClr>
              <a:buFont typeface="Arial" panose="020B0604020202020204" pitchFamily="34" charset="0"/>
              <a:buNone/>
            </a:pPr>
            <a:r>
              <a:rPr lang="bg-BG" altLang="en-US" sz="3200" b="1" dirty="0" smtClean="0">
                <a:solidFill>
                  <a:srgbClr val="FFFF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Лечение у дома</a:t>
            </a:r>
            <a:r>
              <a:rPr lang="en-GB" altLang="en-US" sz="3200" b="1" dirty="0" smtClean="0">
                <a:solidFill>
                  <a:srgbClr val="FFFF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(Home care)</a:t>
            </a:r>
            <a:endParaRPr lang="bg-BG" altLang="en-US" sz="3200" b="1" dirty="0" smtClean="0">
              <a:solidFill>
                <a:srgbClr val="FFFFE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623392" y="981075"/>
            <a:ext cx="10800000" cy="0"/>
          </a:xfrm>
          <a:prstGeom prst="line">
            <a:avLst/>
          </a:prstGeom>
          <a:noFill/>
          <a:ln w="63500">
            <a:solidFill>
              <a:srgbClr val="FFFFCC"/>
            </a:solidFill>
            <a:round/>
            <a:headEnd type="diamond" w="med" len="med"/>
            <a:tailEnd type="diamond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68072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7B4639-7514-4350-AE98-4E3E47B62B8B}" type="slidenum">
              <a:rPr lang="en-GB" altLang="en-US"/>
              <a:pPr>
                <a:defRPr/>
              </a:pPr>
              <a:t>38</a:t>
            </a:fld>
            <a:endParaRPr lang="en-GB" altLang="en-US"/>
          </a:p>
        </p:txBody>
      </p:sp>
      <p:pic>
        <p:nvPicPr>
          <p:cNvPr id="21507" name="Picture 2" descr="OR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027" y="1161368"/>
            <a:ext cx="10442549" cy="5580000"/>
          </a:xfrm>
          <a:prstGeom prst="rect">
            <a:avLst/>
          </a:prstGeom>
          <a:noFill/>
          <a:ln w="57150" cmpd="thinThick" algn="ctr">
            <a:solidFill>
              <a:srgbClr val="FFFF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1508" name="Rectangle 3"/>
          <p:cNvSpPr>
            <a:spLocks noChangeArrowheads="1"/>
          </p:cNvSpPr>
          <p:nvPr/>
        </p:nvSpPr>
        <p:spPr bwMode="auto">
          <a:xfrm>
            <a:off x="623392" y="274638"/>
            <a:ext cx="9971583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bg-BG" altLang="en-US" sz="4400" b="1" dirty="0" smtClean="0">
                <a:solidFill>
                  <a:srgbClr val="FFFFE6"/>
                </a:solidFill>
                <a:latin typeface="Arial Narrow" panose="020B0606020202030204" pitchFamily="34" charset="0"/>
              </a:rPr>
              <a:t>Медицинско оборудване - минало</a:t>
            </a:r>
            <a:endParaRPr lang="en-GB" altLang="en-US" sz="4400" b="1" dirty="0">
              <a:solidFill>
                <a:srgbClr val="FFFFE6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623392" y="981075"/>
            <a:ext cx="10800000" cy="0"/>
          </a:xfrm>
          <a:prstGeom prst="line">
            <a:avLst/>
          </a:prstGeom>
          <a:noFill/>
          <a:ln w="63500">
            <a:solidFill>
              <a:srgbClr val="FFFFCC"/>
            </a:solidFill>
            <a:round/>
            <a:headEnd type="diamond" w="med" len="med"/>
            <a:tailEnd type="diamond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2000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75BF31-C052-4033-8264-EF3B137CD0F4}" type="slidenum">
              <a:rPr lang="en-GB" altLang="en-US"/>
              <a:pPr>
                <a:defRPr/>
              </a:pPr>
              <a:t>39</a:t>
            </a:fld>
            <a:endParaRPr lang="en-GB" altLang="en-US"/>
          </a:p>
        </p:txBody>
      </p:sp>
      <p:pic>
        <p:nvPicPr>
          <p:cNvPr id="23555" name="Picture 2" descr="IMG_0084"/>
          <p:cNvPicPr>
            <a:picLocks noGrp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9416" y="1161368"/>
            <a:ext cx="10441160" cy="5580000"/>
          </a:xfrm>
          <a:prstGeom prst="rect">
            <a:avLst/>
          </a:prstGeom>
          <a:noFill/>
          <a:ln w="57150" cmpd="thinThick" algn="ctr">
            <a:solidFill>
              <a:srgbClr val="FFFF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623392" y="981075"/>
            <a:ext cx="10800000" cy="0"/>
          </a:xfrm>
          <a:prstGeom prst="line">
            <a:avLst/>
          </a:prstGeom>
          <a:noFill/>
          <a:ln w="63500">
            <a:solidFill>
              <a:srgbClr val="FFFFCC"/>
            </a:solidFill>
            <a:round/>
            <a:headEnd type="diamond" w="med" len="med"/>
            <a:tailEnd type="diamond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623392" y="274638"/>
            <a:ext cx="9971583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bg-BG" altLang="en-US" sz="4400" b="1" dirty="0" smtClean="0">
                <a:solidFill>
                  <a:srgbClr val="FFFFE6"/>
                </a:solidFill>
                <a:latin typeface="Arial Narrow" panose="020B0606020202030204" pitchFamily="34" charset="0"/>
              </a:rPr>
              <a:t>Медицинско оборудване - настояще</a:t>
            </a:r>
            <a:endParaRPr lang="en-GB" altLang="en-US" sz="4400" b="1" dirty="0">
              <a:solidFill>
                <a:srgbClr val="FFFFE6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76106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695400" y="1484784"/>
            <a:ext cx="10801199" cy="4825528"/>
          </a:xfrm>
        </p:spPr>
        <p:txBody>
          <a:bodyPr/>
          <a:lstStyle/>
          <a:p>
            <a:pPr marL="449263" indent="-449263">
              <a:buClr>
                <a:srgbClr val="CAE1EC"/>
              </a:buClr>
              <a:buFont typeface="Wingdings" panose="05000000000000000000" pitchFamily="2" charset="2"/>
              <a:buChar char="q"/>
            </a:pPr>
            <a:r>
              <a:rPr lang="bg-BG" altLang="en-US" sz="3200" dirty="0">
                <a:solidFill>
                  <a:srgbClr val="FFFF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Медицинска техника</a:t>
            </a:r>
          </a:p>
          <a:p>
            <a:pPr marL="449263" indent="-449263">
              <a:buClr>
                <a:srgbClr val="CAE1EC"/>
              </a:buClr>
              <a:buFont typeface="Wingdings" panose="05000000000000000000" pitchFamily="2" charset="2"/>
              <a:buChar char="q"/>
            </a:pPr>
            <a:r>
              <a:rPr lang="bg-BG" altLang="en-US" sz="3200" dirty="0">
                <a:solidFill>
                  <a:srgbClr val="FFFF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Медицинска апаратура</a:t>
            </a:r>
          </a:p>
          <a:p>
            <a:pPr marL="449263" indent="-449263" eaLnBrk="1" hangingPunct="1">
              <a:buClr>
                <a:srgbClr val="CAE1EC"/>
              </a:buClr>
              <a:buFont typeface="Wingdings" panose="05000000000000000000" pitchFamily="2" charset="2"/>
              <a:buChar char="q"/>
            </a:pPr>
            <a:r>
              <a:rPr lang="bg-BG" altLang="en-US" sz="3200" dirty="0" smtClean="0">
                <a:solidFill>
                  <a:srgbClr val="FFFF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(Био)-Медицинско оборудване</a:t>
            </a:r>
          </a:p>
          <a:p>
            <a:pPr marL="449263" indent="-449263" eaLnBrk="1" hangingPunct="1">
              <a:buClr>
                <a:srgbClr val="CAE1EC"/>
              </a:buClr>
              <a:buFont typeface="Wingdings" panose="05000000000000000000" pitchFamily="2" charset="2"/>
              <a:buChar char="q"/>
            </a:pPr>
            <a:r>
              <a:rPr lang="bg-BG" altLang="en-US" sz="3200" dirty="0" smtClean="0">
                <a:solidFill>
                  <a:srgbClr val="FFFF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Медицински устройства</a:t>
            </a:r>
            <a:endParaRPr lang="en-GB" altLang="en-US" sz="3200" dirty="0" smtClean="0">
              <a:solidFill>
                <a:srgbClr val="FFFFE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9263" indent="-449263" eaLnBrk="1" hangingPunct="1">
              <a:buClr>
                <a:srgbClr val="CAE1EC"/>
              </a:buClr>
              <a:buFont typeface="Wingdings" panose="05000000000000000000" pitchFamily="2" charset="2"/>
              <a:buChar char="q"/>
            </a:pPr>
            <a:r>
              <a:rPr lang="bg-BG" altLang="en-US" sz="3200" dirty="0" smtClean="0">
                <a:solidFill>
                  <a:srgbClr val="FFFF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Медицински уреди</a:t>
            </a:r>
            <a:endParaRPr lang="en-US" altLang="en-US" sz="3200" dirty="0" smtClean="0">
              <a:solidFill>
                <a:srgbClr val="FFFFE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9263" indent="-449263">
              <a:buClr>
                <a:srgbClr val="CAE1EC"/>
              </a:buClr>
              <a:buFont typeface="Wingdings" panose="05000000000000000000" pitchFamily="2" charset="2"/>
              <a:buChar char="q"/>
            </a:pPr>
            <a:r>
              <a:rPr lang="bg-BG" altLang="en-US" sz="3200" dirty="0">
                <a:solidFill>
                  <a:srgbClr val="FFFF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Клинична техника</a:t>
            </a:r>
          </a:p>
          <a:p>
            <a:pPr marL="449263" indent="-449263" eaLnBrk="1" hangingPunct="1">
              <a:buClr>
                <a:srgbClr val="CAE1EC"/>
              </a:buClr>
              <a:buFont typeface="Wingdings" panose="05000000000000000000" pitchFamily="2" charset="2"/>
              <a:buChar char="q"/>
            </a:pPr>
            <a:endParaRPr lang="en-GB" altLang="en-US" sz="3200" b="1" dirty="0" smtClean="0">
              <a:solidFill>
                <a:srgbClr val="FFFFE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9263" indent="-449263" eaLnBrk="1" hangingPunct="1">
              <a:buClr>
                <a:srgbClr val="CAE1EC"/>
              </a:buClr>
              <a:buFont typeface="Wingdings" panose="05000000000000000000" pitchFamily="2" charset="2"/>
              <a:buChar char="q"/>
            </a:pPr>
            <a:r>
              <a:rPr lang="bg-BG" altLang="en-US" sz="3200" b="1" dirty="0" smtClean="0">
                <a:solidFill>
                  <a:srgbClr val="FFFF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Медицински изделия</a:t>
            </a:r>
            <a:r>
              <a:rPr lang="en-GB" altLang="en-US" sz="3200" b="1" dirty="0" smtClean="0">
                <a:solidFill>
                  <a:srgbClr val="FFFF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bg-BG" altLang="en-US" sz="3200" b="1" dirty="0" smtClean="0">
                <a:solidFill>
                  <a:srgbClr val="FFFF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продукти</a:t>
            </a:r>
          </a:p>
        </p:txBody>
      </p:sp>
      <p:sp>
        <p:nvSpPr>
          <p:cNvPr id="717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DED1206B-84FB-44A9-97AC-F919BC0ABBD8}" type="slidenum">
              <a:rPr lang="en-GB" altLang="en-US" sz="2000" smtClean="0">
                <a:solidFill>
                  <a:srgbClr val="FFFFE6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</a:t>
            </a:fld>
            <a:endParaRPr lang="en-GB" altLang="en-US" sz="2000" dirty="0" smtClean="0">
              <a:solidFill>
                <a:srgbClr val="FFFFE6"/>
              </a:solidFill>
              <a:latin typeface="Arial" panose="020B0604020202020204" pitchFamily="34" charset="0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623392" y="274638"/>
            <a:ext cx="10730408" cy="5619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bg-BG" altLang="en-US" b="1" dirty="0" smtClean="0">
                <a:solidFill>
                  <a:srgbClr val="FFFFE6"/>
                </a:solidFill>
                <a:latin typeface="Arial Narrow" panose="020B0606020202030204" pitchFamily="34" charset="0"/>
              </a:rPr>
              <a:t>Медицинска техника - терминология</a:t>
            </a:r>
            <a:endParaRPr lang="en-GB" altLang="en-US" b="1" dirty="0" smtClean="0">
              <a:solidFill>
                <a:srgbClr val="FFFFE6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Line 4"/>
          <p:cNvSpPr>
            <a:spLocks noChangeShapeType="1"/>
          </p:cNvSpPr>
          <p:nvPr/>
        </p:nvSpPr>
        <p:spPr bwMode="auto">
          <a:xfrm>
            <a:off x="623392" y="981075"/>
            <a:ext cx="10800000" cy="0"/>
          </a:xfrm>
          <a:prstGeom prst="line">
            <a:avLst/>
          </a:prstGeom>
          <a:noFill/>
          <a:ln w="63500">
            <a:solidFill>
              <a:srgbClr val="FFFFCC"/>
            </a:solidFill>
            <a:round/>
            <a:headEnd type="diamond" w="med" len="med"/>
            <a:tailEnd type="diamond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8475" y="1556792"/>
            <a:ext cx="3747450" cy="4300334"/>
          </a:xfrm>
          <a:prstGeom prst="rect">
            <a:avLst/>
          </a:prstGeom>
          <a:noFill/>
          <a:ln w="57150" cmpd="thinThick" algn="ctr">
            <a:solidFill>
              <a:srgbClr val="FFFFCC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6469936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F80B6E-7366-4269-B081-A2B4251EA723}" type="slidenum">
              <a:rPr lang="en-GB" altLang="en-US"/>
              <a:pPr>
                <a:defRPr/>
              </a:pPr>
              <a:t>40</a:t>
            </a:fld>
            <a:endParaRPr lang="en-GB" altLang="en-US"/>
          </a:p>
        </p:txBody>
      </p:sp>
      <p:pic>
        <p:nvPicPr>
          <p:cNvPr id="25603" name="Picture 2" descr="DSCN0160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91744" y="1124745"/>
            <a:ext cx="7483499" cy="5613106"/>
          </a:xfrm>
          <a:prstGeom prst="rect">
            <a:avLst/>
          </a:prstGeom>
          <a:noFill/>
          <a:ln w="57150" cmpd="thinThick" algn="ctr">
            <a:solidFill>
              <a:srgbClr val="FFFF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604" name="Picture 3" descr="med1 1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242"/>
          <a:stretch>
            <a:fillRect/>
          </a:stretch>
        </p:blipFill>
        <p:spPr>
          <a:xfrm>
            <a:off x="376203" y="1772816"/>
            <a:ext cx="4351645" cy="3456384"/>
          </a:xfrm>
          <a:prstGeom prst="rect">
            <a:avLst/>
          </a:prstGeom>
          <a:noFill/>
          <a:ln w="57150" cmpd="thinThick" algn="ctr">
            <a:solidFill>
              <a:srgbClr val="FFFF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623392" y="981075"/>
            <a:ext cx="10800000" cy="0"/>
          </a:xfrm>
          <a:prstGeom prst="line">
            <a:avLst/>
          </a:prstGeom>
          <a:noFill/>
          <a:ln w="63500">
            <a:solidFill>
              <a:srgbClr val="FFFFCC"/>
            </a:solidFill>
            <a:round/>
            <a:headEnd type="diamond" w="med" len="med"/>
            <a:tailEnd type="diamond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623392" y="274638"/>
            <a:ext cx="9971583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bg-BG" altLang="en-US" sz="4400" b="1" dirty="0" smtClean="0">
                <a:solidFill>
                  <a:srgbClr val="FFFFE6"/>
                </a:solidFill>
                <a:latin typeface="Arial Narrow" panose="020B0606020202030204" pitchFamily="34" charset="0"/>
              </a:rPr>
              <a:t>Медицинско оборудване - бъдеще</a:t>
            </a:r>
            <a:endParaRPr lang="en-GB" altLang="en-US" sz="4400" b="1" dirty="0">
              <a:solidFill>
                <a:srgbClr val="FFFFE6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36364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467FDC-D31A-4713-8FF8-C00D54856A60}" type="slidenum">
              <a:rPr lang="en-GB" altLang="en-US"/>
              <a:pPr>
                <a:defRPr/>
              </a:pPr>
              <a:t>41</a:t>
            </a:fld>
            <a:endParaRPr lang="en-GB" altLang="en-US"/>
          </a:p>
        </p:txBody>
      </p:sp>
      <p:sp>
        <p:nvSpPr>
          <p:cNvPr id="27651" name="Rectangle 2"/>
          <p:cNvSpPr>
            <a:spLocks noChangeArrowheads="1"/>
          </p:cNvSpPr>
          <p:nvPr/>
        </p:nvSpPr>
        <p:spPr bwMode="auto">
          <a:xfrm>
            <a:off x="623888" y="1780570"/>
            <a:ext cx="10656887" cy="4031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bg-BG" altLang="en-US" sz="3200" dirty="0">
                <a:solidFill>
                  <a:srgbClr val="FFFFE6"/>
                </a:solidFill>
                <a:latin typeface="Arial" panose="020B0604020202020204" pitchFamily="34" charset="0"/>
              </a:rPr>
              <a:t>Колко “</a:t>
            </a:r>
            <a:r>
              <a:rPr lang="bg-BG" altLang="en-US" sz="3200" dirty="0">
                <a:solidFill>
                  <a:srgbClr val="D2FEFE"/>
                </a:solidFill>
                <a:latin typeface="Arial" panose="020B0604020202020204" pitchFamily="34" charset="0"/>
              </a:rPr>
              <a:t>далечни</a:t>
            </a:r>
            <a:r>
              <a:rPr lang="bg-BG" altLang="en-US" sz="3200" dirty="0">
                <a:solidFill>
                  <a:srgbClr val="FFFFE6"/>
                </a:solidFill>
                <a:latin typeface="Arial" panose="020B0604020202020204" pitchFamily="34" charset="0"/>
              </a:rPr>
              <a:t>” всеки един от нас “</a:t>
            </a:r>
            <a:r>
              <a:rPr lang="bg-BG" altLang="en-US" sz="3200" dirty="0">
                <a:solidFill>
                  <a:srgbClr val="D2FEFE"/>
                </a:solidFill>
                <a:latin typeface="Arial" panose="020B0604020202020204" pitchFamily="34" charset="0"/>
              </a:rPr>
              <a:t>вижда</a:t>
            </a:r>
            <a:r>
              <a:rPr lang="bg-BG" altLang="en-US" sz="3200" dirty="0">
                <a:solidFill>
                  <a:srgbClr val="FFFFE6"/>
                </a:solidFill>
                <a:latin typeface="Arial" panose="020B0604020202020204" pitchFamily="34" charset="0"/>
              </a:rPr>
              <a:t>” тези бъдещи развития, ще зависи от </a:t>
            </a:r>
            <a:r>
              <a:rPr lang="bg-BG" altLang="en-US" sz="3200" dirty="0">
                <a:solidFill>
                  <a:srgbClr val="D2FEFE"/>
                </a:solidFill>
                <a:latin typeface="Arial" panose="020B0604020202020204" pitchFamily="34" charset="0"/>
              </a:rPr>
              <a:t>напредъка на медицинските технологии</a:t>
            </a:r>
            <a:r>
              <a:rPr lang="bg-BG" altLang="en-US" sz="3200" dirty="0">
                <a:solidFill>
                  <a:srgbClr val="FFFFE6"/>
                </a:solidFill>
                <a:latin typeface="Arial" panose="020B0604020202020204" pitchFamily="34" charset="0"/>
              </a:rPr>
              <a:t>, но и от тяхното </a:t>
            </a:r>
            <a:r>
              <a:rPr lang="bg-BG" altLang="en-US" sz="3200" dirty="0">
                <a:solidFill>
                  <a:srgbClr val="D2FEFE"/>
                </a:solidFill>
                <a:latin typeface="Arial" panose="020B0604020202020204" pitchFamily="34" charset="0"/>
              </a:rPr>
              <a:t>правилно използване. 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bg-BG" altLang="en-US" sz="3200" dirty="0">
              <a:solidFill>
                <a:srgbClr val="FFFFE6"/>
              </a:solidFill>
              <a:latin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bg-BG" altLang="en-US" sz="3200" dirty="0">
              <a:solidFill>
                <a:srgbClr val="FFFFE6"/>
              </a:solidFill>
              <a:latin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bg-BG" altLang="en-US" sz="3200" dirty="0" smtClean="0">
                <a:solidFill>
                  <a:srgbClr val="D2FEFE"/>
                </a:solidFill>
                <a:latin typeface="Arial" panose="020B0604020202020204" pitchFamily="34" charset="0"/>
              </a:rPr>
              <a:t>Биомедицинското </a:t>
            </a:r>
            <a:r>
              <a:rPr lang="bg-BG" altLang="en-US" sz="3200" dirty="0">
                <a:solidFill>
                  <a:srgbClr val="D2FEFE"/>
                </a:solidFill>
                <a:latin typeface="Arial" panose="020B0604020202020204" pitchFamily="34" charset="0"/>
              </a:rPr>
              <a:t>Инженерство</a:t>
            </a:r>
            <a:r>
              <a:rPr lang="bg-BG" altLang="en-US" sz="3200" dirty="0">
                <a:solidFill>
                  <a:srgbClr val="FFFFE6"/>
                </a:solidFill>
                <a:latin typeface="Arial" panose="020B0604020202020204" pitchFamily="34" charset="0"/>
              </a:rPr>
              <a:t> </a:t>
            </a:r>
            <a:r>
              <a:rPr lang="bg-BG" altLang="en-US" sz="3200" dirty="0" smtClean="0">
                <a:solidFill>
                  <a:srgbClr val="FFFFE6"/>
                </a:solidFill>
                <a:latin typeface="Arial" panose="020B0604020202020204" pitchFamily="34" charset="0"/>
              </a:rPr>
              <a:t>ще </a:t>
            </a:r>
            <a:r>
              <a:rPr lang="bg-BG" altLang="en-US" sz="3200" dirty="0">
                <a:solidFill>
                  <a:srgbClr val="FFFFE6"/>
                </a:solidFill>
                <a:latin typeface="Arial" panose="020B0604020202020204" pitchFamily="34" charset="0"/>
              </a:rPr>
              <a:t>продължи да играе съществена роля в сферата на здравеопазването.</a:t>
            </a:r>
          </a:p>
        </p:txBody>
      </p:sp>
      <p:sp>
        <p:nvSpPr>
          <p:cNvPr id="27652" name="Rectangle 3"/>
          <p:cNvSpPr>
            <a:spLocks noChangeArrowheads="1"/>
          </p:cNvSpPr>
          <p:nvPr/>
        </p:nvSpPr>
        <p:spPr bwMode="auto">
          <a:xfrm>
            <a:off x="551384" y="274638"/>
            <a:ext cx="10043591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bg-BG" altLang="en-US" sz="4400" b="1" dirty="0">
                <a:solidFill>
                  <a:srgbClr val="FFFFE6"/>
                </a:solidFill>
                <a:latin typeface="Arial Narrow" panose="020B0606020202030204" pitchFamily="34" charset="0"/>
              </a:rPr>
              <a:t>Еволюция на Технологиите</a:t>
            </a:r>
            <a:endParaRPr lang="en-GB" altLang="en-US" sz="4400" b="1" dirty="0">
              <a:solidFill>
                <a:srgbClr val="FFFFE6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623392" y="981075"/>
            <a:ext cx="10800000" cy="0"/>
          </a:xfrm>
          <a:prstGeom prst="line">
            <a:avLst/>
          </a:prstGeom>
          <a:noFill/>
          <a:ln w="63500">
            <a:solidFill>
              <a:srgbClr val="FFFFCC"/>
            </a:solidFill>
            <a:round/>
            <a:headEnd type="diamond" w="med" len="med"/>
            <a:tailEnd type="diamond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6938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0" y="333375"/>
            <a:ext cx="11299825" cy="6335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A0377B-5D0B-44DC-877F-E8273829F138}" type="slidenum">
              <a:rPr lang="en-GB" altLang="en-US"/>
              <a:pPr>
                <a:defRPr/>
              </a:pPr>
              <a:t>42</a:t>
            </a:fld>
            <a:endParaRPr lang="en-GB" altLang="en-US"/>
          </a:p>
        </p:txBody>
      </p:sp>
      <p:sp>
        <p:nvSpPr>
          <p:cNvPr id="593923" name="Rectangle 3"/>
          <p:cNvSpPr>
            <a:spLocks noChangeArrowheads="1"/>
          </p:cNvSpPr>
          <p:nvPr/>
        </p:nvSpPr>
        <p:spPr bwMode="auto">
          <a:xfrm>
            <a:off x="1631950" y="1052513"/>
            <a:ext cx="8856663" cy="5040312"/>
          </a:xfrm>
          <a:prstGeom prst="rect">
            <a:avLst/>
          </a:prstGeom>
          <a:solidFill>
            <a:schemeClr val="accent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bg-BG" altLang="en-US" sz="5400" b="1">
                <a:solidFill>
                  <a:schemeClr val="bg1"/>
                </a:solidFill>
                <a:latin typeface="Arial" panose="020B0604020202020204" pitchFamily="34" charset="0"/>
              </a:rPr>
              <a:t>Здравеопазването</a:t>
            </a:r>
            <a:br>
              <a:rPr lang="bg-BG" altLang="en-US" sz="5400" b="1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bg-BG" altLang="en-US" sz="5400" b="1">
                <a:solidFill>
                  <a:schemeClr val="bg1"/>
                </a:solidFill>
                <a:latin typeface="Arial" panose="020B0604020202020204" pitchFamily="34" charset="0"/>
              </a:rPr>
              <a:t>в днешно време изцяло се основава на медицинските технологии</a:t>
            </a:r>
            <a:endParaRPr lang="en-GB" altLang="en-US" sz="54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38750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939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593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23" grpId="0" build="allAtOnce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192088" y="1196975"/>
            <a:ext cx="11736387" cy="5400675"/>
          </a:xfrm>
        </p:spPr>
        <p:txBody>
          <a:bodyPr/>
          <a:lstStyle/>
          <a:p>
            <a:pPr marL="449263" indent="-449263" algn="just" eaLnBrk="1" hangingPunct="1">
              <a:buClr>
                <a:srgbClr val="CAE1EC"/>
              </a:buClr>
              <a:buFont typeface="Arial" panose="020B0604020202020204" pitchFamily="34" charset="0"/>
              <a:buNone/>
            </a:pPr>
            <a:r>
              <a:rPr lang="ru-RU" altLang="en-US" sz="2200" dirty="0" smtClean="0">
                <a:solidFill>
                  <a:srgbClr val="FFFF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Според Европейската Директива за Медицински Изделия (93/42/ЕИО), медицинско изделие е:</a:t>
            </a:r>
          </a:p>
          <a:p>
            <a:pPr marL="449263" indent="-449263" algn="just" eaLnBrk="1" hangingPunct="1">
              <a:buClr>
                <a:srgbClr val="CAE1EC"/>
              </a:buClr>
              <a:buFont typeface="Arial" panose="020B0604020202020204" pitchFamily="34" charset="0"/>
              <a:buNone/>
            </a:pPr>
            <a:r>
              <a:rPr lang="ru-RU" altLang="en-US" sz="2200" dirty="0" smtClean="0">
                <a:solidFill>
                  <a:srgbClr val="FFFF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"... всеки инструмент, апарат, уред, материал или друго изделие, използван самостоятелно или в комбинация с други, включително софтуер необходим за неговото правилно функциониране, предназначен от производителя да бъде използван и прилаган върху човешки същества, за целите на:</a:t>
            </a:r>
          </a:p>
          <a:p>
            <a:pPr marL="449263" indent="-449263" algn="just" eaLnBrk="1" hangingPunct="1">
              <a:buClr>
                <a:srgbClr val="CAE1EC"/>
              </a:buClr>
              <a:buFont typeface="Arial" panose="020B0604020202020204" pitchFamily="34" charset="0"/>
              <a:buNone/>
            </a:pPr>
            <a:r>
              <a:rPr lang="ru-RU" altLang="en-US" sz="2200" dirty="0" smtClean="0">
                <a:solidFill>
                  <a:srgbClr val="D2FE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Диагностика, профилактика, наблюдение, лечение или облекчаване на заболяване,</a:t>
            </a:r>
          </a:p>
          <a:p>
            <a:pPr marL="449263" indent="-449263" algn="just" eaLnBrk="1" hangingPunct="1">
              <a:buClr>
                <a:srgbClr val="CAE1EC"/>
              </a:buClr>
              <a:buFont typeface="Arial" panose="020B0604020202020204" pitchFamily="34" charset="0"/>
              <a:buNone/>
            </a:pPr>
            <a:r>
              <a:rPr lang="ru-RU" altLang="en-US" sz="2200" dirty="0" smtClean="0">
                <a:solidFill>
                  <a:srgbClr val="D2FE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Диагностика, мониторинг, </a:t>
            </a:r>
            <a:r>
              <a:rPr lang="bg-BG" altLang="en-US" sz="2200" dirty="0" smtClean="0">
                <a:solidFill>
                  <a:srgbClr val="D2FE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терапия</a:t>
            </a:r>
            <a:r>
              <a:rPr lang="ru-RU" altLang="en-US" sz="2200" dirty="0" smtClean="0">
                <a:solidFill>
                  <a:srgbClr val="D2FE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облекчаване или компенсиране на нараняване или недъг,</a:t>
            </a:r>
          </a:p>
          <a:p>
            <a:pPr marL="449263" indent="-449263" algn="just" eaLnBrk="1" hangingPunct="1">
              <a:buClr>
                <a:srgbClr val="CAE1EC"/>
              </a:buClr>
              <a:buFont typeface="Arial" panose="020B0604020202020204" pitchFamily="34" charset="0"/>
              <a:buNone/>
            </a:pPr>
            <a:r>
              <a:rPr lang="ru-RU" altLang="en-US" sz="2200" dirty="0" smtClean="0">
                <a:solidFill>
                  <a:srgbClr val="D2FE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Изследване, замяна или модифициране на анатомията или на физиологичен процес,</a:t>
            </a:r>
          </a:p>
          <a:p>
            <a:pPr marL="449263" indent="-449263" algn="just" eaLnBrk="1" hangingPunct="1">
              <a:buClr>
                <a:srgbClr val="CAE1EC"/>
              </a:buClr>
              <a:buFont typeface="Arial" panose="020B0604020202020204" pitchFamily="34" charset="0"/>
              <a:buNone/>
            </a:pPr>
            <a:r>
              <a:rPr lang="ru-RU" altLang="en-US" sz="2200" dirty="0" smtClean="0">
                <a:solidFill>
                  <a:srgbClr val="D2FE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Контрол на раждаемостта,</a:t>
            </a:r>
          </a:p>
          <a:p>
            <a:pPr marL="449263" indent="-449263" algn="just" eaLnBrk="1" hangingPunct="1">
              <a:buClr>
                <a:srgbClr val="CAE1EC"/>
              </a:buClr>
              <a:buFont typeface="Arial" panose="020B0604020202020204" pitchFamily="34" charset="0"/>
              <a:buNone/>
            </a:pPr>
            <a:r>
              <a:rPr lang="ru-RU" altLang="en-US" sz="2200" dirty="0" smtClean="0">
                <a:solidFill>
                  <a:srgbClr val="FFFF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които не постига своето принципно планирано действие във или върху човешкото тяло чрез фармакологични, имунологични или метаболични средства, но може да бъде подпомаган в своята функция от тези средства ... "</a:t>
            </a:r>
            <a:endParaRPr lang="en-US" altLang="en-US" sz="2200" dirty="0" smtClean="0">
              <a:solidFill>
                <a:srgbClr val="FFFFE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9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7A78BF5C-A9EB-4F57-94C5-F077FEBC78BF}" type="slidenum">
              <a:rPr lang="en-GB" altLang="en-US" sz="2000" smtClean="0">
                <a:solidFill>
                  <a:srgbClr val="FFFFE6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5</a:t>
            </a:fld>
            <a:endParaRPr lang="en-GB" altLang="en-US" sz="2000" smtClean="0">
              <a:solidFill>
                <a:srgbClr val="FFFFE6"/>
              </a:solidFill>
              <a:latin typeface="Arial" panose="020B0604020202020204" pitchFamily="34" charset="0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623392" y="274638"/>
            <a:ext cx="10730408" cy="5619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bg-BG" altLang="en-US" b="1" dirty="0" smtClean="0">
                <a:solidFill>
                  <a:srgbClr val="FFFFE6"/>
                </a:solidFill>
                <a:latin typeface="Arial Narrow" panose="020B0606020202030204" pitchFamily="34" charset="0"/>
              </a:rPr>
              <a:t>Медицински изделия - дефиниция</a:t>
            </a:r>
            <a:endParaRPr lang="en-GB" altLang="en-US" b="1" dirty="0" smtClean="0">
              <a:solidFill>
                <a:srgbClr val="FFFFE6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Line 4"/>
          <p:cNvSpPr>
            <a:spLocks noChangeShapeType="1"/>
          </p:cNvSpPr>
          <p:nvPr/>
        </p:nvSpPr>
        <p:spPr bwMode="auto">
          <a:xfrm>
            <a:off x="623392" y="981075"/>
            <a:ext cx="10800000" cy="0"/>
          </a:xfrm>
          <a:prstGeom prst="line">
            <a:avLst/>
          </a:prstGeom>
          <a:noFill/>
          <a:ln w="63500">
            <a:solidFill>
              <a:srgbClr val="FFFFCC"/>
            </a:solidFill>
            <a:round/>
            <a:headEnd type="diamond" w="med" len="med"/>
            <a:tailEnd type="diamond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48704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623392" y="274638"/>
            <a:ext cx="10730408" cy="5619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bg-BG" altLang="en-US" b="1" dirty="0" smtClean="0">
                <a:solidFill>
                  <a:srgbClr val="FFFFE6"/>
                </a:solidFill>
                <a:latin typeface="Arial Narrow" panose="020B0606020202030204" pitchFamily="34" charset="0"/>
              </a:rPr>
              <a:t>Медицинска техника - развитие</a:t>
            </a:r>
            <a:endParaRPr lang="en-GB" altLang="en-US" b="1" dirty="0" smtClean="0">
              <a:solidFill>
                <a:srgbClr val="FFFFE6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E1DD3B45-7BD6-49DE-B860-3E675D00CD9A}" type="slidenum">
              <a:rPr lang="en-GB" altLang="en-US" sz="2000">
                <a:solidFill>
                  <a:srgbClr val="FFFFE6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6</a:t>
            </a:fld>
            <a:endParaRPr lang="en-GB" altLang="en-US" sz="2000">
              <a:solidFill>
                <a:srgbClr val="FFFFE6"/>
              </a:solidFill>
              <a:latin typeface="Arial" panose="020B0604020202020204" pitchFamily="34" charset="0"/>
            </a:endParaRPr>
          </a:p>
        </p:txBody>
      </p:sp>
      <p:sp>
        <p:nvSpPr>
          <p:cNvPr id="20485" name="Rectangle 4"/>
          <p:cNvSpPr>
            <a:spLocks noChangeArrowheads="1"/>
          </p:cNvSpPr>
          <p:nvPr/>
        </p:nvSpPr>
        <p:spPr bwMode="auto">
          <a:xfrm>
            <a:off x="623392" y="1196752"/>
            <a:ext cx="10800000" cy="1308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191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27138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5125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20000"/>
              </a:spcBef>
              <a:buClr>
                <a:srgbClr val="CAE1EC"/>
              </a:buClr>
              <a:buFont typeface="Wingdings" panose="05000000000000000000" pitchFamily="2" charset="2"/>
              <a:buNone/>
            </a:pPr>
            <a:r>
              <a:rPr lang="ru-RU" altLang="en-US" sz="2400" dirty="0" smtClean="0">
                <a:solidFill>
                  <a:srgbClr val="D2FEFE"/>
                </a:solidFill>
                <a:latin typeface="Arial" panose="020B0604020202020204" pitchFamily="34" charset="0"/>
              </a:rPr>
              <a:t>Еволюцията </a:t>
            </a:r>
            <a:r>
              <a:rPr lang="ru-RU" altLang="en-US" sz="2400" dirty="0">
                <a:solidFill>
                  <a:srgbClr val="D2FEFE"/>
                </a:solidFill>
                <a:latin typeface="Arial" panose="020B0604020202020204" pitchFamily="34" charset="0"/>
              </a:rPr>
              <a:t>на науката </a:t>
            </a:r>
            <a:r>
              <a:rPr lang="ru-RU" altLang="en-US" sz="2400" dirty="0">
                <a:solidFill>
                  <a:srgbClr val="FFFFE6"/>
                </a:solidFill>
                <a:latin typeface="Arial" panose="020B0604020202020204" pitchFamily="34" charset="0"/>
              </a:rPr>
              <a:t>и впечатляващия </a:t>
            </a:r>
            <a:r>
              <a:rPr lang="ru-RU" altLang="en-US" sz="2400" dirty="0">
                <a:solidFill>
                  <a:srgbClr val="D2FEFE"/>
                </a:solidFill>
                <a:latin typeface="Arial" panose="020B0604020202020204" pitchFamily="34" charset="0"/>
              </a:rPr>
              <a:t>напредък в областта на биомедицинското инженерство</a:t>
            </a:r>
            <a:r>
              <a:rPr lang="ru-RU" altLang="en-US" sz="2400" dirty="0">
                <a:solidFill>
                  <a:srgbClr val="FFFFE6"/>
                </a:solidFill>
                <a:latin typeface="Arial" panose="020B0604020202020204" pitchFamily="34" charset="0"/>
              </a:rPr>
              <a:t> през последните </a:t>
            </a:r>
            <a:r>
              <a:rPr lang="ru-RU" altLang="en-US" sz="2400" dirty="0" smtClean="0">
                <a:solidFill>
                  <a:srgbClr val="FFFFE6"/>
                </a:solidFill>
                <a:latin typeface="Arial" panose="020B0604020202020204" pitchFamily="34" charset="0"/>
              </a:rPr>
              <a:t>десетилетия довежда </a:t>
            </a:r>
            <a:r>
              <a:rPr lang="ru-RU" altLang="en-US" sz="2400" dirty="0">
                <a:solidFill>
                  <a:srgbClr val="FFFFE6"/>
                </a:solidFill>
                <a:latin typeface="Arial" panose="020B0604020202020204" pitchFamily="34" charset="0"/>
              </a:rPr>
              <a:t>до развитието на </a:t>
            </a:r>
            <a:r>
              <a:rPr lang="ru-RU" altLang="en-US" sz="2400" dirty="0">
                <a:solidFill>
                  <a:srgbClr val="D2FEFE"/>
                </a:solidFill>
                <a:latin typeface="Arial" panose="020B0604020202020204" pitchFamily="34" charset="0"/>
              </a:rPr>
              <a:t>нови и иновативни медицински </a:t>
            </a:r>
            <a:r>
              <a:rPr lang="ru-RU" altLang="en-US" sz="2400" dirty="0" smtClean="0">
                <a:solidFill>
                  <a:srgbClr val="D2FEFE"/>
                </a:solidFill>
                <a:latin typeface="Arial" panose="020B0604020202020204" pitchFamily="34" charset="0"/>
              </a:rPr>
              <a:t>устройства и технологии</a:t>
            </a:r>
            <a:r>
              <a:rPr lang="ru-RU" altLang="en-US" sz="2400" dirty="0" smtClean="0">
                <a:solidFill>
                  <a:srgbClr val="FFFFE6"/>
                </a:solidFill>
                <a:latin typeface="Arial" panose="020B0604020202020204" pitchFamily="34" charset="0"/>
              </a:rPr>
              <a:t>.</a:t>
            </a:r>
            <a:endParaRPr lang="ru-RU" altLang="en-US" sz="2400" dirty="0">
              <a:solidFill>
                <a:srgbClr val="FFFFE6"/>
              </a:solidFill>
              <a:latin typeface="Arial" panose="020B0604020202020204" pitchFamily="34" charset="0"/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623392" y="981075"/>
            <a:ext cx="10800000" cy="0"/>
          </a:xfrm>
          <a:prstGeom prst="line">
            <a:avLst/>
          </a:prstGeom>
          <a:noFill/>
          <a:ln w="63500">
            <a:solidFill>
              <a:srgbClr val="FFFFCC"/>
            </a:solidFill>
            <a:round/>
            <a:headEnd type="diamond" w="med" len="med"/>
            <a:tailEnd type="diamond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780928"/>
            <a:ext cx="5770659" cy="2592288"/>
          </a:xfrm>
          <a:prstGeom prst="rect">
            <a:avLst/>
          </a:prstGeom>
          <a:noFill/>
          <a:ln w="57150" cmpd="thinThick" algn="ctr">
            <a:solidFill>
              <a:srgbClr val="FFFFCC"/>
            </a:solidFill>
            <a:miter lim="800000"/>
            <a:headEnd/>
            <a:tailEnd/>
          </a:ln>
          <a:effectLst/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623392" y="2780929"/>
            <a:ext cx="5040560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191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27138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5125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20000"/>
              </a:spcBef>
              <a:buClr>
                <a:srgbClr val="CAE1EC"/>
              </a:buClr>
              <a:buFont typeface="Wingdings" panose="05000000000000000000" pitchFamily="2" charset="2"/>
              <a:buNone/>
            </a:pPr>
            <a:r>
              <a:rPr lang="ru-RU" altLang="en-US" sz="2400" dirty="0" smtClean="0">
                <a:solidFill>
                  <a:srgbClr val="FFFFE6"/>
                </a:solidFill>
                <a:latin typeface="Arial" panose="020B0604020202020204" pitchFamily="34" charset="0"/>
              </a:rPr>
              <a:t>Въвеждането </a:t>
            </a:r>
            <a:r>
              <a:rPr lang="ru-RU" altLang="en-US" sz="2400" dirty="0">
                <a:solidFill>
                  <a:srgbClr val="FFFFE6"/>
                </a:solidFill>
                <a:latin typeface="Arial" panose="020B0604020202020204" pitchFamily="34" charset="0"/>
              </a:rPr>
              <a:t>на модерните технологии в </a:t>
            </a:r>
            <a:r>
              <a:rPr lang="ru-RU" altLang="en-US" sz="2400" dirty="0" smtClean="0">
                <a:solidFill>
                  <a:srgbClr val="FFFFE6"/>
                </a:solidFill>
                <a:latin typeface="Arial" panose="020B0604020202020204" pitchFamily="34" charset="0"/>
              </a:rPr>
              <a:t>болниц</a:t>
            </a:r>
            <a:r>
              <a:rPr lang="bg-BG" altLang="en-US" sz="2400" dirty="0" err="1" smtClean="0">
                <a:solidFill>
                  <a:srgbClr val="FFFFE6"/>
                </a:solidFill>
                <a:latin typeface="Arial" panose="020B0604020202020204" pitchFamily="34" charset="0"/>
              </a:rPr>
              <a:t>ите</a:t>
            </a:r>
            <a:r>
              <a:rPr lang="ru-RU" altLang="en-US" sz="2400" dirty="0" smtClean="0">
                <a:solidFill>
                  <a:srgbClr val="FFFFE6"/>
                </a:solidFill>
                <a:latin typeface="Arial" panose="020B0604020202020204" pitchFamily="34" charset="0"/>
              </a:rPr>
              <a:t> </a:t>
            </a:r>
            <a:r>
              <a:rPr lang="ru-RU" altLang="en-US" sz="2400" dirty="0">
                <a:solidFill>
                  <a:srgbClr val="FFFFE6"/>
                </a:solidFill>
                <a:latin typeface="Arial" panose="020B0604020202020204" pitchFamily="34" charset="0"/>
              </a:rPr>
              <a:t>има </a:t>
            </a:r>
            <a:r>
              <a:rPr lang="ru-RU" altLang="en-US" sz="2400" dirty="0">
                <a:solidFill>
                  <a:srgbClr val="D2FEFE"/>
                </a:solidFill>
                <a:latin typeface="Arial" panose="020B0604020202020204" pitchFamily="34" charset="0"/>
              </a:rPr>
              <a:t>значително влияние </a:t>
            </a:r>
            <a:r>
              <a:rPr lang="ru-RU" altLang="en-US" sz="2400" dirty="0">
                <a:solidFill>
                  <a:srgbClr val="FFFFE6"/>
                </a:solidFill>
                <a:latin typeface="Arial" panose="020B0604020202020204" pitchFamily="34" charset="0"/>
              </a:rPr>
              <a:t>върху осъществяването на </a:t>
            </a:r>
            <a:r>
              <a:rPr lang="ru-RU" altLang="en-US" sz="2400" dirty="0">
                <a:solidFill>
                  <a:srgbClr val="D2FEFE"/>
                </a:solidFill>
                <a:latin typeface="Arial" panose="020B0604020202020204" pitchFamily="34" charset="0"/>
              </a:rPr>
              <a:t>здравните </a:t>
            </a:r>
            <a:r>
              <a:rPr lang="ru-RU" altLang="en-US" sz="2400" dirty="0" smtClean="0">
                <a:solidFill>
                  <a:srgbClr val="D2FEFE"/>
                </a:solidFill>
                <a:latin typeface="Arial" panose="020B0604020202020204" pitchFamily="34" charset="0"/>
              </a:rPr>
              <a:t>услуги.</a:t>
            </a:r>
            <a:r>
              <a:rPr lang="ru-RU" altLang="en-US" sz="2400" dirty="0" smtClean="0">
                <a:solidFill>
                  <a:srgbClr val="FFFFE6"/>
                </a:solidFill>
                <a:latin typeface="Arial" panose="020B0604020202020204" pitchFamily="34" charset="0"/>
              </a:rPr>
              <a:t> Те </a:t>
            </a:r>
            <a:r>
              <a:rPr lang="ru-RU" altLang="en-US" sz="2400" dirty="0">
                <a:solidFill>
                  <a:srgbClr val="FFFFE6"/>
                </a:solidFill>
                <a:latin typeface="Arial" panose="020B0604020202020204" pitchFamily="34" charset="0"/>
              </a:rPr>
              <a:t>предоставят значителни възможности за </a:t>
            </a:r>
            <a:r>
              <a:rPr lang="ru-RU" altLang="en-US" sz="2400" dirty="0">
                <a:solidFill>
                  <a:srgbClr val="D2FEFE"/>
                </a:solidFill>
                <a:latin typeface="Arial" panose="020B0604020202020204" pitchFamily="34" charset="0"/>
              </a:rPr>
              <a:t>диагностика и </a:t>
            </a:r>
            <a:r>
              <a:rPr lang="ru-RU" altLang="en-US" sz="2400" dirty="0" smtClean="0">
                <a:solidFill>
                  <a:srgbClr val="D2FEFE"/>
                </a:solidFill>
                <a:latin typeface="Arial" panose="020B0604020202020204" pitchFamily="34" charset="0"/>
              </a:rPr>
              <a:t>лечение</a:t>
            </a:r>
            <a:r>
              <a:rPr lang="ru-RU" altLang="en-US" sz="2400" dirty="0" smtClean="0">
                <a:solidFill>
                  <a:srgbClr val="FFFFE6"/>
                </a:solidFill>
                <a:latin typeface="Arial" panose="020B0604020202020204" pitchFamily="34" charset="0"/>
              </a:rPr>
              <a:t>, </a:t>
            </a:r>
            <a:r>
              <a:rPr lang="ru-RU" altLang="en-US" sz="2400" dirty="0">
                <a:solidFill>
                  <a:srgbClr val="FFFFE6"/>
                </a:solidFill>
                <a:latin typeface="Arial" panose="020B0604020202020204" pitchFamily="34" charset="0"/>
              </a:rPr>
              <a:t>и едновременно </a:t>
            </a:r>
            <a:r>
              <a:rPr lang="ru-RU" altLang="en-US" sz="2400" dirty="0" smtClean="0">
                <a:solidFill>
                  <a:srgbClr val="FFFFE6"/>
                </a:solidFill>
                <a:latin typeface="Arial" panose="020B0604020202020204" pitchFamily="34" charset="0"/>
              </a:rPr>
              <a:t>с това допринасят</a:t>
            </a:r>
            <a:endParaRPr lang="ru-RU" altLang="en-US" sz="2400" dirty="0">
              <a:solidFill>
                <a:srgbClr val="FFFFE6"/>
              </a:solidFill>
              <a:latin typeface="Arial" panose="020B0604020202020204" pitchFamily="34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623392" y="5732673"/>
            <a:ext cx="10835512" cy="864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191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27138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5125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20000"/>
              </a:spcBef>
              <a:buClr>
                <a:srgbClr val="CAE1EC"/>
              </a:buClr>
              <a:buFont typeface="Wingdings" panose="05000000000000000000" pitchFamily="2" charset="2"/>
              <a:buNone/>
            </a:pPr>
            <a:r>
              <a:rPr lang="ru-RU" altLang="en-US" sz="2400" dirty="0" smtClean="0">
                <a:solidFill>
                  <a:srgbClr val="FFFFE6"/>
                </a:solidFill>
                <a:latin typeface="Arial" panose="020B0604020202020204" pitchFamily="34" charset="0"/>
              </a:rPr>
              <a:t>решително </a:t>
            </a:r>
            <a:r>
              <a:rPr lang="ru-RU" altLang="en-US" sz="2400" dirty="0">
                <a:solidFill>
                  <a:srgbClr val="FFFFE6"/>
                </a:solidFill>
                <a:latin typeface="Arial" panose="020B0604020202020204" pitchFamily="34" charset="0"/>
              </a:rPr>
              <a:t>за </a:t>
            </a:r>
            <a:r>
              <a:rPr lang="ru-RU" altLang="en-US" sz="2400" dirty="0">
                <a:solidFill>
                  <a:srgbClr val="D2FEFE"/>
                </a:solidFill>
                <a:latin typeface="Arial" panose="020B0604020202020204" pitchFamily="34" charset="0"/>
              </a:rPr>
              <a:t>намаляване на хоспитализационното време </a:t>
            </a:r>
            <a:r>
              <a:rPr lang="ru-RU" altLang="en-US" sz="2400" dirty="0">
                <a:solidFill>
                  <a:srgbClr val="FFFFE6"/>
                </a:solidFill>
                <a:latin typeface="Arial" panose="020B0604020202020204" pitchFamily="34" charset="0"/>
              </a:rPr>
              <a:t>на пациентите и за </a:t>
            </a:r>
            <a:r>
              <a:rPr lang="ru-RU" altLang="en-US" sz="2400" dirty="0" smtClean="0">
                <a:solidFill>
                  <a:srgbClr val="D2FEFE"/>
                </a:solidFill>
                <a:latin typeface="Arial" panose="020B0604020202020204" pitchFamily="34" charset="0"/>
              </a:rPr>
              <a:t>по-високо </a:t>
            </a:r>
            <a:r>
              <a:rPr lang="ru-RU" altLang="en-US" sz="2400" dirty="0">
                <a:solidFill>
                  <a:srgbClr val="D2FEFE"/>
                </a:solidFill>
                <a:latin typeface="Arial" panose="020B0604020202020204" pitchFamily="34" charset="0"/>
              </a:rPr>
              <a:t>качество на предоставяните здравни услуги</a:t>
            </a:r>
            <a:r>
              <a:rPr lang="ru-RU" altLang="en-US" sz="2400" dirty="0">
                <a:solidFill>
                  <a:srgbClr val="FFFFE6"/>
                </a:solidFill>
                <a:latin typeface="Arial" panose="020B0604020202020204" pitchFamily="34" charset="0"/>
              </a:rPr>
              <a:t>, като цяло.</a:t>
            </a:r>
          </a:p>
        </p:txBody>
      </p:sp>
    </p:spTree>
    <p:extLst>
      <p:ext uri="{BB962C8B-B14F-4D97-AF65-F5344CB8AC3E}">
        <p14:creationId xmlns:p14="http://schemas.microsoft.com/office/powerpoint/2010/main" val="10210773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623392" y="274638"/>
            <a:ext cx="9720758" cy="5619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bg-BG" altLang="en-US" b="1" dirty="0" smtClean="0">
                <a:solidFill>
                  <a:srgbClr val="FFFFE6"/>
                </a:solidFill>
                <a:latin typeface="Arial Narrow" panose="020B0606020202030204" pitchFamily="34" charset="0"/>
              </a:rPr>
              <a:t>Медицинска техника - проблеми</a:t>
            </a:r>
            <a:endParaRPr lang="en-GB" altLang="en-US" b="1" dirty="0" smtClean="0">
              <a:solidFill>
                <a:srgbClr val="FFFFE6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48E58726-53C7-4A97-A767-961A0E4D3F83}" type="slidenum">
              <a:rPr lang="en-GB" altLang="en-US" sz="2000">
                <a:solidFill>
                  <a:srgbClr val="FFFFE6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7</a:t>
            </a:fld>
            <a:endParaRPr lang="en-GB" altLang="en-US" sz="2000">
              <a:solidFill>
                <a:srgbClr val="FFFFE6"/>
              </a:solidFill>
              <a:latin typeface="Arial" panose="020B0604020202020204" pitchFamily="34" charset="0"/>
            </a:endParaRPr>
          </a:p>
        </p:txBody>
      </p:sp>
      <p:sp>
        <p:nvSpPr>
          <p:cNvPr id="21509" name="Rectangle 4"/>
          <p:cNvSpPr>
            <a:spLocks noChangeArrowheads="1"/>
          </p:cNvSpPr>
          <p:nvPr/>
        </p:nvSpPr>
        <p:spPr bwMode="auto">
          <a:xfrm>
            <a:off x="623392" y="1197099"/>
            <a:ext cx="10873208" cy="5544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191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27138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5125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20000"/>
              </a:spcBef>
              <a:buClr>
                <a:srgbClr val="CAE1EC"/>
              </a:buClr>
              <a:buFont typeface="Wingdings" panose="05000000000000000000" pitchFamily="2" charset="2"/>
              <a:buNone/>
            </a:pPr>
            <a:r>
              <a:rPr lang="ru-RU" altLang="en-US" sz="2400" dirty="0">
                <a:solidFill>
                  <a:srgbClr val="FFFFE6"/>
                </a:solidFill>
                <a:latin typeface="Arial" panose="020B0604020202020204" pitchFamily="34" charset="0"/>
              </a:rPr>
              <a:t>От друга страна, в резултат на прогреса се появява широк спектър от разнообразно и сложно медицинско оборудване.</a:t>
            </a:r>
          </a:p>
          <a:p>
            <a:pPr algn="just" eaLnBrk="1" hangingPunct="1">
              <a:lnSpc>
                <a:spcPct val="100000"/>
              </a:lnSpc>
              <a:spcBef>
                <a:spcPct val="20000"/>
              </a:spcBef>
              <a:buClr>
                <a:srgbClr val="CAE1EC"/>
              </a:buClr>
              <a:buFont typeface="Wingdings" panose="05000000000000000000" pitchFamily="2" charset="2"/>
              <a:buNone/>
            </a:pPr>
            <a:endParaRPr lang="ru-RU" altLang="en-US" sz="1200" dirty="0">
              <a:solidFill>
                <a:srgbClr val="FFFFE6"/>
              </a:solidFill>
              <a:latin typeface="Arial" panose="020B0604020202020204" pitchFamily="34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20000"/>
              </a:spcBef>
              <a:buClr>
                <a:srgbClr val="CAE1EC"/>
              </a:buClr>
              <a:buFont typeface="Wingdings" panose="05000000000000000000" pitchFamily="2" charset="2"/>
              <a:buNone/>
            </a:pPr>
            <a:r>
              <a:rPr lang="ru-RU" altLang="en-US" sz="2400" dirty="0">
                <a:solidFill>
                  <a:srgbClr val="FFFFE6"/>
                </a:solidFill>
                <a:latin typeface="Arial" panose="020B0604020202020204" pitchFamily="34" charset="0"/>
              </a:rPr>
              <a:t>Широкото използване на тези нови технологии в медицината </a:t>
            </a:r>
            <a:r>
              <a:rPr lang="bg-BG" altLang="en-US" sz="2400" dirty="0" smtClean="0">
                <a:solidFill>
                  <a:srgbClr val="FFFFE6"/>
                </a:solidFill>
                <a:latin typeface="Arial" panose="020B0604020202020204" pitchFamily="34" charset="0"/>
              </a:rPr>
              <a:t>води</a:t>
            </a:r>
            <a:r>
              <a:rPr lang="ru-RU" altLang="en-US" sz="2400" dirty="0" smtClean="0">
                <a:solidFill>
                  <a:srgbClr val="FFFFE6"/>
                </a:solidFill>
                <a:latin typeface="Arial" panose="020B0604020202020204" pitchFamily="34" charset="0"/>
              </a:rPr>
              <a:t> </a:t>
            </a:r>
            <a:r>
              <a:rPr lang="ru-RU" altLang="en-US" sz="2400" dirty="0">
                <a:solidFill>
                  <a:srgbClr val="FFFFE6"/>
                </a:solidFill>
                <a:latin typeface="Arial" panose="020B0604020202020204" pitchFamily="34" charset="0"/>
              </a:rPr>
              <a:t>до серия от проблеми, свързани </a:t>
            </a:r>
            <a:r>
              <a:rPr lang="ru-RU" altLang="en-US" sz="2400" dirty="0" smtClean="0">
                <a:solidFill>
                  <a:srgbClr val="FFFFE6"/>
                </a:solidFill>
                <a:latin typeface="Arial" panose="020B0604020202020204" pitchFamily="34" charset="0"/>
              </a:rPr>
              <a:t>с:</a:t>
            </a:r>
          </a:p>
          <a:p>
            <a:pPr marL="342900" indent="-342900" algn="just" eaLnBrk="1" hangingPunct="1">
              <a:lnSpc>
                <a:spcPct val="100000"/>
              </a:lnSpc>
              <a:spcBef>
                <a:spcPct val="20000"/>
              </a:spcBef>
              <a:buClr>
                <a:srgbClr val="CAE1EC"/>
              </a:buClr>
            </a:pPr>
            <a:r>
              <a:rPr lang="ru-RU" altLang="en-US" sz="2400" dirty="0" smtClean="0">
                <a:solidFill>
                  <a:srgbClr val="D2FEFE"/>
                </a:solidFill>
                <a:latin typeface="Arial" panose="020B0604020202020204" pitchFamily="34" charset="0"/>
              </a:rPr>
              <a:t>надеждността </a:t>
            </a:r>
            <a:r>
              <a:rPr lang="ru-RU" altLang="en-US" sz="2400" dirty="0">
                <a:solidFill>
                  <a:srgbClr val="D2FEFE"/>
                </a:solidFill>
                <a:latin typeface="Arial" panose="020B0604020202020204" pitchFamily="34" charset="0"/>
              </a:rPr>
              <a:t>и безопасността на </a:t>
            </a:r>
            <a:r>
              <a:rPr lang="ru-RU" altLang="en-US" sz="2400" dirty="0" smtClean="0">
                <a:solidFill>
                  <a:srgbClr val="D2FEFE"/>
                </a:solidFill>
                <a:latin typeface="Arial" panose="020B0604020202020204" pitchFamily="34" charset="0"/>
              </a:rPr>
              <a:t>мед. изделия;</a:t>
            </a:r>
          </a:p>
          <a:p>
            <a:pPr marL="342900" indent="-342900" algn="just" eaLnBrk="1" hangingPunct="1">
              <a:lnSpc>
                <a:spcPct val="100000"/>
              </a:lnSpc>
              <a:spcBef>
                <a:spcPct val="20000"/>
              </a:spcBef>
              <a:buClr>
                <a:srgbClr val="CAE1EC"/>
              </a:buClr>
            </a:pPr>
            <a:r>
              <a:rPr lang="ru-RU" altLang="en-US" sz="2400" dirty="0" smtClean="0">
                <a:solidFill>
                  <a:srgbClr val="D2FEFE"/>
                </a:solidFill>
                <a:latin typeface="Arial" panose="020B0604020202020204" pitchFamily="34" charset="0"/>
              </a:rPr>
              <a:t>нарастващи </a:t>
            </a:r>
            <a:r>
              <a:rPr lang="ru-RU" altLang="en-US" sz="2400" dirty="0">
                <a:solidFill>
                  <a:srgbClr val="D2FEFE"/>
                </a:solidFill>
                <a:latin typeface="Arial" panose="020B0604020202020204" pitchFamily="34" charset="0"/>
              </a:rPr>
              <a:t>разходи за </a:t>
            </a:r>
            <a:r>
              <a:rPr lang="ru-RU" altLang="en-US" sz="2400" dirty="0" smtClean="0">
                <a:solidFill>
                  <a:srgbClr val="D2FEFE"/>
                </a:solidFill>
                <a:latin typeface="Arial" panose="020B0604020202020204" pitchFamily="34" charset="0"/>
              </a:rPr>
              <a:t>здравни </a:t>
            </a:r>
            <a:r>
              <a:rPr lang="ru-RU" altLang="en-US" sz="2400" dirty="0">
                <a:solidFill>
                  <a:srgbClr val="D2FEFE"/>
                </a:solidFill>
                <a:latin typeface="Arial" panose="020B0604020202020204" pitchFamily="34" charset="0"/>
              </a:rPr>
              <a:t>услуги.</a:t>
            </a:r>
          </a:p>
          <a:p>
            <a:pPr algn="just" eaLnBrk="1" hangingPunct="1">
              <a:lnSpc>
                <a:spcPct val="100000"/>
              </a:lnSpc>
              <a:spcBef>
                <a:spcPct val="20000"/>
              </a:spcBef>
              <a:buClr>
                <a:srgbClr val="CAE1EC"/>
              </a:buClr>
              <a:buFont typeface="Wingdings" panose="05000000000000000000" pitchFamily="2" charset="2"/>
              <a:buChar char="Ø"/>
            </a:pPr>
            <a:endParaRPr lang="bg-BG" altLang="en-US" sz="2200" b="1" dirty="0">
              <a:solidFill>
                <a:srgbClr val="CAE1EC"/>
              </a:solidFill>
              <a:latin typeface="Arial" panose="020B0604020202020204" pitchFamily="34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20000"/>
              </a:spcBef>
              <a:buClr>
                <a:srgbClr val="CAE1EC"/>
              </a:buClr>
              <a:buFont typeface="Wingdings" panose="05000000000000000000" pitchFamily="2" charset="2"/>
              <a:buChar char="Ø"/>
            </a:pPr>
            <a:r>
              <a:rPr lang="en-US" altLang="en-US" sz="2200" b="1" dirty="0">
                <a:solidFill>
                  <a:srgbClr val="CAE1EC"/>
                </a:solidFill>
                <a:latin typeface="Arial" panose="020B0604020202020204" pitchFamily="34" charset="0"/>
              </a:rPr>
              <a:t> </a:t>
            </a:r>
            <a:r>
              <a:rPr lang="bg-BG" altLang="en-US" sz="2200" b="1" dirty="0">
                <a:solidFill>
                  <a:srgbClr val="FFFFE6"/>
                </a:solidFill>
                <a:latin typeface="Arial" panose="020B0604020202020204" pitchFamily="34" charset="0"/>
              </a:rPr>
              <a:t>Примери</a:t>
            </a:r>
            <a:r>
              <a:rPr lang="en-US" altLang="en-US" sz="2200" b="1" dirty="0">
                <a:solidFill>
                  <a:srgbClr val="FFFFE6"/>
                </a:solidFill>
                <a:latin typeface="Arial" panose="020B0604020202020204" pitchFamily="34" charset="0"/>
              </a:rPr>
              <a:t>:</a:t>
            </a:r>
          </a:p>
          <a:p>
            <a:pPr lvl="1" algn="just" eaLnBrk="1" hangingPunct="1">
              <a:lnSpc>
                <a:spcPct val="100000"/>
              </a:lnSpc>
              <a:spcBef>
                <a:spcPct val="20000"/>
              </a:spcBef>
              <a:buClr>
                <a:srgbClr val="D2FEFE"/>
              </a:buClr>
              <a:buFont typeface="Wingdings" panose="05000000000000000000" pitchFamily="2" charset="2"/>
              <a:buNone/>
            </a:pPr>
            <a:r>
              <a:rPr lang="ru-RU" altLang="en-US" sz="2000" b="1" dirty="0">
                <a:solidFill>
                  <a:srgbClr val="CAE1EC"/>
                </a:solidFill>
                <a:latin typeface="Arial" panose="020B0604020202020204" pitchFamily="34" charset="0"/>
              </a:rPr>
              <a:t>- Механични повреди, електрически повреди</a:t>
            </a:r>
          </a:p>
          <a:p>
            <a:pPr lvl="1" algn="just" eaLnBrk="1" hangingPunct="1">
              <a:lnSpc>
                <a:spcPct val="100000"/>
              </a:lnSpc>
              <a:spcBef>
                <a:spcPct val="20000"/>
              </a:spcBef>
              <a:buClr>
                <a:srgbClr val="D2FEFE"/>
              </a:buClr>
              <a:buFont typeface="Wingdings" panose="05000000000000000000" pitchFamily="2" charset="2"/>
              <a:buNone/>
            </a:pPr>
            <a:r>
              <a:rPr lang="ru-RU" altLang="en-US" sz="2000" b="1" dirty="0">
                <a:solidFill>
                  <a:srgbClr val="CAE1EC"/>
                </a:solidFill>
                <a:latin typeface="Arial" panose="020B0604020202020204" pitchFamily="34" charset="0"/>
              </a:rPr>
              <a:t>- Лош дизайн, лошо качество на производство</a:t>
            </a:r>
          </a:p>
          <a:p>
            <a:pPr lvl="1" algn="just" eaLnBrk="1" hangingPunct="1">
              <a:lnSpc>
                <a:spcPct val="100000"/>
              </a:lnSpc>
              <a:spcBef>
                <a:spcPct val="20000"/>
              </a:spcBef>
              <a:buClr>
                <a:srgbClr val="D2FEFE"/>
              </a:buClr>
              <a:buFont typeface="Wingdings" panose="05000000000000000000" pitchFamily="2" charset="2"/>
              <a:buNone/>
            </a:pPr>
            <a:r>
              <a:rPr lang="ru-RU" altLang="en-US" sz="2000" b="1" dirty="0">
                <a:solidFill>
                  <a:srgbClr val="CAE1EC"/>
                </a:solidFill>
                <a:latin typeface="Arial" panose="020B0604020202020204" pitchFamily="34" charset="0"/>
              </a:rPr>
              <a:t>- Компрометирана стерилност на имплантируеми материали</a:t>
            </a:r>
          </a:p>
          <a:p>
            <a:pPr lvl="1" algn="just" eaLnBrk="1" hangingPunct="1">
              <a:lnSpc>
                <a:spcPct val="100000"/>
              </a:lnSpc>
              <a:spcBef>
                <a:spcPct val="20000"/>
              </a:spcBef>
              <a:buClr>
                <a:srgbClr val="D2FEFE"/>
              </a:buClr>
              <a:buFont typeface="Wingdings" panose="05000000000000000000" pitchFamily="2" charset="2"/>
              <a:buNone/>
            </a:pPr>
            <a:r>
              <a:rPr lang="ru-RU" altLang="en-US" sz="2000" b="1" dirty="0">
                <a:solidFill>
                  <a:srgbClr val="CAE1EC"/>
                </a:solidFill>
                <a:latin typeface="Arial" panose="020B0604020202020204" pitchFamily="34" charset="0"/>
              </a:rPr>
              <a:t>- Неправилна поддръжка, оперативна грешка от потребителя</a:t>
            </a:r>
          </a:p>
          <a:p>
            <a:pPr lvl="1" algn="just" eaLnBrk="1" hangingPunct="1">
              <a:lnSpc>
                <a:spcPct val="100000"/>
              </a:lnSpc>
              <a:spcBef>
                <a:spcPct val="20000"/>
              </a:spcBef>
              <a:buClr>
                <a:srgbClr val="D2FEFE"/>
              </a:buClr>
              <a:buFont typeface="Wingdings" panose="05000000000000000000" pitchFamily="2" charset="2"/>
              <a:buNone/>
            </a:pPr>
            <a:r>
              <a:rPr lang="ru-RU" altLang="en-US" sz="2000" b="1" dirty="0">
                <a:solidFill>
                  <a:srgbClr val="CAE1EC"/>
                </a:solidFill>
                <a:latin typeface="Arial" panose="020B0604020202020204" pitchFamily="34" charset="0"/>
              </a:rPr>
              <a:t>- Електромагнитна интерференция между устройствата</a:t>
            </a: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623392" y="981075"/>
            <a:ext cx="10800000" cy="0"/>
          </a:xfrm>
          <a:prstGeom prst="line">
            <a:avLst/>
          </a:prstGeom>
          <a:noFill/>
          <a:ln w="63500">
            <a:solidFill>
              <a:srgbClr val="FFFFCC"/>
            </a:solidFill>
            <a:round/>
            <a:headEnd type="diamond" w="med" len="med"/>
            <a:tailEnd type="diamond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3366" y="2905187"/>
            <a:ext cx="3492369" cy="2324013"/>
          </a:xfrm>
          <a:prstGeom prst="rect">
            <a:avLst/>
          </a:prstGeom>
          <a:noFill/>
          <a:ln w="57150" cmpd="thinThick" algn="ctr">
            <a:solidFill>
              <a:srgbClr val="FFFFCC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2521195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9976" y="2564904"/>
            <a:ext cx="5993693" cy="2367508"/>
          </a:xfrm>
          <a:prstGeom prst="rect">
            <a:avLst/>
          </a:prstGeom>
          <a:noFill/>
          <a:ln w="57150" cmpd="thinThick" algn="ctr">
            <a:solidFill>
              <a:srgbClr val="FFFFCC"/>
            </a:solidFill>
            <a:miter lim="800000"/>
            <a:headEnd/>
            <a:tailEnd/>
          </a:ln>
          <a:effectLst/>
        </p:spPr>
      </p:pic>
      <p:sp>
        <p:nvSpPr>
          <p:cNvPr id="2253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01398BD0-3B68-4ABA-87DC-8A0773B769C9}" type="slidenum">
              <a:rPr lang="en-GB" altLang="en-US" sz="2000">
                <a:solidFill>
                  <a:srgbClr val="FFFFE6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8</a:t>
            </a:fld>
            <a:endParaRPr lang="en-GB" altLang="en-US" sz="2000">
              <a:solidFill>
                <a:srgbClr val="FFFFE6"/>
              </a:solidFill>
              <a:latin typeface="Arial" panose="020B0604020202020204" pitchFamily="34" charset="0"/>
            </a:endParaRPr>
          </a:p>
        </p:txBody>
      </p:sp>
      <p:sp>
        <p:nvSpPr>
          <p:cNvPr id="22531" name="Rectangle 2"/>
          <p:cNvSpPr>
            <a:spLocks noChangeArrowheads="1"/>
          </p:cNvSpPr>
          <p:nvPr/>
        </p:nvSpPr>
        <p:spPr bwMode="auto">
          <a:xfrm>
            <a:off x="623392" y="1196975"/>
            <a:ext cx="10799999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49263" indent="-44926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91440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322388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730375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38363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95563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52763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09963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67163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Clr>
                <a:srgbClr val="CAE1EC"/>
              </a:buClr>
              <a:buFont typeface="Wingdings" panose="05000000000000000000" pitchFamily="2" charset="2"/>
              <a:buChar char="q"/>
            </a:pPr>
            <a:r>
              <a:rPr lang="ru-RU" altLang="en-US" sz="2400" dirty="0">
                <a:solidFill>
                  <a:srgbClr val="CAE1EC"/>
                </a:solidFill>
                <a:latin typeface="Arial" panose="020B0604020202020204" pitchFamily="34" charset="0"/>
              </a:rPr>
              <a:t>Независимо дали Медицинско оборудване се използва за диагностика, следене състоянието на пациента или терапия, болничното заведение трябва да гарантира</a:t>
            </a:r>
            <a:r>
              <a:rPr lang="ru-RU" altLang="en-US" sz="2400" dirty="0" smtClean="0">
                <a:solidFill>
                  <a:srgbClr val="CAE1EC"/>
                </a:solidFill>
                <a:latin typeface="Arial" panose="020B0604020202020204" pitchFamily="34" charset="0"/>
              </a:rPr>
              <a:t>, </a:t>
            </a:r>
            <a:r>
              <a:rPr lang="ru-RU" altLang="en-US" sz="2400" dirty="0">
                <a:solidFill>
                  <a:srgbClr val="CAE1EC"/>
                </a:solidFill>
                <a:latin typeface="Arial" panose="020B0604020202020204" pitchFamily="34" charset="0"/>
              </a:rPr>
              <a:t>че оборудването функционира безопасно и ефективно, както </a:t>
            </a:r>
            <a:r>
              <a:rPr lang="ru-RU" altLang="en-US" sz="2400" dirty="0" smtClean="0">
                <a:solidFill>
                  <a:srgbClr val="CAE1EC"/>
                </a:solidFill>
                <a:latin typeface="Arial" panose="020B0604020202020204" pitchFamily="34" charset="0"/>
              </a:rPr>
              <a:t>е</a:t>
            </a:r>
            <a:br>
              <a:rPr lang="ru-RU" altLang="en-US" sz="2400" dirty="0" smtClean="0">
                <a:solidFill>
                  <a:srgbClr val="CAE1EC"/>
                </a:solidFill>
                <a:latin typeface="Arial" panose="020B0604020202020204" pitchFamily="34" charset="0"/>
              </a:rPr>
            </a:br>
            <a:r>
              <a:rPr lang="ru-RU" altLang="en-US" sz="2400" dirty="0" smtClean="0">
                <a:solidFill>
                  <a:srgbClr val="CAE1EC"/>
                </a:solidFill>
                <a:latin typeface="Arial" panose="020B0604020202020204" pitchFamily="34" charset="0"/>
              </a:rPr>
              <a:t>предвидено от</a:t>
            </a:r>
            <a:br>
              <a:rPr lang="ru-RU" altLang="en-US" sz="2400" dirty="0" smtClean="0">
                <a:solidFill>
                  <a:srgbClr val="CAE1EC"/>
                </a:solidFill>
                <a:latin typeface="Arial" panose="020B0604020202020204" pitchFamily="34" charset="0"/>
              </a:rPr>
            </a:br>
            <a:r>
              <a:rPr lang="ru-RU" altLang="en-US" sz="2400" dirty="0" smtClean="0">
                <a:solidFill>
                  <a:srgbClr val="CAE1EC"/>
                </a:solidFill>
                <a:latin typeface="Arial" panose="020B0604020202020204" pitchFamily="34" charset="0"/>
              </a:rPr>
              <a:t>производителя</a:t>
            </a:r>
            <a:r>
              <a:rPr lang="ru-RU" altLang="en-US" sz="2400" dirty="0">
                <a:solidFill>
                  <a:srgbClr val="CAE1EC"/>
                </a:solidFill>
                <a:latin typeface="Arial" panose="020B0604020202020204" pitchFamily="34" charset="0"/>
              </a:rPr>
              <a:t>.</a:t>
            </a:r>
            <a:endParaRPr lang="en-GB" altLang="en-US" sz="2400" dirty="0">
              <a:solidFill>
                <a:srgbClr val="CAE1EC"/>
              </a:solidFill>
              <a:latin typeface="Arial" panose="020B0604020202020204" pitchFamily="34" charset="0"/>
            </a:endParaRPr>
          </a:p>
        </p:txBody>
      </p:sp>
      <p:sp>
        <p:nvSpPr>
          <p:cNvPr id="94211" name="Rectangle 3"/>
          <p:cNvSpPr>
            <a:spLocks noChangeArrowheads="1"/>
          </p:cNvSpPr>
          <p:nvPr/>
        </p:nvSpPr>
        <p:spPr bwMode="auto">
          <a:xfrm>
            <a:off x="623393" y="5013375"/>
            <a:ext cx="9937104" cy="1655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49263" indent="-44926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91440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322388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730375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38363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95563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52763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09963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67163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20000"/>
              </a:spcBef>
              <a:buClr>
                <a:srgbClr val="CAE1EC"/>
              </a:buClr>
              <a:buFont typeface="Wingdings" panose="05000000000000000000" pitchFamily="2" charset="2"/>
              <a:buChar char="Ø"/>
            </a:pPr>
            <a:r>
              <a:rPr lang="ru-RU" altLang="en-US" sz="2400" b="1" dirty="0">
                <a:solidFill>
                  <a:srgbClr val="FFFFE6"/>
                </a:solidFill>
                <a:latin typeface="Arial" panose="020B0604020202020204" pitchFamily="34" charset="0"/>
              </a:rPr>
              <a:t>Следователно, възниква необходимост от разработване на подходяща програма, включваща инструменти и механизми за оценка, поддръжка и управление на биомедицинската техника и тази необходимост става неизбежна.</a:t>
            </a:r>
          </a:p>
        </p:txBody>
      </p:sp>
      <p:sp>
        <p:nvSpPr>
          <p:cNvPr id="22533" name="Rectangle 8"/>
          <p:cNvSpPr>
            <a:spLocks noChangeArrowheads="1"/>
          </p:cNvSpPr>
          <p:nvPr/>
        </p:nvSpPr>
        <p:spPr bwMode="auto">
          <a:xfrm>
            <a:off x="623392" y="260648"/>
            <a:ext cx="10800000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bg-BG" altLang="en-US" sz="4000" b="1" dirty="0" smtClean="0">
                <a:solidFill>
                  <a:srgbClr val="FFFFE6"/>
                </a:solidFill>
                <a:latin typeface="Arial Narrow" panose="020B0606020202030204" pitchFamily="34" charset="0"/>
              </a:rPr>
              <a:t>Медицинска техника – нужда от управление</a:t>
            </a:r>
            <a:endParaRPr lang="en-GB" altLang="en-US" sz="4000" b="1" dirty="0">
              <a:solidFill>
                <a:srgbClr val="FFFFE6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623392" y="981075"/>
            <a:ext cx="10800000" cy="0"/>
          </a:xfrm>
          <a:prstGeom prst="line">
            <a:avLst/>
          </a:prstGeom>
          <a:noFill/>
          <a:ln w="63500">
            <a:solidFill>
              <a:srgbClr val="FFFFCC"/>
            </a:solidFill>
            <a:round/>
            <a:headEnd type="diamond" w="med" len="med"/>
            <a:tailEnd type="diamond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143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4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623392" y="274638"/>
            <a:ext cx="9720758" cy="5619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bg-BG" altLang="en-US" b="1" dirty="0" smtClean="0">
                <a:solidFill>
                  <a:srgbClr val="FFFFE6"/>
                </a:solidFill>
                <a:latin typeface="Arial Narrow" panose="020B0606020202030204" pitchFamily="34" charset="0"/>
              </a:rPr>
              <a:t>Отдели от Клинични Инженери - ОКИ</a:t>
            </a:r>
            <a:endParaRPr lang="en-GB" altLang="en-US" b="1" dirty="0" smtClean="0">
              <a:solidFill>
                <a:srgbClr val="FFFFE6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730287CA-897C-46CC-BB1A-1333EB550695}" type="slidenum">
              <a:rPr lang="en-GB" altLang="en-US" sz="2000">
                <a:solidFill>
                  <a:srgbClr val="FFFFE6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9</a:t>
            </a:fld>
            <a:endParaRPr lang="en-GB" altLang="en-US" sz="2000">
              <a:solidFill>
                <a:srgbClr val="FFFFE6"/>
              </a:solidFill>
              <a:latin typeface="Arial" panose="020B0604020202020204" pitchFamily="34" charset="0"/>
            </a:endParaRPr>
          </a:p>
        </p:txBody>
      </p:sp>
      <p:sp>
        <p:nvSpPr>
          <p:cNvPr id="23557" name="Rectangle 4"/>
          <p:cNvSpPr>
            <a:spLocks noChangeArrowheads="1"/>
          </p:cNvSpPr>
          <p:nvPr/>
        </p:nvSpPr>
        <p:spPr bwMode="auto">
          <a:xfrm>
            <a:off x="623392" y="1269107"/>
            <a:ext cx="11017224" cy="4968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191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27138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5125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20000"/>
              </a:spcBef>
              <a:buClr>
                <a:srgbClr val="CAE1EC"/>
              </a:buClr>
              <a:buNone/>
            </a:pPr>
            <a:r>
              <a:rPr lang="bg-BG" altLang="en-US" dirty="0" smtClean="0">
                <a:solidFill>
                  <a:srgbClr val="FFFF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Тази необходимост поражда </a:t>
            </a:r>
            <a:r>
              <a:rPr lang="bg-BG" altLang="en-US" dirty="0">
                <a:solidFill>
                  <a:srgbClr val="FFFF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нова инженерна дисциплина - </a:t>
            </a:r>
            <a:r>
              <a:rPr lang="bg-BG" altLang="en-US" b="1" dirty="0">
                <a:solidFill>
                  <a:srgbClr val="D2FE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Клиничното </a:t>
            </a:r>
            <a:r>
              <a:rPr lang="bg-BG" altLang="en-US" b="1" dirty="0" smtClean="0">
                <a:solidFill>
                  <a:srgbClr val="D2FE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Инженерство</a:t>
            </a:r>
            <a:r>
              <a:rPr lang="bg-BG" altLang="en-US" dirty="0" smtClean="0">
                <a:solidFill>
                  <a:srgbClr val="FFFF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чиято цел е </a:t>
            </a:r>
            <a:r>
              <a:rPr lang="bg-BG" altLang="en-US" dirty="0">
                <a:solidFill>
                  <a:srgbClr val="FFFF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 осигури необходимата технологична подкрепа за посрещане на тези нови потребности.</a:t>
            </a:r>
          </a:p>
          <a:p>
            <a:pPr algn="just" eaLnBrk="1" hangingPunct="1">
              <a:lnSpc>
                <a:spcPct val="100000"/>
              </a:lnSpc>
              <a:spcBef>
                <a:spcPct val="20000"/>
              </a:spcBef>
              <a:buClr>
                <a:srgbClr val="CAE1EC"/>
              </a:buClr>
              <a:buFont typeface="Wingdings" panose="05000000000000000000" pitchFamily="2" charset="2"/>
              <a:buNone/>
            </a:pPr>
            <a:endParaRPr lang="ru-RU" altLang="en-US" sz="2400" dirty="0" smtClean="0">
              <a:solidFill>
                <a:srgbClr val="CAE1E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20000"/>
              </a:spcBef>
              <a:buClr>
                <a:srgbClr val="CAE1EC"/>
              </a:buClr>
              <a:buFont typeface="Wingdings" panose="05000000000000000000" pitchFamily="2" charset="2"/>
              <a:buNone/>
            </a:pPr>
            <a:r>
              <a:rPr lang="ru-RU" altLang="en-US" sz="2400" dirty="0" smtClean="0">
                <a:solidFill>
                  <a:srgbClr val="CAE1E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</a:t>
            </a:r>
            <a:r>
              <a:rPr lang="en-US" altLang="en-US" sz="2400" dirty="0" smtClean="0">
                <a:solidFill>
                  <a:srgbClr val="CAE1E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en-US" sz="2400" dirty="0" smtClean="0">
                <a:solidFill>
                  <a:srgbClr val="CAE1E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1970</a:t>
            </a:r>
            <a:r>
              <a:rPr lang="en-US" altLang="en-US" sz="2400" dirty="0" smtClean="0">
                <a:solidFill>
                  <a:srgbClr val="CAE1E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altLang="en-US" sz="2400" dirty="0" smtClean="0">
                <a:solidFill>
                  <a:srgbClr val="CAE1E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т</a:t>
            </a:r>
            <a:r>
              <a:rPr lang="ru-RU" altLang="en-US" sz="2400" dirty="0" smtClean="0">
                <a:solidFill>
                  <a:srgbClr val="CAE1E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ова </a:t>
            </a:r>
            <a:r>
              <a:rPr lang="ru-RU" altLang="en-US" sz="2400" dirty="0">
                <a:solidFill>
                  <a:srgbClr val="CAE1E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води до създаването и функционирането </a:t>
            </a:r>
            <a:r>
              <a:rPr lang="ru-RU" altLang="en-US" sz="2400" dirty="0" smtClean="0">
                <a:solidFill>
                  <a:srgbClr val="CAE1E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инженерни </a:t>
            </a:r>
            <a:r>
              <a:rPr lang="ru-RU" altLang="en-US" sz="2400" dirty="0">
                <a:solidFill>
                  <a:srgbClr val="CAE1E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отдели в </a:t>
            </a:r>
            <a:r>
              <a:rPr lang="ru-RU" altLang="en-US" sz="2400" dirty="0" smtClean="0">
                <a:solidFill>
                  <a:srgbClr val="CAE1E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болниците, така </a:t>
            </a:r>
            <a:r>
              <a:rPr lang="ru-RU" altLang="en-US" sz="2400" dirty="0">
                <a:solidFill>
                  <a:srgbClr val="CAE1E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наречените:</a:t>
            </a:r>
          </a:p>
          <a:p>
            <a:pPr algn="just" eaLnBrk="1" hangingPunct="1">
              <a:lnSpc>
                <a:spcPct val="100000"/>
              </a:lnSpc>
              <a:spcBef>
                <a:spcPct val="20000"/>
              </a:spcBef>
              <a:buClr>
                <a:srgbClr val="CAE1EC"/>
              </a:buClr>
              <a:buFont typeface="Wingdings" panose="05000000000000000000" pitchFamily="2" charset="2"/>
              <a:buNone/>
            </a:pPr>
            <a:r>
              <a:rPr lang="ru-RU" altLang="en-US" sz="2400" b="1" dirty="0">
                <a:solidFill>
                  <a:srgbClr val="FFFF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Отдели </a:t>
            </a:r>
            <a:r>
              <a:rPr lang="ru-RU" altLang="en-US" sz="2400" b="1" dirty="0" smtClean="0">
                <a:solidFill>
                  <a:srgbClr val="FFFF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Клинични Инженери </a:t>
            </a:r>
            <a:r>
              <a:rPr lang="ru-RU" altLang="en-US" sz="2400" b="1" dirty="0">
                <a:solidFill>
                  <a:srgbClr val="FFFF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altLang="en-US" sz="2400" b="1" dirty="0" smtClean="0">
                <a:solidFill>
                  <a:srgbClr val="FFFF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ОКИ</a:t>
            </a:r>
            <a:endParaRPr lang="ru-RU" altLang="en-US" sz="2400" b="1" dirty="0">
              <a:solidFill>
                <a:srgbClr val="FFFFE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20000"/>
              </a:spcBef>
              <a:buClr>
                <a:srgbClr val="CAE1EC"/>
              </a:buClr>
              <a:buFont typeface="Wingdings" panose="05000000000000000000" pitchFamily="2" charset="2"/>
              <a:buNone/>
            </a:pPr>
            <a:r>
              <a:rPr lang="ru-RU" altLang="en-US" sz="2400" b="1" dirty="0">
                <a:solidFill>
                  <a:srgbClr val="FFFF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    </a:t>
            </a:r>
            <a:r>
              <a:rPr lang="en-GB" altLang="en-US" sz="2400" b="1" dirty="0">
                <a:solidFill>
                  <a:srgbClr val="FFFF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Clinical Engineering Departments - CED</a:t>
            </a:r>
            <a:r>
              <a:rPr lang="ru-RU" altLang="en-US" sz="2400" b="1" dirty="0">
                <a:solidFill>
                  <a:srgbClr val="FFFF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algn="just" eaLnBrk="1" hangingPunct="1">
              <a:lnSpc>
                <a:spcPct val="100000"/>
              </a:lnSpc>
              <a:spcBef>
                <a:spcPct val="20000"/>
              </a:spcBef>
              <a:buClr>
                <a:srgbClr val="CAE1EC"/>
              </a:buClr>
              <a:buFont typeface="Wingdings" panose="05000000000000000000" pitchFamily="2" charset="2"/>
              <a:buNone/>
            </a:pPr>
            <a:r>
              <a:rPr lang="ru-RU" altLang="en-US" sz="2400" dirty="0">
                <a:solidFill>
                  <a:srgbClr val="CAE1E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които притежават опитен и квалифициран персонал, който да поеме отговорността за безопасна и ефективна експлоатация на медицинските технологии</a:t>
            </a:r>
            <a:r>
              <a:rPr lang="bg-BG" altLang="en-US" sz="2400" dirty="0">
                <a:solidFill>
                  <a:srgbClr val="CAE1E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altLang="en-US" sz="2400" dirty="0" smtClean="0">
                <a:solidFill>
                  <a:srgbClr val="CAE1E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здравеопазването </a:t>
            </a:r>
            <a:r>
              <a:rPr lang="ru-RU" altLang="en-US" sz="2400" dirty="0" smtClean="0">
                <a:solidFill>
                  <a:srgbClr val="CAE1E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</a:t>
            </a:r>
            <a:r>
              <a:rPr lang="ru-RU" altLang="en-US" sz="2400" dirty="0">
                <a:solidFill>
                  <a:srgbClr val="CAE1E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решаване на клинични проблеми</a:t>
            </a:r>
            <a:r>
              <a:rPr lang="ru-RU" altLang="en-US" sz="2400" dirty="0" smtClean="0">
                <a:solidFill>
                  <a:srgbClr val="CAE1E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altLang="en-US" sz="2400" dirty="0">
              <a:solidFill>
                <a:srgbClr val="CAE1E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623392" y="981075"/>
            <a:ext cx="10800000" cy="0"/>
          </a:xfrm>
          <a:prstGeom prst="line">
            <a:avLst/>
          </a:prstGeom>
          <a:noFill/>
          <a:ln w="63500">
            <a:solidFill>
              <a:srgbClr val="FFFFCC"/>
            </a:solidFill>
            <a:round/>
            <a:headEnd type="diamond" w="med" len="med"/>
            <a:tailEnd type="diamond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73912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5639</TotalTime>
  <Words>2158</Words>
  <Application>Microsoft Office PowerPoint</Application>
  <PresentationFormat>Widescreen</PresentationFormat>
  <Paragraphs>254</Paragraphs>
  <Slides>42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42</vt:i4>
      </vt:variant>
    </vt:vector>
  </HeadingPairs>
  <TitlesOfParts>
    <vt:vector size="51" baseType="lpstr">
      <vt:lpstr>Arial</vt:lpstr>
      <vt:lpstr>Arial Narrow</vt:lpstr>
      <vt:lpstr>Calibri</vt:lpstr>
      <vt:lpstr>Calibri Light</vt:lpstr>
      <vt:lpstr>Tahoma</vt:lpstr>
      <vt:lpstr>Wingdings</vt:lpstr>
      <vt:lpstr>Default Design</vt:lpstr>
      <vt:lpstr>CorelDRAW!</vt:lpstr>
      <vt:lpstr>PHOTOPAINT!</vt:lpstr>
      <vt:lpstr>УПРАВЛЕНИЕ НА МЕДИЦИНСКА ТЕХНИКА В ЗДРАВЕОПАЗВАНЕТО  доц. инж. Живко Близнаков Медицински университет – Варна</vt:lpstr>
      <vt:lpstr>Биомедицинско инженерство</vt:lpstr>
      <vt:lpstr>PowerPoint Presentation</vt:lpstr>
      <vt:lpstr>Медицинска техника - терминология</vt:lpstr>
      <vt:lpstr>Медицински изделия - дефиниция</vt:lpstr>
      <vt:lpstr>Медицинска техника - развитие</vt:lpstr>
      <vt:lpstr>Медицинска техника - проблеми</vt:lpstr>
      <vt:lpstr>PowerPoint Presentation</vt:lpstr>
      <vt:lpstr>Отдели от Клинични Инженери - ОКИ</vt:lpstr>
      <vt:lpstr>Клинично инженерство</vt:lpstr>
      <vt:lpstr>PowerPoint Presentation</vt:lpstr>
      <vt:lpstr>Клинично инженерство</vt:lpstr>
      <vt:lpstr>Клинично инженерство - история</vt:lpstr>
      <vt:lpstr>Клинично инженерство - история</vt:lpstr>
      <vt:lpstr>Клинично инженерство - история</vt:lpstr>
      <vt:lpstr>Клинично инженерство - история</vt:lpstr>
      <vt:lpstr>Клинично инженерство - днес</vt:lpstr>
      <vt:lpstr>Медицинска техника – програма за управление</vt:lpstr>
      <vt:lpstr>Отдел от Клинични Инженери – дейности</vt:lpstr>
      <vt:lpstr>ОКИ – Дейности - Планиране</vt:lpstr>
      <vt:lpstr>ОКИ – Дейности - Придобиване</vt:lpstr>
      <vt:lpstr>ОКИ – Дейности - Входящи тестове</vt:lpstr>
      <vt:lpstr>ОКИ – Дейности - Входящи тестове</vt:lpstr>
      <vt:lpstr>ОКИ – Дейности - Инвентаризация</vt:lpstr>
      <vt:lpstr>ОКИ – Дейности - Инвентаризация</vt:lpstr>
      <vt:lpstr>ОКИ – Дейности - Обучение</vt:lpstr>
      <vt:lpstr>ОКИ – Дейности - Превантивна поддръжка</vt:lpstr>
      <vt:lpstr>ОКИ – Дейности - Ремонти</vt:lpstr>
      <vt:lpstr>ОКИ – Дейности - Ремонти</vt:lpstr>
      <vt:lpstr>ОКИ – Дейности - Качествен контрол </vt:lpstr>
      <vt:lpstr>ОКИ – Дейности - Риск и Бдителност </vt:lpstr>
      <vt:lpstr>ОКИ – Дейности - Изкарване от употреба</vt:lpstr>
      <vt:lpstr>PowerPoint Presentation</vt:lpstr>
      <vt:lpstr>МЕДИЦИНСКА ТЕХНИКА  Бъдещи тенденции</vt:lpstr>
      <vt:lpstr>PowerPoint Presentation</vt:lpstr>
      <vt:lpstr>Фактори, влияещи върху развитието на Медицинската Техника в дългосрочен план</vt:lpstr>
      <vt:lpstr>Тенденции в Здравеопазването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Patras, GREECE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sfraghsaertyw</dc:title>
  <dc:creator>Jivko &amp; Kristina</dc:creator>
  <cp:lastModifiedBy>Zhivko Bliznakov</cp:lastModifiedBy>
  <cp:revision>582</cp:revision>
  <dcterms:created xsi:type="dcterms:W3CDTF">2002-06-12T16:15:07Z</dcterms:created>
  <dcterms:modified xsi:type="dcterms:W3CDTF">2022-02-22T08:14:28Z</dcterms:modified>
</cp:coreProperties>
</file>