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37" r:id="rId2"/>
    <p:sldId id="401" r:id="rId3"/>
    <p:sldId id="419" r:id="rId4"/>
    <p:sldId id="422" r:id="rId5"/>
    <p:sldId id="420" r:id="rId6"/>
    <p:sldId id="417" r:id="rId7"/>
    <p:sldId id="418" r:id="rId8"/>
    <p:sldId id="423" r:id="rId9"/>
    <p:sldId id="424" r:id="rId10"/>
    <p:sldId id="443" r:id="rId11"/>
    <p:sldId id="403" r:id="rId12"/>
    <p:sldId id="405" r:id="rId13"/>
    <p:sldId id="404" r:id="rId14"/>
    <p:sldId id="406" r:id="rId15"/>
    <p:sldId id="425" r:id="rId16"/>
    <p:sldId id="426" r:id="rId17"/>
    <p:sldId id="427" r:id="rId18"/>
    <p:sldId id="428" r:id="rId19"/>
    <p:sldId id="408" r:id="rId20"/>
    <p:sldId id="429" r:id="rId21"/>
    <p:sldId id="432" r:id="rId22"/>
    <p:sldId id="444" r:id="rId23"/>
    <p:sldId id="433" r:id="rId24"/>
    <p:sldId id="435" r:id="rId25"/>
    <p:sldId id="436" r:id="rId26"/>
    <p:sldId id="407" r:id="rId27"/>
    <p:sldId id="438" r:id="rId28"/>
    <p:sldId id="440" r:id="rId29"/>
    <p:sldId id="439" r:id="rId30"/>
    <p:sldId id="441" r:id="rId31"/>
    <p:sldId id="442" r:id="rId32"/>
    <p:sldId id="409" r:id="rId33"/>
    <p:sldId id="410" r:id="rId34"/>
    <p:sldId id="411" r:id="rId35"/>
    <p:sldId id="412" r:id="rId36"/>
    <p:sldId id="413" r:id="rId37"/>
    <p:sldId id="414" r:id="rId38"/>
    <p:sldId id="416" r:id="rId39"/>
    <p:sldId id="44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2497" y="1871131"/>
            <a:ext cx="7488195" cy="1515533"/>
          </a:xfrm>
        </p:spPr>
        <p:txBody>
          <a:bodyPr/>
          <a:lstStyle/>
          <a:p>
            <a:r>
              <a:rPr lang="bg-BG" dirty="0"/>
              <a:t>Акушерското образование в България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2497" y="3657596"/>
            <a:ext cx="7488195" cy="1569311"/>
          </a:xfrm>
        </p:spPr>
        <p:txBody>
          <a:bodyPr>
            <a:normAutofit/>
          </a:bodyPr>
          <a:lstStyle/>
          <a:p>
            <a:r>
              <a:rPr lang="bg-BG" b="1" dirty="0"/>
              <a:t>Доц. Жана Павловска, </a:t>
            </a:r>
            <a:r>
              <a:rPr lang="bg-BG" b="1" dirty="0" err="1"/>
              <a:t>д.оз</a:t>
            </a:r>
            <a:r>
              <a:rPr lang="bg-BG" dirty="0"/>
              <a:t>.</a:t>
            </a:r>
          </a:p>
          <a:p>
            <a:r>
              <a:rPr lang="bg-BG" b="1" dirty="0"/>
              <a:t>Медицински университет „Проф. д-р П. Стоянов“ – Варна</a:t>
            </a:r>
          </a:p>
          <a:p>
            <a:r>
              <a:rPr lang="bg-BG" b="1" dirty="0"/>
              <a:t>Филиал Велико Търново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135924"/>
            <a:ext cx="1804086" cy="1445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902" y="1"/>
            <a:ext cx="2220097" cy="17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8F7756-6009-A3B9-78CB-6CD7DCFA0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0C4265-A1C5-277D-BE8A-80E86124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464505"/>
          </a:xfrm>
        </p:spPr>
        <p:txBody>
          <a:bodyPr>
            <a:normAutofit/>
          </a:bodyPr>
          <a:lstStyle/>
          <a:p>
            <a:r>
              <a:rPr lang="bg-BG" dirty="0"/>
              <a:t>Акушерките в подкрепа на акушерското образование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60496C-3057-AB1E-8D6C-CFF90BA44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123" y="2446637"/>
            <a:ext cx="10521387" cy="3904735"/>
          </a:xfrm>
        </p:spPr>
        <p:txBody>
          <a:bodyPr>
            <a:normAutofit/>
          </a:bodyPr>
          <a:lstStyle/>
          <a:p>
            <a:pPr algn="just"/>
            <a:r>
              <a:rPr lang="bg-BG" dirty="0"/>
              <a:t>Първоначално акушерките членуват в основаното от фелдшерите през 1883г. професионално сдружение „Благодеяние“. Неудовлетворени от дейността му и това, че </a:t>
            </a:r>
            <a:r>
              <a:rPr lang="bg-BG" b="1" i="1" dirty="0"/>
              <a:t>„техните проблеми минават винаги на втори план“</a:t>
            </a:r>
            <a:r>
              <a:rPr lang="bg-BG" dirty="0"/>
              <a:t>, на 12 март 1901г. 70 правоспособни акушерки основават първата </a:t>
            </a:r>
            <a:r>
              <a:rPr lang="bg-BG" b="1" dirty="0"/>
              <a:t>самостоятелна професионална организация „Акушерка“. </a:t>
            </a:r>
          </a:p>
          <a:p>
            <a:pPr algn="just"/>
            <a:r>
              <a:rPr lang="bg-BG" dirty="0"/>
              <a:t>Едно от исканията в изложението, изготвено до Главната санитарна дирекция от тях е </a:t>
            </a:r>
            <a:r>
              <a:rPr lang="bg-BG" b="1" dirty="0"/>
              <a:t>да се създаде училище за акушерки</a:t>
            </a:r>
            <a:r>
              <a:rPr lang="bg-BG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285" y="982132"/>
            <a:ext cx="9039826" cy="1303867"/>
          </a:xfrm>
        </p:spPr>
        <p:txBody>
          <a:bodyPr>
            <a:normAutofit/>
          </a:bodyPr>
          <a:lstStyle/>
          <a:p>
            <a:r>
              <a:rPr lang="bg-BG" dirty="0"/>
              <a:t>Първата АГ болница</a:t>
            </a:r>
            <a:r>
              <a:rPr lang="en-US" dirty="0"/>
              <a:t> – M</a:t>
            </a:r>
            <a:r>
              <a:rPr lang="bg-BG" dirty="0" err="1"/>
              <a:t>айчин</a:t>
            </a:r>
            <a:r>
              <a:rPr lang="bg-BG" dirty="0"/>
              <a:t> дом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5291" y="2558005"/>
            <a:ext cx="6386421" cy="3739277"/>
          </a:xfrm>
        </p:spPr>
        <p:txBody>
          <a:bodyPr>
            <a:normAutofit/>
          </a:bodyPr>
          <a:lstStyle/>
          <a:p>
            <a:pPr algn="just"/>
            <a:r>
              <a:rPr lang="bg-BG" dirty="0"/>
              <a:t>През 1903г. в София тържествено е разкрит </a:t>
            </a:r>
            <a:r>
              <a:rPr lang="bg-BG" b="1" dirty="0"/>
              <a:t>Майчин дом </a:t>
            </a:r>
            <a:r>
              <a:rPr lang="bg-BG" dirty="0"/>
              <a:t>– първата АГ болница у нас с управител д-р Димитър Стаматов, в присъствието на Княз Фердинанд.</a:t>
            </a:r>
          </a:p>
          <a:p>
            <a:pPr algn="just"/>
            <a:r>
              <a:rPr lang="bg-BG" dirty="0"/>
              <a:t>Княгиня Мария – Луиза не дочаква, да види новопостроената болница. </a:t>
            </a:r>
            <a:r>
              <a:rPr lang="bg-BG" dirty="0"/>
              <a:t>У</a:t>
            </a:r>
            <a:r>
              <a:rPr lang="bg-BG" dirty="0" smtClean="0"/>
              <a:t>мира </a:t>
            </a:r>
            <a:r>
              <a:rPr lang="bg-BG" dirty="0"/>
              <a:t>на 30 януари 1899г., малко след раждането на четвъртото си дете Княгиня Надежда. </a:t>
            </a:r>
          </a:p>
          <a:p>
            <a:pPr algn="just"/>
            <a:endParaRPr lang="en-US" dirty="0"/>
          </a:p>
        </p:txBody>
      </p:sp>
      <p:pic>
        <p:nvPicPr>
          <p:cNvPr id="7" name="Контейнер за съдържание 6">
            <a:extLst>
              <a:ext uri="{FF2B5EF4-FFF2-40B4-BE49-F238E27FC236}">
                <a16:creationId xmlns:a16="http://schemas.microsoft.com/office/drawing/2014/main" xmlns="" id="{3CFED40F-2826-7583-147D-AC658DBBA3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1248" y="2781016"/>
            <a:ext cx="4184043" cy="27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Майчин дом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904" y="2432649"/>
            <a:ext cx="5368851" cy="339512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1929" y="2432649"/>
            <a:ext cx="5176360" cy="33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76" y="655574"/>
            <a:ext cx="10863072" cy="1630425"/>
          </a:xfrm>
        </p:spPr>
        <p:txBody>
          <a:bodyPr>
            <a:normAutofit/>
          </a:bodyPr>
          <a:lstStyle/>
          <a:p>
            <a:r>
              <a:rPr lang="bg-BG" dirty="0"/>
              <a:t>Д-р Димитър Стаматов – Управител на Майчин дом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4672" y="2512355"/>
            <a:ext cx="3084576" cy="3743284"/>
          </a:xfrm>
          <a:prstGeom prst="rect">
            <a:avLst/>
          </a:prstGeom>
        </p:spPr>
      </p:pic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xmlns="" id="{6940C0D6-AAFB-2B42-70A7-000C015A5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2129" y="2587328"/>
            <a:ext cx="6745926" cy="3593338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отчетния си доклад за 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1905г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той прави предложение </a:t>
            </a:r>
            <a:r>
              <a:rPr lang="bg-BG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раз</a:t>
            </a:r>
            <a:r>
              <a:rPr lang="bg-BG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криване на акушерско училище към „Майчин дом</a:t>
            </a:r>
            <a:r>
              <a:rPr lang="bg-BG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предвижда, </a:t>
            </a:r>
            <a:r>
              <a:rPr lang="bg-BG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bg-BG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 само при създаване на такива кадри може да се осигури добро майчино здравеопазване“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bg-BG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редложението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е прието и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рез 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1907г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-BG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Д-р Стаматов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напуска Майчин дом, за да специализира в чужбина. </a:t>
            </a:r>
            <a:endParaRPr lang="bg-B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391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Д-р Методи Славчев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4944" y="2523744"/>
            <a:ext cx="3270738" cy="366979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5682" y="2415395"/>
            <a:ext cx="7519182" cy="3864635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dirty="0"/>
              <a:t>През 1908 г. Д-р Методи Славчев е назначен за Управител на „Майчин дом“ и като такъв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е командирован в Румъния, Австро-Унгария и Сърбия, за 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да проучи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организацията на акушерската помощ и акушерските училища. Целта е да се разкрие училище и у нас. В доклада си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казва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че </a:t>
            </a:r>
            <a:r>
              <a:rPr lang="bg-BG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„в Белград при 230-250 раждания годишно има акушерско училище, а в София при 600-650 раждания годишно такова няма“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Към доклада п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рилага програма за преподаване и примерен правилник за вътрешния ред на акушерско училище. </a:t>
            </a:r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A36FCE-F60A-61C4-CAE8-82FA0C155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1B1F7-707B-6255-17EB-DB75200D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Второ акушерско училище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E9115A-767A-04E2-F915-CF79DBF0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424" y="2415395"/>
            <a:ext cx="10282176" cy="3864635"/>
          </a:xfrm>
        </p:spPr>
        <p:txBody>
          <a:bodyPr>
            <a:normAutofit/>
          </a:bodyPr>
          <a:lstStyle/>
          <a:p>
            <a:pPr algn="just"/>
            <a:r>
              <a:rPr lang="bg-BG" b="1" dirty="0"/>
              <a:t>През</a:t>
            </a:r>
            <a:r>
              <a:rPr lang="bg-BG" dirty="0"/>
              <a:t> </a:t>
            </a:r>
            <a:r>
              <a:rPr lang="bg-BG" b="1" dirty="0" smtClean="0"/>
              <a:t>1909г</a:t>
            </a:r>
            <a:r>
              <a:rPr lang="bg-BG" b="1" dirty="0"/>
              <a:t>. е разкрито Акушерско училище към „Майчин дом“</a:t>
            </a:r>
            <a:r>
              <a:rPr lang="bg-BG" dirty="0"/>
              <a:t>.</a:t>
            </a:r>
            <a:r>
              <a:rPr lang="bg-BG" b="1" dirty="0"/>
              <a:t> </a:t>
            </a:r>
            <a:r>
              <a:rPr lang="bg-BG" dirty="0"/>
              <a:t>Директор е управителя на болницата – Д-р Методи Славчев, който води и теоретичното обучение по акушерство. </a:t>
            </a:r>
            <a:endParaRPr lang="ru-RU" dirty="0"/>
          </a:p>
          <a:p>
            <a:pPr algn="just"/>
            <a:r>
              <a:rPr lang="ru-RU" dirty="0"/>
              <a:t>В </a:t>
            </a:r>
            <a:r>
              <a:rPr lang="ru-RU" dirty="0" err="1"/>
              <a:t>училището</a:t>
            </a:r>
            <a:r>
              <a:rPr lang="ru-RU" dirty="0"/>
              <a:t> се </a:t>
            </a:r>
            <a:r>
              <a:rPr lang="ru-RU" dirty="0" err="1"/>
              <a:t>приемат</a:t>
            </a:r>
            <a:r>
              <a:rPr lang="ru-RU" dirty="0"/>
              <a:t> кандидатки </a:t>
            </a:r>
            <a:r>
              <a:rPr lang="ru-RU" dirty="0" smtClean="0"/>
              <a:t>на </a:t>
            </a:r>
            <a:r>
              <a:rPr lang="ru-RU" dirty="0" err="1" smtClean="0"/>
              <a:t>възраст</a:t>
            </a:r>
            <a:r>
              <a:rPr lang="ru-RU" dirty="0" smtClean="0"/>
              <a:t> между </a:t>
            </a:r>
            <a:r>
              <a:rPr lang="ru-RU" dirty="0"/>
              <a:t>20 и 40 </a:t>
            </a:r>
            <a:r>
              <a:rPr lang="ru-RU" dirty="0" err="1"/>
              <a:t>години</a:t>
            </a:r>
            <a:r>
              <a:rPr lang="ru-RU" dirty="0"/>
              <a:t>, при </a:t>
            </a:r>
            <a:r>
              <a:rPr lang="ru-RU" dirty="0" err="1"/>
              <a:t>единствено</a:t>
            </a:r>
            <a:r>
              <a:rPr lang="ru-RU" dirty="0"/>
              <a:t> условие, да </a:t>
            </a:r>
            <a:r>
              <a:rPr lang="ru-RU" dirty="0" err="1"/>
              <a:t>владеят</a:t>
            </a:r>
            <a:r>
              <a:rPr lang="ru-RU" dirty="0"/>
              <a:t> добре </a:t>
            </a:r>
            <a:r>
              <a:rPr lang="ru-RU" dirty="0" err="1"/>
              <a:t>български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Краткият</a:t>
            </a:r>
            <a:r>
              <a:rPr lang="ru-RU" dirty="0"/>
              <a:t> срок на обучение (една година) и </a:t>
            </a:r>
            <a:r>
              <a:rPr lang="ru-RU" dirty="0" err="1"/>
              <a:t>ниският</a:t>
            </a:r>
            <a:r>
              <a:rPr lang="ru-RU" dirty="0"/>
              <a:t> </a:t>
            </a:r>
            <a:r>
              <a:rPr lang="ru-RU" dirty="0" err="1"/>
              <a:t>образователен</a:t>
            </a:r>
            <a:r>
              <a:rPr lang="ru-RU" dirty="0"/>
              <a:t> ценз на </a:t>
            </a:r>
            <a:r>
              <a:rPr lang="ru-RU" dirty="0" err="1"/>
              <a:t>кандидатките</a:t>
            </a:r>
            <a:r>
              <a:rPr lang="ru-RU" dirty="0"/>
              <a:t> не </a:t>
            </a:r>
            <a:r>
              <a:rPr lang="ru-RU" dirty="0" err="1"/>
              <a:t>дават</a:t>
            </a:r>
            <a:r>
              <a:rPr lang="ru-RU" dirty="0"/>
              <a:t> </a:t>
            </a:r>
            <a:r>
              <a:rPr lang="ru-RU" dirty="0" err="1"/>
              <a:t>възможност</a:t>
            </a:r>
            <a:r>
              <a:rPr lang="ru-RU" dirty="0"/>
              <a:t> за добра подготовка, но </a:t>
            </a:r>
            <a:r>
              <a:rPr lang="ru-RU" dirty="0" err="1"/>
              <a:t>строгата</a:t>
            </a:r>
            <a:r>
              <a:rPr lang="ru-RU" dirty="0"/>
              <a:t> и стройна организация на </a:t>
            </a:r>
            <a:r>
              <a:rPr lang="ru-RU" dirty="0" err="1"/>
              <a:t>учебния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компенсира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недостатъци</a:t>
            </a:r>
            <a:r>
              <a:rPr lang="ru-RU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0AADF2-DD0B-91D3-BE80-D85FFC9C4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B18DB-682A-AC3A-972A-C8EB178B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Учебна дейност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D285B1-95E5-862E-E04F-781E485E2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4154" y="2415395"/>
            <a:ext cx="10269415" cy="3864635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Първоначално</a:t>
            </a:r>
            <a:r>
              <a:rPr lang="ru-RU" dirty="0"/>
              <a:t> </a:t>
            </a:r>
            <a:r>
              <a:rPr lang="ru-RU" dirty="0" err="1"/>
              <a:t>няма</a:t>
            </a:r>
            <a:r>
              <a:rPr lang="ru-RU" dirty="0"/>
              <a:t> </a:t>
            </a:r>
            <a:r>
              <a:rPr lang="ru-RU" dirty="0" err="1"/>
              <a:t>Учебна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и </a:t>
            </a:r>
            <a:r>
              <a:rPr lang="ru-RU" dirty="0" err="1"/>
              <a:t>Учебен</a:t>
            </a:r>
            <a:r>
              <a:rPr lang="ru-RU" dirty="0"/>
              <a:t> план, </a:t>
            </a:r>
            <a:r>
              <a:rPr lang="ru-RU" dirty="0" err="1"/>
              <a:t>липсват</a:t>
            </a:r>
            <a:r>
              <a:rPr lang="ru-RU" dirty="0"/>
              <a:t> </a:t>
            </a:r>
            <a:r>
              <a:rPr lang="ru-RU" dirty="0" err="1"/>
              <a:t>учебници</a:t>
            </a:r>
            <a:r>
              <a:rPr lang="ru-RU" dirty="0"/>
              <a:t> и </a:t>
            </a:r>
            <a:r>
              <a:rPr lang="ru-RU" dirty="0" err="1"/>
              <a:t>учебни</a:t>
            </a:r>
            <a:r>
              <a:rPr lang="ru-RU" dirty="0"/>
              <a:t> </a:t>
            </a:r>
            <a:r>
              <a:rPr lang="ru-RU" dirty="0" err="1"/>
              <a:t>помагала</a:t>
            </a:r>
            <a:r>
              <a:rPr lang="ru-RU" dirty="0"/>
              <a:t>, но </a:t>
            </a:r>
            <a:r>
              <a:rPr lang="ru-RU" dirty="0" err="1"/>
              <a:t>има</a:t>
            </a:r>
            <a:r>
              <a:rPr lang="ru-RU" dirty="0"/>
              <a:t> добре </a:t>
            </a:r>
            <a:r>
              <a:rPr lang="ru-RU" dirty="0" err="1"/>
              <a:t>подготвени</a:t>
            </a:r>
            <a:r>
              <a:rPr lang="ru-RU" dirty="0"/>
              <a:t> преподаватели.</a:t>
            </a:r>
          </a:p>
          <a:p>
            <a:pPr algn="just"/>
            <a:r>
              <a:rPr lang="ru-RU" dirty="0" err="1"/>
              <a:t>Обучението</a:t>
            </a:r>
            <a:r>
              <a:rPr lang="ru-RU" dirty="0"/>
              <a:t> се </a:t>
            </a:r>
            <a:r>
              <a:rPr lang="ru-RU" dirty="0" err="1"/>
              <a:t>съсредоточава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акушерството</a:t>
            </a:r>
            <a:r>
              <a:rPr lang="ru-RU" dirty="0"/>
              <a:t>, </a:t>
            </a:r>
            <a:r>
              <a:rPr lang="ru-RU" dirty="0" err="1"/>
              <a:t>по-късно</a:t>
            </a:r>
            <a:r>
              <a:rPr lang="ru-RU" dirty="0"/>
              <a:t> се </a:t>
            </a:r>
            <a:r>
              <a:rPr lang="ru-RU" dirty="0" err="1"/>
              <a:t>включват</a:t>
            </a:r>
            <a:r>
              <a:rPr lang="ru-RU" dirty="0"/>
              <a:t> кратка обща анатомия и физиология.</a:t>
            </a:r>
          </a:p>
          <a:p>
            <a:pPr lvl="0" algn="just">
              <a:buClr>
                <a:srgbClr val="83992A"/>
              </a:buClr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Практическото обучение </a:t>
            </a:r>
            <a:r>
              <a:rPr lang="ru-RU" dirty="0"/>
              <a:t>също не е </a:t>
            </a:r>
            <a:r>
              <a:rPr lang="ru-RU" dirty="0" err="1"/>
              <a:t>планувано</a:t>
            </a:r>
            <a:r>
              <a:rPr lang="ru-RU" dirty="0"/>
              <a:t>, то 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се осъществява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от старши лекар в болницата и под контрола на старшата акушерка</a:t>
            </a:r>
            <a:r>
              <a:rPr lang="ru-RU" dirty="0"/>
              <a:t>. </a:t>
            </a:r>
          </a:p>
          <a:p>
            <a:pPr lvl="0" algn="just">
              <a:buClr>
                <a:srgbClr val="83992A"/>
              </a:buClr>
              <a:defRPr/>
            </a:pPr>
            <a:r>
              <a:rPr lang="ru-RU" dirty="0" err="1"/>
              <a:t>Допускането</a:t>
            </a:r>
            <a:r>
              <a:rPr lang="ru-RU" dirty="0"/>
              <a:t> на </a:t>
            </a:r>
            <a:r>
              <a:rPr lang="ru-RU" dirty="0" err="1"/>
              <a:t>ученичките</a:t>
            </a:r>
            <a:r>
              <a:rPr lang="ru-RU" dirty="0"/>
              <a:t> в </a:t>
            </a:r>
            <a:r>
              <a:rPr lang="ru-RU" dirty="0" err="1"/>
              <a:t>родилната</a:t>
            </a:r>
            <a:r>
              <a:rPr lang="ru-RU" dirty="0"/>
              <a:t> зала е ограничено, </a:t>
            </a:r>
            <a:r>
              <a:rPr lang="ru-RU" dirty="0" err="1"/>
              <a:t>поради</a:t>
            </a:r>
            <a:r>
              <a:rPr lang="ru-RU" dirty="0"/>
              <a:t> страх от </a:t>
            </a:r>
            <a:r>
              <a:rPr lang="ru-RU" dirty="0" err="1"/>
              <a:t>внасяне</a:t>
            </a:r>
            <a:r>
              <a:rPr lang="ru-RU" dirty="0"/>
              <a:t> на инфекция.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2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5EAD85-4EA4-0EAD-642E-5449410F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867CD-7F18-80B1-6B7C-D689B75F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Учебна дейност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480107-522B-4E13-D867-3526E42D5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424" y="2415395"/>
            <a:ext cx="10330944" cy="386463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След </a:t>
            </a:r>
            <a:r>
              <a:rPr lang="ru-RU" dirty="0" err="1"/>
              <a:t>завършване</a:t>
            </a:r>
            <a:r>
              <a:rPr lang="ru-RU" dirty="0"/>
              <a:t> на </a:t>
            </a:r>
            <a:r>
              <a:rPr lang="ru-RU" dirty="0" err="1"/>
              <a:t>теоретическото</a:t>
            </a:r>
            <a:r>
              <a:rPr lang="ru-RU" dirty="0"/>
              <a:t> обучение, </a:t>
            </a:r>
            <a:r>
              <a:rPr lang="ru-RU" dirty="0" err="1"/>
              <a:t>ученичките</a:t>
            </a:r>
            <a:r>
              <a:rPr lang="ru-RU" dirty="0"/>
              <a:t> </a:t>
            </a:r>
            <a:r>
              <a:rPr lang="ru-RU" dirty="0" err="1"/>
              <a:t>полагат</a:t>
            </a:r>
            <a:r>
              <a:rPr lang="ru-RU" dirty="0"/>
              <a:t> </a:t>
            </a:r>
            <a:r>
              <a:rPr lang="ru-RU" dirty="0" err="1"/>
              <a:t>изпит</a:t>
            </a:r>
            <a:r>
              <a:rPr lang="ru-RU" dirty="0"/>
              <a:t> и само успешно </a:t>
            </a:r>
            <a:r>
              <a:rPr lang="ru-RU" dirty="0" err="1"/>
              <a:t>издържалите</a:t>
            </a:r>
            <a:r>
              <a:rPr lang="ru-RU" dirty="0"/>
              <a:t> се </a:t>
            </a:r>
            <a:r>
              <a:rPr lang="ru-RU" dirty="0" err="1"/>
              <a:t>допускат</a:t>
            </a:r>
            <a:r>
              <a:rPr lang="ru-RU" dirty="0"/>
              <a:t> до </a:t>
            </a:r>
            <a:r>
              <a:rPr lang="ru-RU" dirty="0" err="1"/>
              <a:t>практическо</a:t>
            </a:r>
            <a:r>
              <a:rPr lang="ru-RU" dirty="0"/>
              <a:t> обучение </a:t>
            </a:r>
            <a:r>
              <a:rPr lang="bg-BG" dirty="0"/>
              <a:t>в</a:t>
            </a:r>
            <a:r>
              <a:rPr lang="ru-RU" dirty="0"/>
              <a:t> „</a:t>
            </a:r>
            <a:r>
              <a:rPr lang="ru-RU" dirty="0" err="1"/>
              <a:t>Майчин</a:t>
            </a:r>
            <a:r>
              <a:rPr lang="ru-RU" dirty="0"/>
              <a:t> дом“, </a:t>
            </a:r>
            <a:r>
              <a:rPr lang="ru-RU" dirty="0" err="1"/>
              <a:t>където</a:t>
            </a:r>
            <a:r>
              <a:rPr lang="ru-RU" dirty="0"/>
              <a:t> под </a:t>
            </a:r>
            <a:r>
              <a:rPr lang="ru-RU" dirty="0" err="1"/>
              <a:t>ръководството</a:t>
            </a:r>
            <a:r>
              <a:rPr lang="ru-RU" dirty="0"/>
              <a:t> на </a:t>
            </a:r>
            <a:r>
              <a:rPr lang="ru-RU" dirty="0" err="1"/>
              <a:t>старшата</a:t>
            </a:r>
            <a:r>
              <a:rPr lang="ru-RU" dirty="0"/>
              <a:t> акушерка, всяка трябва да </a:t>
            </a:r>
            <a:r>
              <a:rPr lang="ru-RU" dirty="0" err="1"/>
              <a:t>ръководи</a:t>
            </a:r>
            <a:r>
              <a:rPr lang="ru-RU" dirty="0"/>
              <a:t> </a:t>
            </a:r>
            <a:r>
              <a:rPr lang="ru-RU" dirty="0" err="1"/>
              <a:t>самостоятелно</a:t>
            </a:r>
            <a:r>
              <a:rPr lang="ru-RU" dirty="0"/>
              <a:t> </a:t>
            </a:r>
            <a:r>
              <a:rPr lang="ru-RU" dirty="0" err="1"/>
              <a:t>най-малко</a:t>
            </a:r>
            <a:r>
              <a:rPr lang="ru-RU" dirty="0"/>
              <a:t> 5 </a:t>
            </a:r>
            <a:r>
              <a:rPr lang="ru-RU" dirty="0" err="1"/>
              <a:t>раждания</a:t>
            </a:r>
            <a:r>
              <a:rPr lang="ru-RU" dirty="0"/>
              <a:t>. Ако за определения срок не </a:t>
            </a:r>
            <a:r>
              <a:rPr lang="ru-RU" dirty="0" err="1"/>
              <a:t>успее</a:t>
            </a:r>
            <a:r>
              <a:rPr lang="ru-RU" dirty="0"/>
              <a:t>, </a:t>
            </a:r>
            <a:r>
              <a:rPr lang="ru-RU" dirty="0" err="1"/>
              <a:t>остава</a:t>
            </a:r>
            <a:r>
              <a:rPr lang="ru-RU" dirty="0"/>
              <a:t> да </a:t>
            </a:r>
            <a:r>
              <a:rPr lang="ru-RU" dirty="0" err="1"/>
              <a:t>доработва</a:t>
            </a:r>
            <a:r>
              <a:rPr lang="ru-RU" dirty="0"/>
              <a:t>, </a:t>
            </a:r>
            <a:r>
              <a:rPr lang="ru-RU" dirty="0" err="1"/>
              <a:t>докато</a:t>
            </a:r>
            <a:r>
              <a:rPr lang="ru-RU" dirty="0"/>
              <a:t> </a:t>
            </a:r>
            <a:r>
              <a:rPr lang="ru-RU" dirty="0" err="1"/>
              <a:t>направи</a:t>
            </a:r>
            <a:r>
              <a:rPr lang="ru-RU" dirty="0"/>
              <a:t> </a:t>
            </a:r>
            <a:r>
              <a:rPr lang="ru-RU" dirty="0" err="1"/>
              <a:t>необходимия</a:t>
            </a:r>
            <a:r>
              <a:rPr lang="ru-RU" dirty="0"/>
              <a:t> </a:t>
            </a:r>
            <a:r>
              <a:rPr lang="ru-RU" dirty="0" err="1"/>
              <a:t>брой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Окончателният</a:t>
            </a:r>
            <a:r>
              <a:rPr lang="ru-RU" dirty="0"/>
              <a:t> </a:t>
            </a:r>
            <a:r>
              <a:rPr lang="ru-RU" dirty="0" err="1"/>
              <a:t>изпит</a:t>
            </a:r>
            <a:r>
              <a:rPr lang="ru-RU" dirty="0"/>
              <a:t> (теория и практика) е пред </a:t>
            </a:r>
            <a:r>
              <a:rPr lang="ru-RU" dirty="0" err="1"/>
              <a:t>комисия</a:t>
            </a:r>
            <a:r>
              <a:rPr lang="ru-RU" dirty="0"/>
              <a:t> с </a:t>
            </a:r>
            <a:r>
              <a:rPr lang="ru-RU" dirty="0" err="1"/>
              <a:t>представител</a:t>
            </a:r>
            <a:r>
              <a:rPr lang="ru-RU" dirty="0"/>
              <a:t> на </a:t>
            </a:r>
            <a:r>
              <a:rPr lang="ru-RU" dirty="0" err="1"/>
              <a:t>Върховния</a:t>
            </a:r>
            <a:r>
              <a:rPr lang="ru-RU" dirty="0"/>
              <a:t> </a:t>
            </a:r>
            <a:r>
              <a:rPr lang="ru-RU" dirty="0" err="1"/>
              <a:t>медицински</a:t>
            </a:r>
            <a:r>
              <a:rPr lang="ru-RU" dirty="0"/>
              <a:t> </a:t>
            </a:r>
            <a:r>
              <a:rPr lang="ru-RU" dirty="0" err="1"/>
              <a:t>съвет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5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FE7ABF-077C-B832-88A3-7508AACD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146F1-6E5F-7C9B-C516-EFDED063B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Дипломиране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038898-AE66-75A1-5F69-433B6EC4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424" y="2415395"/>
            <a:ext cx="10221216" cy="386463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При </a:t>
            </a:r>
            <a:r>
              <a:rPr lang="ru-RU" dirty="0" err="1"/>
              <a:t>получаването</a:t>
            </a:r>
            <a:r>
              <a:rPr lang="ru-RU" dirty="0"/>
              <a:t> на диплома, </a:t>
            </a:r>
            <a:r>
              <a:rPr lang="ru-RU" dirty="0" err="1"/>
              <a:t>бъдещите</a:t>
            </a:r>
            <a:r>
              <a:rPr lang="ru-RU" dirty="0"/>
              <a:t> акушерки </a:t>
            </a:r>
            <a:r>
              <a:rPr lang="ru-RU" dirty="0" err="1"/>
              <a:t>полагат</a:t>
            </a:r>
            <a:r>
              <a:rPr lang="ru-RU" dirty="0"/>
              <a:t> и </a:t>
            </a:r>
            <a:r>
              <a:rPr lang="ru-RU" dirty="0" err="1"/>
              <a:t>подписват</a:t>
            </a:r>
            <a:r>
              <a:rPr lang="ru-RU" dirty="0"/>
              <a:t> </a:t>
            </a:r>
            <a:r>
              <a:rPr lang="ru-RU" dirty="0" err="1"/>
              <a:t>тържествена</a:t>
            </a:r>
            <a:r>
              <a:rPr lang="ru-RU" dirty="0"/>
              <a:t> </a:t>
            </a:r>
            <a:r>
              <a:rPr lang="ru-RU" dirty="0" err="1"/>
              <a:t>клетва</a:t>
            </a:r>
            <a:r>
              <a:rPr lang="ru-RU" dirty="0"/>
              <a:t>, </a:t>
            </a:r>
            <a:r>
              <a:rPr lang="ru-RU" dirty="0" err="1"/>
              <a:t>съгласно</a:t>
            </a:r>
            <a:r>
              <a:rPr lang="ru-RU" dirty="0"/>
              <a:t> Чл. 20 от </a:t>
            </a:r>
            <a:r>
              <a:rPr lang="ru-RU" dirty="0" err="1"/>
              <a:t>Правилника</a:t>
            </a:r>
            <a:r>
              <a:rPr lang="ru-RU" dirty="0"/>
              <a:t> на </a:t>
            </a:r>
            <a:r>
              <a:rPr lang="ru-RU" dirty="0" err="1"/>
              <a:t>училището</a:t>
            </a:r>
            <a:r>
              <a:rPr lang="ru-RU" dirty="0"/>
              <a:t>, която гласи: </a:t>
            </a:r>
            <a:r>
              <a:rPr lang="ru-RU" b="1" i="1" dirty="0" smtClean="0"/>
              <a:t>„</a:t>
            </a:r>
            <a:r>
              <a:rPr lang="ru-RU" b="1" i="1" dirty="0" err="1"/>
              <a:t>Кълна</a:t>
            </a:r>
            <a:r>
              <a:rPr lang="ru-RU" b="1" i="1" dirty="0"/>
              <a:t> се и се </a:t>
            </a:r>
            <a:r>
              <a:rPr lang="ru-RU" b="1" i="1" dirty="0" err="1"/>
              <a:t>обещавам</a:t>
            </a:r>
            <a:r>
              <a:rPr lang="ru-RU" b="1" i="1" dirty="0"/>
              <a:t> пред Бога, че </a:t>
            </a:r>
            <a:r>
              <a:rPr lang="ru-RU" b="1" i="1" dirty="0" err="1"/>
              <a:t>ще</a:t>
            </a:r>
            <a:r>
              <a:rPr lang="ru-RU" b="1" i="1" dirty="0"/>
              <a:t> </a:t>
            </a:r>
            <a:r>
              <a:rPr lang="ru-RU" b="1" i="1" dirty="0" err="1"/>
              <a:t>изпълнявам</a:t>
            </a:r>
            <a:r>
              <a:rPr lang="ru-RU" b="1" i="1" dirty="0"/>
              <a:t> </a:t>
            </a:r>
            <a:r>
              <a:rPr lang="ru-RU" b="1" i="1" dirty="0" err="1"/>
              <a:t>съвестно</a:t>
            </a:r>
            <a:r>
              <a:rPr lang="ru-RU" b="1" i="1" dirty="0"/>
              <a:t> и пред </a:t>
            </a:r>
            <a:r>
              <a:rPr lang="ru-RU" b="1" i="1" dirty="0" err="1"/>
              <a:t>бедни</a:t>
            </a:r>
            <a:r>
              <a:rPr lang="ru-RU" b="1" i="1" dirty="0"/>
              <a:t>, и пред богати </a:t>
            </a:r>
            <a:r>
              <a:rPr lang="ru-RU" b="1" i="1" dirty="0" err="1"/>
              <a:t>дълга</a:t>
            </a:r>
            <a:r>
              <a:rPr lang="ru-RU" b="1" i="1" dirty="0"/>
              <a:t> си като акушерка, че </a:t>
            </a:r>
            <a:r>
              <a:rPr lang="ru-RU" b="1" i="1" dirty="0" err="1"/>
              <a:t>няма</a:t>
            </a:r>
            <a:r>
              <a:rPr lang="ru-RU" b="1" i="1" dirty="0"/>
              <a:t> и противно на </a:t>
            </a:r>
            <a:r>
              <a:rPr lang="ru-RU" b="1" i="1" dirty="0" err="1"/>
              <a:t>морала</a:t>
            </a:r>
            <a:r>
              <a:rPr lang="ru-RU" b="1" i="1" dirty="0"/>
              <a:t> и </a:t>
            </a:r>
            <a:r>
              <a:rPr lang="ru-RU" b="1" i="1" dirty="0" err="1"/>
              <a:t>науката</a:t>
            </a:r>
            <a:r>
              <a:rPr lang="ru-RU" b="1" i="1" dirty="0"/>
              <a:t> да вредя </a:t>
            </a:r>
            <a:r>
              <a:rPr lang="ru-RU" b="1" i="1" dirty="0" err="1"/>
              <a:t>нито</a:t>
            </a:r>
            <a:r>
              <a:rPr lang="ru-RU" b="1" i="1" dirty="0"/>
              <a:t> на </a:t>
            </a:r>
            <a:r>
              <a:rPr lang="ru-RU" b="1" i="1" dirty="0" err="1"/>
              <a:t>майката</a:t>
            </a:r>
            <a:r>
              <a:rPr lang="ru-RU" b="1" i="1" dirty="0"/>
              <a:t>, </a:t>
            </a:r>
            <a:r>
              <a:rPr lang="ru-RU" b="1" i="1" dirty="0" err="1"/>
              <a:t>нито</a:t>
            </a:r>
            <a:r>
              <a:rPr lang="ru-RU" b="1" i="1" dirty="0"/>
              <a:t> на </a:t>
            </a:r>
            <a:r>
              <a:rPr lang="ru-RU" b="1" i="1" dirty="0" err="1"/>
              <a:t>детето</a:t>
            </a:r>
            <a:r>
              <a:rPr lang="ru-RU" b="1" i="1" dirty="0"/>
              <a:t>, като се старая да щадя живота им, че </a:t>
            </a:r>
            <a:r>
              <a:rPr lang="ru-RU" b="1" i="1" dirty="0" err="1"/>
              <a:t>ще</a:t>
            </a:r>
            <a:r>
              <a:rPr lang="ru-RU" b="1" i="1" dirty="0"/>
              <a:t> се </a:t>
            </a:r>
            <a:r>
              <a:rPr lang="ru-RU" b="1" i="1" dirty="0" err="1"/>
              <a:t>отзовавам</a:t>
            </a:r>
            <a:r>
              <a:rPr lang="ru-RU" b="1" i="1" dirty="0"/>
              <a:t> с </a:t>
            </a:r>
            <a:r>
              <a:rPr lang="ru-RU" b="1" i="1" dirty="0" err="1"/>
              <a:t>готовност</a:t>
            </a:r>
            <a:r>
              <a:rPr lang="ru-RU" b="1" i="1" dirty="0"/>
              <a:t> при всяко </a:t>
            </a:r>
            <a:r>
              <a:rPr lang="ru-RU" b="1" i="1" dirty="0" err="1"/>
              <a:t>повикване</a:t>
            </a:r>
            <a:r>
              <a:rPr lang="ru-RU" b="1" i="1" dirty="0"/>
              <a:t> денем и </a:t>
            </a:r>
            <a:r>
              <a:rPr lang="ru-RU" b="1" i="1" dirty="0" err="1"/>
              <a:t>нощем</a:t>
            </a:r>
            <a:r>
              <a:rPr lang="ru-RU" b="1" i="1" dirty="0"/>
              <a:t>, че </a:t>
            </a:r>
            <a:r>
              <a:rPr lang="ru-RU" b="1" i="1" dirty="0" err="1"/>
              <a:t>няма</a:t>
            </a:r>
            <a:r>
              <a:rPr lang="ru-RU" b="1" i="1" dirty="0"/>
              <a:t> да </a:t>
            </a:r>
            <a:r>
              <a:rPr lang="ru-RU" b="1" i="1" dirty="0" err="1"/>
              <a:t>върша</a:t>
            </a:r>
            <a:r>
              <a:rPr lang="ru-RU" b="1" i="1" dirty="0"/>
              <a:t>, </a:t>
            </a:r>
            <a:r>
              <a:rPr lang="ru-RU" b="1" i="1" dirty="0" err="1"/>
              <a:t>нито</a:t>
            </a:r>
            <a:r>
              <a:rPr lang="ru-RU" b="1" i="1" dirty="0"/>
              <a:t> да </a:t>
            </a:r>
            <a:r>
              <a:rPr lang="ru-RU" b="1" i="1" dirty="0" err="1"/>
              <a:t>съдействам</a:t>
            </a:r>
            <a:r>
              <a:rPr lang="ru-RU" b="1" i="1" dirty="0"/>
              <a:t> на </a:t>
            </a:r>
            <a:r>
              <a:rPr lang="ru-RU" b="1" i="1" dirty="0" err="1"/>
              <a:t>престъпни</a:t>
            </a:r>
            <a:r>
              <a:rPr lang="ru-RU" b="1" i="1" dirty="0"/>
              <a:t> </a:t>
            </a:r>
            <a:r>
              <a:rPr lang="ru-RU" b="1" i="1" dirty="0" err="1"/>
              <a:t>помятания</a:t>
            </a:r>
            <a:r>
              <a:rPr lang="ru-RU" b="1" i="1" dirty="0"/>
              <a:t> срещу </a:t>
            </a:r>
            <a:r>
              <a:rPr lang="ru-RU" b="1" i="1" dirty="0" err="1"/>
              <a:t>каквито</a:t>
            </a:r>
            <a:r>
              <a:rPr lang="ru-RU" b="1" i="1" dirty="0"/>
              <a:t> и да е </a:t>
            </a:r>
            <a:r>
              <a:rPr lang="ru-RU" b="1" i="1" dirty="0" err="1"/>
              <a:t>облаги</a:t>
            </a:r>
            <a:r>
              <a:rPr lang="ru-RU" b="1" i="1" dirty="0"/>
              <a:t>, като зная, че за </a:t>
            </a:r>
            <a:r>
              <a:rPr lang="ru-RU" b="1" i="1" dirty="0" err="1"/>
              <a:t>всичко</a:t>
            </a:r>
            <a:r>
              <a:rPr lang="ru-RU" b="1" i="1" dirty="0"/>
              <a:t> </a:t>
            </a:r>
            <a:r>
              <a:rPr lang="ru-RU" b="1" i="1" dirty="0" err="1"/>
              <a:t>ще</a:t>
            </a:r>
            <a:r>
              <a:rPr lang="ru-RU" b="1" i="1" dirty="0"/>
              <a:t> </a:t>
            </a:r>
            <a:r>
              <a:rPr lang="ru-RU" b="1" i="1" dirty="0" err="1"/>
              <a:t>отговарям</a:t>
            </a:r>
            <a:r>
              <a:rPr lang="ru-RU" b="1" i="1" dirty="0"/>
              <a:t> пред Бога и Закона“.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4061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03" y="982132"/>
            <a:ext cx="6391229" cy="1303867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Промени в а</a:t>
            </a:r>
            <a:r>
              <a:rPr lang="bg-BG" dirty="0" smtClean="0"/>
              <a:t>кушерското  </a:t>
            </a:r>
            <a:r>
              <a:rPr lang="bg-BG" dirty="0"/>
              <a:t>образование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571" y="609600"/>
            <a:ext cx="4464332" cy="566180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816" y="2442258"/>
            <a:ext cx="6542316" cy="3934157"/>
          </a:xfrm>
        </p:spPr>
        <p:txBody>
          <a:bodyPr>
            <a:noAutofit/>
          </a:bodyPr>
          <a:lstStyle/>
          <a:p>
            <a:pPr algn="just"/>
            <a:r>
              <a:rPr lang="bg-BG" dirty="0"/>
              <a:t>През  </a:t>
            </a:r>
            <a:r>
              <a:rPr lang="bg-BG" dirty="0" smtClean="0"/>
              <a:t>1914г</a:t>
            </a:r>
            <a:r>
              <a:rPr lang="bg-BG" dirty="0"/>
              <a:t>. се изменят някои положения в правилника: намалява се възрастта за постъпване от 40 на 35 г. и се повишават изискванията за образователен ценз. </a:t>
            </a:r>
          </a:p>
          <a:p>
            <a:pPr algn="just"/>
            <a:r>
              <a:rPr lang="bg-BG" dirty="0"/>
              <a:t>През </a:t>
            </a:r>
            <a:r>
              <a:rPr lang="bg-BG" dirty="0" smtClean="0"/>
              <a:t>1918г</a:t>
            </a:r>
            <a:r>
              <a:rPr lang="bg-BG" dirty="0"/>
              <a:t>. към Софийския университет се разкрива </a:t>
            </a:r>
            <a:r>
              <a:rPr lang="bg-BG" b="1" dirty="0"/>
              <a:t>Медицински факултет</a:t>
            </a:r>
            <a:r>
              <a:rPr lang="bg-BG" dirty="0"/>
              <a:t>, а през 1920 г. </a:t>
            </a:r>
            <a:r>
              <a:rPr lang="bg-BG" b="1" dirty="0"/>
              <a:t>Катедра по АГ </a:t>
            </a:r>
            <a:r>
              <a:rPr lang="bg-BG" dirty="0"/>
              <a:t>с ръководител д-р Рейн. Акушерското училище и „Майчин дом“ стават клинична база за обучение.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7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50" y="603850"/>
            <a:ext cx="10938294" cy="1466487"/>
          </a:xfrm>
        </p:spPr>
        <p:txBody>
          <a:bodyPr>
            <a:normAutofit/>
          </a:bodyPr>
          <a:lstStyle/>
          <a:p>
            <a:r>
              <a:rPr lang="bg-BG" dirty="0"/>
              <a:t>Първи закони в здравеопазването след Освобождението – 1878 г.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5499" y="2450592"/>
            <a:ext cx="3090326" cy="373811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7744" y="2865120"/>
            <a:ext cx="6925056" cy="3323584"/>
          </a:xfrm>
        </p:spPr>
        <p:txBody>
          <a:bodyPr>
            <a:normAutofit/>
          </a:bodyPr>
          <a:lstStyle/>
          <a:p>
            <a:pPr algn="just"/>
            <a:r>
              <a:rPr lang="bg-BG" dirty="0"/>
              <a:t>На 1 февруари 1879г. влиза в сила първият нормативен акт, с който се урежда организацията на здравеопазването – </a:t>
            </a:r>
            <a:r>
              <a:rPr lang="bg-BG" b="1" i="1" dirty="0"/>
              <a:t>„Временни правила за устройството на медицинското управление в </a:t>
            </a:r>
            <a:r>
              <a:rPr lang="bg-BG" b="1" i="1" dirty="0" smtClean="0"/>
              <a:t>Княжество България</a:t>
            </a:r>
            <a:r>
              <a:rPr lang="bg-BG" b="1" i="1" dirty="0"/>
              <a:t>“</a:t>
            </a:r>
            <a:r>
              <a:rPr lang="bg-BG" i="1" dirty="0"/>
              <a:t>,</a:t>
            </a:r>
            <a:r>
              <a:rPr lang="bg-BG" dirty="0"/>
              <a:t> в основата на които стоят възгледите на д-р Д. Моллов – Председател на първия Медицински </a:t>
            </a:r>
            <a:r>
              <a:rPr lang="bg-BG" dirty="0" smtClean="0"/>
              <a:t>съвет.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539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34AF84D-FB45-BD3C-118C-FA149490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Промени в акушерското образование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E018E66F-9BA6-2F05-7205-243E59DE5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046" y="2556931"/>
            <a:ext cx="10042769" cy="3589225"/>
          </a:xfrm>
        </p:spPr>
        <p:txBody>
          <a:bodyPr>
            <a:no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Правителството на Александър Стамболийски (БЗНС, </a:t>
            </a:r>
            <a:r>
              <a:rPr lang="bg-BG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1920г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.) осигурява безплатна медицинска помощ, увеличава броя на здравните участъци и успява да приближи здравеопазването до селското население. </a:t>
            </a: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Преустройство се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прави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и в просветната политика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. П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родължителността на обучението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за акушерка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става две години. За първи път се проявява грижа за бита на ученичките – предвижда се настаняването им в общежития, построяване на самостоятелно акушерско училище.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9031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C83AC79E-DC49-41C3-3CD8-BEFAB39F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9" y="982132"/>
            <a:ext cx="10716458" cy="1303867"/>
          </a:xfrm>
        </p:spPr>
        <p:txBody>
          <a:bodyPr/>
          <a:lstStyle/>
          <a:p>
            <a:r>
              <a:rPr lang="bg-BG" dirty="0"/>
              <a:t>Акушерски курсове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C9001122-85BF-A8D0-3290-5EECDC3BF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9473" y="3218688"/>
            <a:ext cx="4413504" cy="2973768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За да се подобри родилната помощ в селата, през 1922 г. </a:t>
            </a:r>
            <a:r>
              <a:rPr lang="bg-BG" dirty="0">
                <a:solidFill>
                  <a:srgbClr val="000000"/>
                </a:solidFill>
                <a:ea typeface="Calibri" panose="020F0502020204030204" pitchFamily="34" charset="0"/>
              </a:rPr>
              <a:t>се 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приема </a:t>
            </a:r>
            <a:r>
              <a:rPr lang="bg-BG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„Правилник за организиране на акушерски курсове“</a:t>
            </a:r>
            <a:r>
              <a:rPr lang="bg-BG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559AFB52-6154-23CF-880B-3468E33A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13" y="2600797"/>
            <a:ext cx="4983751" cy="34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95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C83AC79E-DC49-41C3-3CD8-BEFAB39F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7" y="982132"/>
            <a:ext cx="10728650" cy="1303867"/>
          </a:xfrm>
        </p:spPr>
        <p:txBody>
          <a:bodyPr/>
          <a:lstStyle/>
          <a:p>
            <a:r>
              <a:rPr lang="bg-BG" dirty="0"/>
              <a:t>Акушерски курсове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xmlns="" id="{E50F91B3-1593-5990-FD85-D8C11B447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7009" y="2816352"/>
            <a:ext cx="9680447" cy="3376104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Целта е да се подготвят в по-къси срокове  (10 месеца) повече акушерки. Курсовете се провеждат в болниците в Пловдив, Варна, Плевен и Видин. </a:t>
            </a: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Макар и </a:t>
            </a:r>
            <a:r>
              <a:rPr lang="bg-BG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 </a:t>
            </a:r>
            <a:r>
              <a:rPr lang="bg-BG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известни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недостатъци, тези курсове  подготвят над 1000 акушерки. </a:t>
            </a: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След преврата от 9 юни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1923г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по предложение на ВМС и без ясна мотивировка курсовете се прекратяват.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34531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40812D-91E2-ECE7-E859-4C38F047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617104D-8FCD-96DD-7F2B-68EFF703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032" y="711844"/>
            <a:ext cx="6389226" cy="1574155"/>
          </a:xfrm>
        </p:spPr>
        <p:txBody>
          <a:bodyPr>
            <a:normAutofit/>
          </a:bodyPr>
          <a:lstStyle/>
          <a:p>
            <a:r>
              <a:rPr lang="bg-BG" dirty="0"/>
              <a:t>Промени в акушерското образование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B5EB8977-E2DB-A5B3-7E73-68B8B8340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271" y="2430684"/>
            <a:ext cx="7010401" cy="4143736"/>
          </a:xfrm>
        </p:spPr>
        <p:txBody>
          <a:bodyPr>
            <a:noAutofit/>
          </a:bodyPr>
          <a:lstStyle/>
          <a:p>
            <a:pPr algn="just"/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bg-B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ъгл</a:t>
            </a:r>
            <a:r>
              <a:rPr lang="bg-B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асно</a:t>
            </a:r>
            <a:r>
              <a:rPr lang="bg-B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Закона за народното просвещение е утвърдена </a:t>
            </a:r>
            <a:r>
              <a:rPr lang="bg-BG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„Програма за средно специално акушерско училище“</a:t>
            </a:r>
            <a:r>
              <a:rPr lang="bg-B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Тя включва два общообразователни и 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специални</a:t>
            </a:r>
            <a:r>
              <a:rPr lang="bg-BG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предмети: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Анатомия, Физиология, Обща хигиена и спешна помощ, Акушерство, Дежурство при раждането (практика), Отглеждане на пеленачето,</a:t>
            </a:r>
            <a:r>
              <a:rPr lang="bg-BG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аждане (практика).</a:t>
            </a:r>
            <a:r>
              <a:rPr lang="bg-B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всяка дисциплина, по раздели са дадени теми и подтеми, разпределени са часове за теория и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практика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bg-BG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xmlns="" id="{8710C942-CBA3-AFF7-9009-A64D6751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7" y="499872"/>
            <a:ext cx="4361664" cy="59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8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92449B-D77E-BA1B-72A6-0DA992D7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5F7916B-32C8-71A6-32A7-788B8BF5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Промени в а</a:t>
            </a:r>
            <a:r>
              <a:rPr lang="bg-BG" dirty="0" smtClean="0"/>
              <a:t>кушерското </a:t>
            </a:r>
            <a:r>
              <a:rPr lang="bg-BG" dirty="0"/>
              <a:t>образование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4EEE9938-C8D7-80C4-3CB7-8245343C5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6" y="2419109"/>
            <a:ext cx="10826496" cy="3819645"/>
          </a:xfrm>
        </p:spPr>
        <p:txBody>
          <a:bodyPr>
            <a:no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1924г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приоритет в образованието става общообразователната подготовка, 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която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цели </a:t>
            </a:r>
            <a:r>
              <a:rPr lang="bg-BG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</a:t>
            </a:r>
            <a:r>
              <a:rPr lang="bg-BG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да се поставят основите на една хармонично развиваща се нравствена личност, с широка обща култура, отзивчива към националните интереси“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Лекциите в Акушерското училище се изнасят от известни специалисти в своята област: Проф. Д. Стаматов по патологично акушерство и гинекология, Проф. Ив. Иванов по физиологично акушерство, Проф. Милко </a:t>
            </a:r>
            <a:r>
              <a:rPr lang="bg-B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Балан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 анатомия; Проф. Димитър </a:t>
            </a:r>
            <a:r>
              <a:rPr lang="bg-B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Ораховац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 физиология, Проф. Добри Стоянов по хигиена, Проф. Петко </a:t>
            </a:r>
            <a:r>
              <a:rPr lang="bg-B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Клисуров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 патологична анатомия, д-р В. Кисьов по детски болести. Упражнения се водят от асистенти в „Майчин дом“.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04352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8A4C84-4CE8-1269-A532-FF87F8E3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10B843EB-941A-9224-F040-80142A14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Промени в акушерското образование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116FCF67-5129-1A4E-15AD-D1C0792D6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86" y="2419109"/>
            <a:ext cx="10856126" cy="3819645"/>
          </a:xfrm>
        </p:spPr>
        <p:txBody>
          <a:bodyPr>
            <a:noAutofit/>
          </a:bodyPr>
          <a:lstStyle/>
          <a:p>
            <a:pPr algn="just"/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П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рез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учебната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1936-1937г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започват да се четат лекции по „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О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бществено здравеопазване и предпазна медицина“, а през учебната </a:t>
            </a:r>
            <a:r>
              <a:rPr lang="bg-B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1940-1941г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по „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Х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ирургия“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</a:t>
            </a:r>
            <a:r>
              <a:rPr lang="bg-BG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</a:t>
            </a:r>
            <a:r>
              <a:rPr lang="bg-B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осетителство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 и „Практическо домакинство“. 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И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зучава се редът и дейността на ЗСС (Здравно-съвещателни станции) за майки и деца; методика на </a:t>
            </a:r>
            <a:r>
              <a:rPr lang="bg-B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посетителство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 домовете и здравна просвета сред населението. </a:t>
            </a: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 кандидатс</a:t>
            </a:r>
            <a:r>
              <a:rPr lang="bg-BG" dirty="0">
                <a:solidFill>
                  <a:srgbClr val="000000"/>
                </a:solidFill>
                <a:ea typeface="Times New Roman" panose="02020603050405020304" pitchFamily="18" charset="0"/>
              </a:rPr>
              <a:t>тване се изисква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завършено средно образование. Приемат се само неомъжени, </a:t>
            </a:r>
            <a:r>
              <a:rPr lang="bg-BG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„с конкурс по успех на зрелостните свидетелства“</a:t>
            </a:r>
            <a:r>
              <a:rPr lang="bg-BG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 с оглед </a:t>
            </a:r>
            <a:r>
              <a:rPr lang="bg-BG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„произход на кандидатките“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bg-BG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На ученичките се забранява по време на обучението да </a:t>
            </a:r>
            <a:r>
              <a:rPr lang="bg-BG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„встъпват в брак, а встъпилите се изключват“</a:t>
            </a:r>
            <a:r>
              <a:rPr lang="bg-BG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3039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996" y="586596"/>
            <a:ext cx="9851366" cy="1699403"/>
          </a:xfrm>
        </p:spPr>
        <p:txBody>
          <a:bodyPr/>
          <a:lstStyle/>
          <a:p>
            <a:r>
              <a:rPr lang="bg-BG" dirty="0"/>
              <a:t>Р</a:t>
            </a:r>
            <a:r>
              <a:rPr lang="bg-BG" dirty="0" smtClean="0"/>
              <a:t>еорганизация след Втората световна война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30" y="2384385"/>
            <a:ext cx="10634732" cy="3887019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dirty="0"/>
              <a:t>Акушерското училище продължава своята работа и по време на Втората световна война.  Иванка Драгова е Директор на училището по това време. Тежките условия и честите бомбардировки над </a:t>
            </a:r>
            <a:r>
              <a:rPr lang="bg-BG" dirty="0" smtClean="0"/>
              <a:t>София </a:t>
            </a:r>
            <a:r>
              <a:rPr lang="bg-BG" dirty="0"/>
              <a:t>налагат </a:t>
            </a:r>
            <a:r>
              <a:rPr lang="bg-BG" dirty="0" smtClean="0"/>
              <a:t>временната му евакуация </a:t>
            </a:r>
            <a:r>
              <a:rPr lang="bg-BG" dirty="0"/>
              <a:t>в Долни </a:t>
            </a:r>
            <a:r>
              <a:rPr lang="bg-BG" dirty="0" smtClean="0"/>
              <a:t>Дъбник. </a:t>
            </a:r>
            <a:endParaRPr lang="bg-BG" dirty="0"/>
          </a:p>
          <a:p>
            <a:pPr algn="just"/>
            <a:r>
              <a:rPr lang="bg-BG" dirty="0"/>
              <a:t>След </a:t>
            </a:r>
            <a:r>
              <a:rPr lang="bg-BG" dirty="0" smtClean="0"/>
              <a:t>1944г</a:t>
            </a:r>
            <a:r>
              <a:rPr lang="bg-BG" dirty="0"/>
              <a:t>. настъпва реорганизация в акушерското образование, която се характеризира с количествен растеж на кадри. </a:t>
            </a:r>
          </a:p>
          <a:p>
            <a:pPr algn="just"/>
            <a:r>
              <a:rPr lang="bg-BG" dirty="0"/>
              <a:t>Въпреки големите трудности след войната, само за 5 години Акушерското </a:t>
            </a:r>
            <a:r>
              <a:rPr lang="bg-BG" dirty="0" smtClean="0"/>
              <a:t>училище подготвя </a:t>
            </a:r>
            <a:r>
              <a:rPr lang="bg-BG" dirty="0"/>
              <a:t>над 500 акушерки, </a:t>
            </a:r>
            <a:r>
              <a:rPr lang="bg-BG" dirty="0">
                <a:effectLst/>
                <a:ea typeface="Calibri" panose="020F0502020204030204" pitchFamily="34" charset="0"/>
              </a:rPr>
              <a:t>отличаващи се с подчертана любов към професията и </a:t>
            </a:r>
            <a:r>
              <a:rPr lang="bg-BG" dirty="0" smtClean="0">
                <a:effectLst/>
                <a:ea typeface="Calibri" panose="020F0502020204030204" pitchFamily="34" charset="0"/>
              </a:rPr>
              <a:t>готовност за работа в селските </a:t>
            </a:r>
            <a:r>
              <a:rPr lang="bg-BG" dirty="0">
                <a:effectLst/>
                <a:ea typeface="Calibri" panose="020F0502020204030204" pitchFamily="34" charset="0"/>
              </a:rPr>
              <a:t>здравни участъци и пограничните райони.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0704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A6EC17-5851-E396-B5FE-D70A335A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25E90-A7A4-2B8C-C9D5-05303410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996" y="586596"/>
            <a:ext cx="9851366" cy="1699403"/>
          </a:xfrm>
        </p:spPr>
        <p:txBody>
          <a:bodyPr/>
          <a:lstStyle/>
          <a:p>
            <a:r>
              <a:rPr lang="bg-BG" dirty="0"/>
              <a:t>Акушерски училища във Варна и Пловдив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EF2E3-AB51-F762-A610-358EE22B7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172" y="2534856"/>
            <a:ext cx="6772116" cy="3736547"/>
          </a:xfrm>
        </p:spPr>
        <p:txBody>
          <a:bodyPr>
            <a:noAutofit/>
          </a:bodyPr>
          <a:lstStyle/>
          <a:p>
            <a:pPr algn="just"/>
            <a:r>
              <a:rPr lang="bg-BG" dirty="0"/>
              <a:t>На 15 май </a:t>
            </a:r>
            <a:r>
              <a:rPr lang="bg-BG" dirty="0" smtClean="0"/>
              <a:t>1945г</a:t>
            </a:r>
            <a:r>
              <a:rPr lang="bg-BG" dirty="0"/>
              <a:t>. се разкрива  Училище за акушерки във Варна, </a:t>
            </a:r>
            <a:r>
              <a:rPr lang="bg-BG" dirty="0">
                <a:effectLst/>
                <a:ea typeface="Calibri" panose="020F0502020204030204" pitchFamily="34" charset="0"/>
              </a:rPr>
              <a:t>в сградата на Държавната болница (МБАЛ „Св. Анна). Директор е Йорданка Тодорова. През </a:t>
            </a:r>
            <a:r>
              <a:rPr lang="bg-BG" dirty="0" smtClean="0">
                <a:effectLst/>
                <a:ea typeface="Calibri" panose="020F0502020204030204" pitchFamily="34" charset="0"/>
              </a:rPr>
              <a:t>1947г</a:t>
            </a:r>
            <a:r>
              <a:rPr lang="bg-BG" dirty="0">
                <a:effectLst/>
                <a:ea typeface="Calibri" panose="020F0502020204030204" pitchFamily="34" charset="0"/>
              </a:rPr>
              <a:t>. училището се премества на  бул. „Мария Луиза“. </a:t>
            </a:r>
          </a:p>
          <a:p>
            <a:pPr algn="just"/>
            <a:r>
              <a:rPr lang="bg-BG" dirty="0"/>
              <a:t>Р</a:t>
            </a:r>
            <a:r>
              <a:rPr lang="bg-BG" dirty="0" smtClean="0"/>
              <a:t>азкрива се и </a:t>
            </a:r>
            <a:r>
              <a:rPr lang="bg-BG" dirty="0"/>
              <a:t>училище в </a:t>
            </a:r>
            <a:r>
              <a:rPr lang="bg-BG" dirty="0" smtClean="0"/>
              <a:t>Пловдив (1945г.). </a:t>
            </a:r>
            <a:r>
              <a:rPr lang="bg-BG" dirty="0"/>
              <a:t>Д</a:t>
            </a:r>
            <a:r>
              <a:rPr lang="bg-BG" dirty="0" smtClean="0"/>
              <a:t>иректор е акушерката </a:t>
            </a:r>
            <a:r>
              <a:rPr lang="bg-BG" dirty="0"/>
              <a:t>Мария Дукова. </a:t>
            </a:r>
          </a:p>
          <a:p>
            <a:pPr algn="just"/>
            <a:r>
              <a:rPr lang="bg-BG" dirty="0">
                <a:ea typeface="Calibri" panose="020F0502020204030204" pitchFamily="34" charset="0"/>
              </a:rPr>
              <a:t>П</a:t>
            </a:r>
            <a:r>
              <a:rPr lang="bg-BG" dirty="0">
                <a:effectLst/>
                <a:ea typeface="Calibri" panose="020F0502020204030204" pitchFamily="34" charset="0"/>
              </a:rPr>
              <a:t>риемът на акушерки нараства до 250 годишно.</a:t>
            </a:r>
            <a:endParaRPr lang="en-US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3768D081-056F-D4B3-946E-5CB1C709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2" y="2865120"/>
            <a:ext cx="3839862" cy="27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xmlns="" id="{8C77FEB8-B07C-2A17-C55C-3F1B3D840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140449"/>
              </p:ext>
            </p:extLst>
          </p:nvPr>
        </p:nvGraphicFramePr>
        <p:xfrm>
          <a:off x="743711" y="1307938"/>
          <a:ext cx="10761526" cy="4340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3746">
                  <a:extLst>
                    <a:ext uri="{9D8B030D-6E8A-4147-A177-3AD203B41FA5}">
                      <a16:colId xmlns:a16="http://schemas.microsoft.com/office/drawing/2014/main" xmlns="" val="553672589"/>
                    </a:ext>
                  </a:extLst>
                </a:gridCol>
                <a:gridCol w="967673">
                  <a:extLst>
                    <a:ext uri="{9D8B030D-6E8A-4147-A177-3AD203B41FA5}">
                      <a16:colId xmlns:a16="http://schemas.microsoft.com/office/drawing/2014/main" xmlns="" val="1216525762"/>
                    </a:ext>
                  </a:extLst>
                </a:gridCol>
                <a:gridCol w="856236">
                  <a:extLst>
                    <a:ext uri="{9D8B030D-6E8A-4147-A177-3AD203B41FA5}">
                      <a16:colId xmlns:a16="http://schemas.microsoft.com/office/drawing/2014/main" xmlns="" val="465592350"/>
                    </a:ext>
                  </a:extLst>
                </a:gridCol>
                <a:gridCol w="788012">
                  <a:extLst>
                    <a:ext uri="{9D8B030D-6E8A-4147-A177-3AD203B41FA5}">
                      <a16:colId xmlns:a16="http://schemas.microsoft.com/office/drawing/2014/main" xmlns="" val="1962521035"/>
                    </a:ext>
                  </a:extLst>
                </a:gridCol>
                <a:gridCol w="788012">
                  <a:extLst>
                    <a:ext uri="{9D8B030D-6E8A-4147-A177-3AD203B41FA5}">
                      <a16:colId xmlns:a16="http://schemas.microsoft.com/office/drawing/2014/main" xmlns="" val="2094296513"/>
                    </a:ext>
                  </a:extLst>
                </a:gridCol>
                <a:gridCol w="789148">
                  <a:extLst>
                    <a:ext uri="{9D8B030D-6E8A-4147-A177-3AD203B41FA5}">
                      <a16:colId xmlns:a16="http://schemas.microsoft.com/office/drawing/2014/main" xmlns="" val="1134287199"/>
                    </a:ext>
                  </a:extLst>
                </a:gridCol>
                <a:gridCol w="788012">
                  <a:extLst>
                    <a:ext uri="{9D8B030D-6E8A-4147-A177-3AD203B41FA5}">
                      <a16:colId xmlns:a16="http://schemas.microsoft.com/office/drawing/2014/main" xmlns="" val="18031743"/>
                    </a:ext>
                  </a:extLst>
                </a:gridCol>
                <a:gridCol w="788012">
                  <a:extLst>
                    <a:ext uri="{9D8B030D-6E8A-4147-A177-3AD203B41FA5}">
                      <a16:colId xmlns:a16="http://schemas.microsoft.com/office/drawing/2014/main" xmlns="" val="2390154508"/>
                    </a:ext>
                  </a:extLst>
                </a:gridCol>
                <a:gridCol w="789148">
                  <a:extLst>
                    <a:ext uri="{9D8B030D-6E8A-4147-A177-3AD203B41FA5}">
                      <a16:colId xmlns:a16="http://schemas.microsoft.com/office/drawing/2014/main" xmlns="" val="1046528328"/>
                    </a:ext>
                  </a:extLst>
                </a:gridCol>
                <a:gridCol w="788012">
                  <a:extLst>
                    <a:ext uri="{9D8B030D-6E8A-4147-A177-3AD203B41FA5}">
                      <a16:colId xmlns:a16="http://schemas.microsoft.com/office/drawing/2014/main" xmlns="" val="572135064"/>
                    </a:ext>
                  </a:extLst>
                </a:gridCol>
                <a:gridCol w="877842">
                  <a:extLst>
                    <a:ext uri="{9D8B030D-6E8A-4147-A177-3AD203B41FA5}">
                      <a16:colId xmlns:a16="http://schemas.microsoft.com/office/drawing/2014/main" xmlns="" val="1970680"/>
                    </a:ext>
                  </a:extLst>
                </a:gridCol>
                <a:gridCol w="967673">
                  <a:extLst>
                    <a:ext uri="{9D8B030D-6E8A-4147-A177-3AD203B41FA5}">
                      <a16:colId xmlns:a16="http://schemas.microsoft.com/office/drawing/2014/main" xmlns="" val="337928031"/>
                    </a:ext>
                  </a:extLst>
                </a:gridCol>
              </a:tblGrid>
              <a:tr h="15910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Специалност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Брой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на кадрите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Завършили през годините акушерки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през периода 1952 – 1959 г.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 err="1">
                          <a:effectLst/>
                        </a:rPr>
                        <a:t>Всичкокъм</a:t>
                      </a:r>
                      <a:r>
                        <a:rPr lang="bg-BG" sz="1800" dirty="0">
                          <a:effectLst/>
                        </a:rPr>
                        <a:t> 1 юли 1959 г.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20599972"/>
                  </a:ext>
                </a:extLst>
              </a:tr>
              <a:tr h="14722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 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края на 1944 г.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края на 1951 г.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1952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1953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1954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1955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1956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1957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1958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dirty="0">
                          <a:effectLst/>
                        </a:rPr>
                        <a:t>1959</a:t>
                      </a:r>
                      <a:endParaRPr lang="bg-BG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 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6723830"/>
                  </a:ext>
                </a:extLst>
              </a:tr>
              <a:tr h="1277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>
                          <a:effectLst/>
                        </a:rPr>
                        <a:t>акушерки</a:t>
                      </a:r>
                      <a:endParaRPr lang="bg-BG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1070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1502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119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101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232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282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271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335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368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----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1800" b="1" dirty="0">
                          <a:effectLst/>
                        </a:rPr>
                        <a:t>3210</a:t>
                      </a:r>
                      <a:endParaRPr lang="bg-BG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31702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905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ED3458B-0268-8ECC-775C-CA60645A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532435"/>
            <a:ext cx="11134846" cy="1875099"/>
          </a:xfrm>
        </p:spPr>
        <p:txBody>
          <a:bodyPr>
            <a:noAutofit/>
          </a:bodyPr>
          <a:lstStyle/>
          <a:p>
            <a:r>
              <a:rPr lang="bg-BG" dirty="0">
                <a:effectLst/>
                <a:ea typeface="Calibri" panose="020F0502020204030204" pitchFamily="34" charset="0"/>
              </a:rPr>
              <a:t>Постановление </a:t>
            </a:r>
            <a:r>
              <a:rPr lang="bg-BG" dirty="0" smtClean="0">
                <a:effectLst/>
                <a:ea typeface="Calibri" panose="020F0502020204030204" pitchFamily="34" charset="0"/>
              </a:rPr>
              <a:t>2389/1950г. реорганизира </a:t>
            </a:r>
            <a:r>
              <a:rPr lang="bg-BG" dirty="0">
                <a:effectLst/>
                <a:ea typeface="Calibri" panose="020F0502020204030204" pitchFamily="34" charset="0"/>
              </a:rPr>
              <a:t>средното медицинско образование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B8D3E814-06AA-84D9-F7FA-35A14BFD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07534"/>
            <a:ext cx="9601196" cy="377913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Приема </a:t>
            </a:r>
            <a:r>
              <a:rPr lang="ru-RU" dirty="0" smtClean="0"/>
              <a:t>се </a:t>
            </a:r>
            <a:r>
              <a:rPr lang="ru-RU" dirty="0"/>
              <a:t>единен общ </a:t>
            </a:r>
            <a:r>
              <a:rPr lang="ru-RU" dirty="0" err="1"/>
              <a:t>правилник</a:t>
            </a:r>
            <a:r>
              <a:rPr lang="ru-RU" dirty="0"/>
              <a:t> за организация на </a:t>
            </a:r>
            <a:r>
              <a:rPr lang="ru-RU" dirty="0" err="1"/>
              <a:t>средните</a:t>
            </a:r>
            <a:r>
              <a:rPr lang="ru-RU" dirty="0"/>
              <a:t> </a:t>
            </a:r>
            <a:r>
              <a:rPr lang="ru-RU" dirty="0" err="1"/>
              <a:t>медицински</a:t>
            </a:r>
            <a:r>
              <a:rPr lang="ru-RU" dirty="0"/>
              <a:t> училища за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специалности</a:t>
            </a:r>
            <a:r>
              <a:rPr lang="ru-RU" dirty="0"/>
              <a:t>. Дава се </a:t>
            </a:r>
            <a:r>
              <a:rPr lang="ru-RU" dirty="0" err="1"/>
              <a:t>възможност</a:t>
            </a:r>
            <a:r>
              <a:rPr lang="ru-RU" dirty="0"/>
              <a:t> да се </a:t>
            </a:r>
            <a:r>
              <a:rPr lang="ru-RU" dirty="0" err="1"/>
              <a:t>обучават</a:t>
            </a:r>
            <a:r>
              <a:rPr lang="ru-RU" dirty="0"/>
              <a:t> </a:t>
            </a:r>
            <a:r>
              <a:rPr lang="ru-RU" dirty="0" err="1"/>
              <a:t>младежи</a:t>
            </a:r>
            <a:r>
              <a:rPr lang="ru-RU" dirty="0"/>
              <a:t> с най-</a:t>
            </a:r>
            <a:r>
              <a:rPr lang="ru-RU" dirty="0" err="1"/>
              <a:t>малко</a:t>
            </a:r>
            <a:r>
              <a:rPr lang="ru-RU" dirty="0"/>
              <a:t>  IX </a:t>
            </a:r>
            <a:r>
              <a:rPr lang="ru-RU" dirty="0" err="1"/>
              <a:t>завършен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–  по подобие на </a:t>
            </a:r>
            <a:r>
              <a:rPr lang="ru-RU" dirty="0" err="1"/>
              <a:t>съветските</a:t>
            </a:r>
            <a:r>
              <a:rPr lang="ru-RU" dirty="0"/>
              <a:t> </a:t>
            </a:r>
            <a:r>
              <a:rPr lang="ru-RU" dirty="0" err="1"/>
              <a:t>медицински</a:t>
            </a:r>
            <a:r>
              <a:rPr lang="ru-RU" dirty="0"/>
              <a:t> училища. </a:t>
            </a:r>
          </a:p>
          <a:p>
            <a:pPr algn="just"/>
            <a:r>
              <a:rPr lang="bg-BG" dirty="0">
                <a:effectLst/>
                <a:ea typeface="Calibri" panose="020F0502020204030204" pitchFamily="34" charset="0"/>
              </a:rPr>
              <a:t>Общият брой часове се разпределят: </a:t>
            </a:r>
          </a:p>
          <a:p>
            <a:pPr lvl="1" algn="just"/>
            <a:r>
              <a:rPr lang="bg-BG" sz="2400" b="1" dirty="0">
                <a:ea typeface="Calibri" panose="020F0502020204030204" pitchFamily="34" charset="0"/>
              </a:rPr>
              <a:t>з</a:t>
            </a:r>
            <a:r>
              <a:rPr lang="bg-BG" sz="2400" b="1" dirty="0">
                <a:effectLst/>
                <a:ea typeface="Calibri" panose="020F0502020204030204" pitchFamily="34" charset="0"/>
              </a:rPr>
              <a:t>а общообразователна подготовка </a:t>
            </a:r>
            <a:r>
              <a:rPr lang="bg-BG" sz="2400" dirty="0">
                <a:effectLst/>
                <a:ea typeface="Calibri" panose="020F0502020204030204" pitchFamily="34" charset="0"/>
              </a:rPr>
              <a:t>– химия, физика, литература, руски език,  логика и психология, история; </a:t>
            </a:r>
          </a:p>
          <a:p>
            <a:pPr lvl="1" algn="just"/>
            <a:r>
              <a:rPr lang="bg-BG" sz="2400" b="1" dirty="0">
                <a:effectLst/>
                <a:ea typeface="Calibri" panose="020F0502020204030204" pitchFamily="34" charset="0"/>
              </a:rPr>
              <a:t>за медицинска теоретическа подготовка</a:t>
            </a:r>
            <a:r>
              <a:rPr lang="bg-BG" sz="2400" dirty="0">
                <a:effectLst/>
                <a:ea typeface="Calibri" panose="020F0502020204030204" pitchFamily="34" charset="0"/>
              </a:rPr>
              <a:t>; </a:t>
            </a:r>
          </a:p>
          <a:p>
            <a:pPr lvl="1" algn="just"/>
            <a:r>
              <a:rPr lang="bg-BG" sz="2400" b="1" dirty="0">
                <a:effectLst/>
                <a:ea typeface="Calibri" panose="020F0502020204030204" pitchFamily="34" charset="0"/>
              </a:rPr>
              <a:t>за практическа подготовка</a:t>
            </a:r>
            <a:r>
              <a:rPr lang="bg-BG" sz="2400" dirty="0">
                <a:effectLst/>
                <a:ea typeface="Calibri" panose="020F0502020204030204" pitchFamily="34" charset="0"/>
              </a:rPr>
              <a:t>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60200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Състояние на акушерската помощ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893" y="2446638"/>
            <a:ext cx="10113108" cy="3868818"/>
          </a:xfrm>
        </p:spPr>
        <p:txBody>
          <a:bodyPr>
            <a:normAutofit/>
          </a:bodyPr>
          <a:lstStyle/>
          <a:p>
            <a:pPr algn="just"/>
            <a:r>
              <a:rPr lang="bg-BG" dirty="0"/>
              <a:t>В дневник на М</a:t>
            </a:r>
            <a:r>
              <a:rPr lang="en-US" dirty="0"/>
              <a:t>e</a:t>
            </a:r>
            <a:r>
              <a:rPr lang="bg-BG" dirty="0" err="1"/>
              <a:t>дицинския</a:t>
            </a:r>
            <a:r>
              <a:rPr lang="bg-BG" dirty="0"/>
              <a:t> съвет от 10 октомври </a:t>
            </a:r>
            <a:r>
              <a:rPr lang="bg-BG" dirty="0" smtClean="0"/>
              <a:t>1881г</a:t>
            </a:r>
            <a:r>
              <a:rPr lang="bg-BG" dirty="0"/>
              <a:t>. е описано: </a:t>
            </a:r>
            <a:r>
              <a:rPr lang="bg-BG" b="1" i="1" dirty="0"/>
              <a:t> „…</a:t>
            </a:r>
            <a:r>
              <a:rPr lang="bg-BG" b="1" i="1" dirty="0" err="1"/>
              <a:t>родовоспомагателната</a:t>
            </a:r>
            <a:r>
              <a:rPr lang="bg-BG" b="1" i="1" dirty="0"/>
              <a:t> помощ в Княжеството се намира в първобитно състояние. Между практикуващите акушерки, само някои, и то твърде малко знаят своето дело. По-голяма част са прости баби, които бабуват, както намерят за добре….“ </a:t>
            </a:r>
          </a:p>
          <a:p>
            <a:pPr algn="just"/>
            <a:r>
              <a:rPr lang="bg-BG" dirty="0"/>
              <a:t>Възлага се на Медицинския съвет да изработи проект за построяване в София на </a:t>
            </a:r>
            <a:r>
              <a:rPr lang="bg-BG" b="1" i="1" dirty="0" smtClean="0"/>
              <a:t>„…родовоспомагателен </a:t>
            </a:r>
            <a:r>
              <a:rPr lang="bg-BG" b="1" i="1" dirty="0"/>
              <a:t>институт, който да има за цел да помага на желаещите да родят в него, а и да подготви образовани акушерки“</a:t>
            </a:r>
            <a:r>
              <a:rPr lang="bg-BG" b="1" dirty="0"/>
              <a:t>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63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0820DC04-A9E5-4197-EFF4-F996178D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661758"/>
            <a:ext cx="10777415" cy="1624242"/>
          </a:xfrm>
        </p:spPr>
        <p:txBody>
          <a:bodyPr>
            <a:normAutofit/>
          </a:bodyPr>
          <a:lstStyle/>
          <a:p>
            <a:r>
              <a:rPr lang="bg-BG" dirty="0"/>
              <a:t>През учебната </a:t>
            </a:r>
            <a:r>
              <a:rPr lang="bg-BG" dirty="0" smtClean="0"/>
              <a:t>1955-1956г</a:t>
            </a:r>
            <a:r>
              <a:rPr lang="bg-BG" dirty="0"/>
              <a:t>. започва обучение по успоредни учебни планове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E9AB8451-BED8-2AE8-69F6-AA49931A5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bg-BG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407F31D-E0D5-2652-1020-29FFAE6CB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988189"/>
              </p:ext>
            </p:extLst>
          </p:nvPr>
        </p:nvGraphicFramePr>
        <p:xfrm>
          <a:off x="1295401" y="2556932"/>
          <a:ext cx="9668102" cy="370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4295">
                  <a:extLst>
                    <a:ext uri="{9D8B030D-6E8A-4147-A177-3AD203B41FA5}">
                      <a16:colId xmlns:a16="http://schemas.microsoft.com/office/drawing/2014/main" xmlns="" val="3230888910"/>
                    </a:ext>
                  </a:extLst>
                </a:gridCol>
                <a:gridCol w="1346955">
                  <a:extLst>
                    <a:ext uri="{9D8B030D-6E8A-4147-A177-3AD203B41FA5}">
                      <a16:colId xmlns:a16="http://schemas.microsoft.com/office/drawing/2014/main" xmlns="" val="3019852703"/>
                    </a:ext>
                  </a:extLst>
                </a:gridCol>
                <a:gridCol w="1588451">
                  <a:extLst>
                    <a:ext uri="{9D8B030D-6E8A-4147-A177-3AD203B41FA5}">
                      <a16:colId xmlns:a16="http://schemas.microsoft.com/office/drawing/2014/main" xmlns="" val="498633827"/>
                    </a:ext>
                  </a:extLst>
                </a:gridCol>
                <a:gridCol w="1828903">
                  <a:extLst>
                    <a:ext uri="{9D8B030D-6E8A-4147-A177-3AD203B41FA5}">
                      <a16:colId xmlns:a16="http://schemas.microsoft.com/office/drawing/2014/main" xmlns="" val="1445244734"/>
                    </a:ext>
                  </a:extLst>
                </a:gridCol>
                <a:gridCol w="1519749">
                  <a:extLst>
                    <a:ext uri="{9D8B030D-6E8A-4147-A177-3AD203B41FA5}">
                      <a16:colId xmlns:a16="http://schemas.microsoft.com/office/drawing/2014/main" xmlns="" val="71864542"/>
                    </a:ext>
                  </a:extLst>
                </a:gridCol>
                <a:gridCol w="1519749">
                  <a:extLst>
                    <a:ext uri="{9D8B030D-6E8A-4147-A177-3AD203B41FA5}">
                      <a16:colId xmlns:a16="http://schemas.microsoft.com/office/drawing/2014/main" xmlns="" val="2116701077"/>
                    </a:ext>
                  </a:extLst>
                </a:gridCol>
              </a:tblGrid>
              <a:tr h="6517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 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Срок на обучение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Теоретично обучение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Практическо обучение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4152881"/>
                  </a:ext>
                </a:extLst>
              </a:tr>
              <a:tr h="6517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 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 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 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>
                          <a:effectLst/>
                        </a:rPr>
                        <a:t>Учебни упражнения</a:t>
                      </a:r>
                      <a:endParaRPr lang="bg-BG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>
                          <a:effectLst/>
                        </a:rPr>
                        <a:t>Учебни дежурства</a:t>
                      </a:r>
                      <a:endParaRPr lang="bg-BG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>
                          <a:effectLst/>
                        </a:rPr>
                        <a:t>Произв. практика</a:t>
                      </a:r>
                      <a:endParaRPr lang="bg-BG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1887143"/>
                  </a:ext>
                </a:extLst>
              </a:tr>
              <a:tr h="1082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Акушерка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със завършен </a:t>
                      </a:r>
                      <a:r>
                        <a:rPr lang="en-US" sz="2000" dirty="0">
                          <a:effectLst/>
                        </a:rPr>
                        <a:t>IX</a:t>
                      </a:r>
                      <a:r>
                        <a:rPr lang="bg-BG" sz="2000" dirty="0">
                          <a:effectLst/>
                        </a:rPr>
                        <a:t> клас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3½ г.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2284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1040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312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1344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8920953"/>
                  </a:ext>
                </a:extLst>
              </a:tr>
              <a:tr h="1082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Акушерка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със завършен </a:t>
                      </a:r>
                      <a:r>
                        <a:rPr lang="en-US" sz="2000">
                          <a:effectLst/>
                        </a:rPr>
                        <a:t>XI</a:t>
                      </a:r>
                      <a:r>
                        <a:rPr lang="bg-BG" sz="2000">
                          <a:effectLst/>
                        </a:rPr>
                        <a:t> клас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>
                          <a:effectLst/>
                        </a:rPr>
                        <a:t>2½ г.</a:t>
                      </a:r>
                      <a:endParaRPr lang="bg-BG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1484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830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312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1008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8183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12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4DB00C0-10EA-F874-31CA-F0BBD38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7" y="648182"/>
            <a:ext cx="11070938" cy="1637817"/>
          </a:xfrm>
        </p:spPr>
        <p:txBody>
          <a:bodyPr>
            <a:normAutofit/>
          </a:bodyPr>
          <a:lstStyle/>
          <a:p>
            <a:r>
              <a:rPr lang="bg-BG" dirty="0"/>
              <a:t>Постановление 159а/1957г. „За по-нататъшно подобряване на образованието в България“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xmlns="" id="{7752EAD6-E1D2-B002-EF60-1661F7238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29" y="2285999"/>
            <a:ext cx="10740318" cy="4060093"/>
          </a:xfrm>
        </p:spPr>
        <p:txBody>
          <a:bodyPr/>
          <a:lstStyle/>
          <a:p>
            <a:pPr algn="just"/>
            <a:r>
              <a:rPr lang="bg-BG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g-B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оставя по-високи  </a:t>
            </a:r>
            <a:r>
              <a:rPr lang="bg-BG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изисквания </a:t>
            </a:r>
            <a:r>
              <a:rPr lang="bg-B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към завършващите, относно квалификацията и възможностите им да се справят с повишените изисквания на здравеопазването. От учебната </a:t>
            </a:r>
            <a:r>
              <a:rPr lang="bg-BG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1957-1958 </a:t>
            </a:r>
            <a:r>
              <a:rPr lang="bg-B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 се приемат само завършили средно  образование, а  от</a:t>
            </a:r>
            <a:r>
              <a:rPr lang="bg-BG" dirty="0">
                <a:effectLst/>
                <a:ea typeface="Calibri" panose="020F0502020204030204" pitchFamily="34" charset="0"/>
              </a:rPr>
              <a:t>  </a:t>
            </a:r>
            <a:r>
              <a:rPr lang="bg-BG" dirty="0" smtClean="0">
                <a:effectLst/>
                <a:ea typeface="Calibri" panose="020F0502020204030204" pitchFamily="34" charset="0"/>
              </a:rPr>
              <a:t>1958-1959 </a:t>
            </a:r>
            <a:r>
              <a:rPr lang="bg-BG" dirty="0">
                <a:effectLst/>
                <a:ea typeface="Calibri" panose="020F0502020204030204" pitchFamily="34" charset="0"/>
              </a:rPr>
              <a:t>г. се увеличават часовете за практическо обучение</a:t>
            </a:r>
            <a:r>
              <a:rPr lang="bg-B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915D197C-398D-C221-851D-A8C01D1FA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043385"/>
              </p:ext>
            </p:extLst>
          </p:nvPr>
        </p:nvGraphicFramePr>
        <p:xfrm>
          <a:off x="1086336" y="3923816"/>
          <a:ext cx="10011510" cy="2245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592">
                  <a:extLst>
                    <a:ext uri="{9D8B030D-6E8A-4147-A177-3AD203B41FA5}">
                      <a16:colId xmlns:a16="http://schemas.microsoft.com/office/drawing/2014/main" xmlns="" val="2618062724"/>
                    </a:ext>
                  </a:extLst>
                </a:gridCol>
                <a:gridCol w="1373241">
                  <a:extLst>
                    <a:ext uri="{9D8B030D-6E8A-4147-A177-3AD203B41FA5}">
                      <a16:colId xmlns:a16="http://schemas.microsoft.com/office/drawing/2014/main" xmlns="" val="3660804505"/>
                    </a:ext>
                  </a:extLst>
                </a:gridCol>
                <a:gridCol w="1590976">
                  <a:extLst>
                    <a:ext uri="{9D8B030D-6E8A-4147-A177-3AD203B41FA5}">
                      <a16:colId xmlns:a16="http://schemas.microsoft.com/office/drawing/2014/main" xmlns="" val="3615876998"/>
                    </a:ext>
                  </a:extLst>
                </a:gridCol>
                <a:gridCol w="1285931">
                  <a:extLst>
                    <a:ext uri="{9D8B030D-6E8A-4147-A177-3AD203B41FA5}">
                      <a16:colId xmlns:a16="http://schemas.microsoft.com/office/drawing/2014/main" xmlns="" val="573980231"/>
                    </a:ext>
                  </a:extLst>
                </a:gridCol>
                <a:gridCol w="1573730">
                  <a:extLst>
                    <a:ext uri="{9D8B030D-6E8A-4147-A177-3AD203B41FA5}">
                      <a16:colId xmlns:a16="http://schemas.microsoft.com/office/drawing/2014/main" xmlns="" val="811057115"/>
                    </a:ext>
                  </a:extLst>
                </a:gridCol>
                <a:gridCol w="1436837">
                  <a:extLst>
                    <a:ext uri="{9D8B030D-6E8A-4147-A177-3AD203B41FA5}">
                      <a16:colId xmlns:a16="http://schemas.microsoft.com/office/drawing/2014/main" xmlns="" val="1977373323"/>
                    </a:ext>
                  </a:extLst>
                </a:gridCol>
                <a:gridCol w="1331203">
                  <a:extLst>
                    <a:ext uri="{9D8B030D-6E8A-4147-A177-3AD203B41FA5}">
                      <a16:colId xmlns:a16="http://schemas.microsoft.com/office/drawing/2014/main" xmlns="" val="1232571681"/>
                    </a:ext>
                  </a:extLst>
                </a:gridCol>
              </a:tblGrid>
              <a:tr h="713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 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Срок на обучение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Теоретично обучение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Практическо обучение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4011067"/>
                  </a:ext>
                </a:extLst>
              </a:tr>
              <a:tr h="713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 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 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 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Часове всичко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Учебни упражнения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Учебни дежурства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>
                          <a:effectLst/>
                        </a:rPr>
                        <a:t>Произв. практика</a:t>
                      </a:r>
                      <a:endParaRPr lang="bg-BG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7785117"/>
                  </a:ext>
                </a:extLst>
              </a:tr>
              <a:tr h="817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dirty="0">
                          <a:effectLst/>
                        </a:rPr>
                        <a:t>Акушерка</a:t>
                      </a:r>
                      <a:endParaRPr lang="bg-BG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2½ г.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1204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2560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640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846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1104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bg-BG" sz="2000" b="1" dirty="0">
                          <a:effectLst/>
                        </a:rPr>
                        <a:t> </a:t>
                      </a:r>
                      <a:endParaRPr lang="bg-BG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6300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839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717630"/>
            <a:ext cx="10764819" cy="1568369"/>
          </a:xfrm>
        </p:spPr>
        <p:txBody>
          <a:bodyPr>
            <a:normAutofit/>
          </a:bodyPr>
          <a:lstStyle/>
          <a:p>
            <a:r>
              <a:rPr lang="bg-BG" dirty="0"/>
              <a:t>П</a:t>
            </a:r>
            <a:r>
              <a:rPr lang="bg-BG" dirty="0" smtClean="0"/>
              <a:t>ериоди</a:t>
            </a:r>
            <a:r>
              <a:rPr lang="en-US" dirty="0" smtClean="0"/>
              <a:t> </a:t>
            </a:r>
            <a:r>
              <a:rPr lang="bg-BG" dirty="0"/>
              <a:t>на промяна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066" y="2388197"/>
            <a:ext cx="10639313" cy="395472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bg-BG" sz="2600" b="1" dirty="0"/>
              <a:t>1975-1980 г. </a:t>
            </a:r>
            <a:r>
              <a:rPr lang="bg-BG" sz="2600" dirty="0"/>
              <a:t>– акушерките учат в ПМИ (Полувисш медицински институт), след средно образование и конкурсен изпит, продължителност 2½ г., </a:t>
            </a:r>
            <a:r>
              <a:rPr lang="bg-BG" sz="2600" b="1" dirty="0"/>
              <a:t>завършват с диплом за полувисше образование</a:t>
            </a:r>
            <a:r>
              <a:rPr lang="bg-BG" sz="2600" dirty="0"/>
              <a:t>.</a:t>
            </a:r>
          </a:p>
          <a:p>
            <a:pPr algn="just"/>
            <a:r>
              <a:rPr lang="bg-BG" sz="2600" b="1" dirty="0"/>
              <a:t>1980-1983 г. </a:t>
            </a:r>
            <a:r>
              <a:rPr lang="bg-BG" sz="2600" dirty="0"/>
              <a:t>– обучението се осъществява в ИПЗКССО, условията за кандидатстване и  продължителността са същите, както при ПМИ, но </a:t>
            </a:r>
            <a:r>
              <a:rPr lang="bg-BG" sz="2600" b="1" dirty="0"/>
              <a:t>завършват с диплом за средно специално медицинско образование</a:t>
            </a:r>
            <a:r>
              <a:rPr lang="bg-BG" sz="2600" dirty="0"/>
              <a:t>.</a:t>
            </a:r>
          </a:p>
          <a:p>
            <a:pPr algn="just"/>
            <a:r>
              <a:rPr lang="bg-BG" sz="2600" b="1" dirty="0"/>
              <a:t>1983-1990 г. </a:t>
            </a:r>
            <a:r>
              <a:rPr lang="bg-BG" sz="2600" dirty="0"/>
              <a:t>– има паралелно обучение; след завършен 11 кла</a:t>
            </a:r>
            <a:r>
              <a:rPr lang="ru-RU" sz="2600" dirty="0"/>
              <a:t>с в ИПЗКССО (2½ г.)  и УПК форма след </a:t>
            </a:r>
            <a:r>
              <a:rPr lang="ru-RU" sz="2600" dirty="0" err="1"/>
              <a:t>завършен</a:t>
            </a:r>
            <a:r>
              <a:rPr lang="ru-RU" sz="2600" dirty="0"/>
              <a:t> 10 </a:t>
            </a:r>
            <a:r>
              <a:rPr lang="ru-RU" sz="2600" dirty="0" err="1"/>
              <a:t>клас</a:t>
            </a:r>
            <a:r>
              <a:rPr lang="ru-RU" sz="2600" dirty="0"/>
              <a:t> (3½); </a:t>
            </a:r>
            <a:r>
              <a:rPr lang="bg-BG" sz="2600" b="1" dirty="0"/>
              <a:t>всички завършват с диплом за средно специално медицинско образование</a:t>
            </a:r>
            <a:r>
              <a:rPr lang="bg-BG" sz="2600" dirty="0"/>
              <a:t>.</a:t>
            </a:r>
          </a:p>
          <a:p>
            <a:pPr algn="just"/>
            <a:r>
              <a:rPr lang="bg-BG" sz="2600" b="1" dirty="0"/>
              <a:t>1990-1997г.</a:t>
            </a:r>
            <a:r>
              <a:rPr lang="bg-BG" sz="2600" dirty="0"/>
              <a:t> – отново се връщат ПМИ, след средно образование и конкурсен изпит, продължителност 2½ г., </a:t>
            </a:r>
            <a:r>
              <a:rPr lang="bg-BG" sz="2600" b="1" dirty="0"/>
              <a:t>завършват с диплом за полувисше образование</a:t>
            </a:r>
            <a:r>
              <a:rPr lang="bg-BG" sz="2600" dirty="0"/>
              <a:t>.</a:t>
            </a:r>
          </a:p>
          <a:p>
            <a:endParaRPr lang="en-US" dirty="0"/>
          </a:p>
          <a:p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89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8740"/>
            <a:ext cx="9601195" cy="1766668"/>
          </a:xfrm>
        </p:spPr>
        <p:txBody>
          <a:bodyPr>
            <a:normAutofit/>
          </a:bodyPr>
          <a:lstStyle/>
          <a:p>
            <a:r>
              <a:rPr lang="bg-BG" dirty="0"/>
              <a:t>Акушерско образование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071" y="2556932"/>
            <a:ext cx="9230061" cy="3602328"/>
          </a:xfrm>
        </p:spPr>
        <p:txBody>
          <a:bodyPr>
            <a:normAutofit/>
          </a:bodyPr>
          <a:lstStyle/>
          <a:p>
            <a:pPr algn="just"/>
            <a:r>
              <a:rPr lang="bg-BG" dirty="0"/>
              <a:t>От </a:t>
            </a:r>
            <a:r>
              <a:rPr lang="bg-BG" b="1" dirty="0" smtClean="0"/>
              <a:t>1997г</a:t>
            </a:r>
            <a:r>
              <a:rPr lang="bg-BG" b="1" dirty="0"/>
              <a:t>.</a:t>
            </a:r>
            <a:r>
              <a:rPr lang="bg-BG" dirty="0"/>
              <a:t> ПМИ се преобразуват в колежи към Медицински университети.</a:t>
            </a:r>
          </a:p>
          <a:p>
            <a:pPr algn="just"/>
            <a:r>
              <a:rPr lang="bg-BG" dirty="0">
                <a:solidFill>
                  <a:srgbClr val="000000"/>
                </a:solidFill>
                <a:cs typeface="Times New Roman" pitchFamily="18" charset="0"/>
              </a:rPr>
              <a:t>От </a:t>
            </a:r>
            <a:r>
              <a:rPr lang="bg-BG" b="1" dirty="0" smtClean="0">
                <a:solidFill>
                  <a:srgbClr val="000000"/>
                </a:solidFill>
                <a:cs typeface="Times New Roman" pitchFamily="18" charset="0"/>
              </a:rPr>
              <a:t>2006г</a:t>
            </a:r>
            <a:r>
              <a:rPr lang="bg-BG" b="1" dirty="0">
                <a:solidFill>
                  <a:srgbClr val="000000"/>
                </a:solidFill>
                <a:cs typeface="Times New Roman" pitchFamily="18" charset="0"/>
              </a:rPr>
              <a:t>. до момента</a:t>
            </a:r>
            <a:r>
              <a:rPr lang="bg-BG" dirty="0">
                <a:solidFill>
                  <a:srgbClr val="000000"/>
                </a:solidFill>
                <a:cs typeface="Times New Roman" pitchFamily="18" charset="0"/>
              </a:rPr>
              <a:t> обучението е университетско и се провежда във  Факултет по обществено здравеопазване към Медицински университет или Филиал.</a:t>
            </a:r>
          </a:p>
          <a:p>
            <a:pPr algn="just"/>
            <a:r>
              <a:rPr lang="bg-BG" b="1" dirty="0" smtClean="0"/>
              <a:t>2015г</a:t>
            </a:r>
            <a:r>
              <a:rPr lang="bg-BG" b="1" dirty="0"/>
              <a:t>.</a:t>
            </a:r>
            <a:r>
              <a:rPr lang="bg-BG" dirty="0"/>
              <a:t> се разкрива Филиал Велико Търново към МУ – Варна.</a:t>
            </a:r>
            <a:endParaRPr lang="en-US" dirty="0"/>
          </a:p>
          <a:p>
            <a:endParaRPr lang="bg-B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97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5" cy="1303867"/>
          </a:xfrm>
        </p:spPr>
        <p:txBody>
          <a:bodyPr>
            <a:normAutofit/>
          </a:bodyPr>
          <a:lstStyle/>
          <a:p>
            <a:r>
              <a:rPr lang="bg-BG" dirty="0" smtClean="0"/>
              <a:t>Съвременно а</a:t>
            </a:r>
            <a:r>
              <a:rPr lang="bg-BG" dirty="0" smtClean="0"/>
              <a:t>кушерско </a:t>
            </a:r>
            <a:r>
              <a:rPr lang="bg-BG" dirty="0"/>
              <a:t>образование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147" y="2441986"/>
            <a:ext cx="10421642" cy="3717274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latin typeface="+mj-lt"/>
                <a:cs typeface="Times New Roman" pitchFamily="18" charset="0"/>
              </a:rPr>
              <a:t>Към настоящият момент акушерката в България е лице с висше образование, получило диплом от висше училище, признато от държавата и обучението в него съответства на ЕДИ за обучение на  ОКС „Бакалавър“ по здравни грижи с професионална квалификация „Акушерка“.</a:t>
            </a:r>
          </a:p>
          <a:p>
            <a:pPr algn="just"/>
            <a:r>
              <a:rPr lang="bg-BG" dirty="0">
                <a:latin typeface="+mj-lt"/>
                <a:cs typeface="Times New Roman" pitchFamily="18" charset="0"/>
              </a:rPr>
              <a:t>Обучението се провежда само в редовна форма с продължителност 4 учебни години (8 семестъра)</a:t>
            </a:r>
            <a:r>
              <a:rPr lang="bg-BG" dirty="0">
                <a:latin typeface="+mj-lt"/>
              </a:rPr>
              <a:t>. </a:t>
            </a:r>
          </a:p>
          <a:p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74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5" cy="1303867"/>
          </a:xfrm>
        </p:spPr>
        <p:txBody>
          <a:bodyPr>
            <a:normAutofit/>
          </a:bodyPr>
          <a:lstStyle/>
          <a:p>
            <a:r>
              <a:rPr lang="bg-BG" dirty="0" smtClean="0"/>
              <a:t>Съвременно а</a:t>
            </a:r>
            <a:r>
              <a:rPr lang="bg-BG" dirty="0" smtClean="0"/>
              <a:t>кушерско </a:t>
            </a:r>
            <a:r>
              <a:rPr lang="bg-BG" dirty="0"/>
              <a:t>образование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72" y="2467155"/>
            <a:ext cx="10834777" cy="3778369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cs typeface="Times New Roman" pitchFamily="18" charset="0"/>
              </a:rPr>
              <a:t>Обучението включва теоретична и практическа подготовка, определена по реда на </a:t>
            </a:r>
            <a:r>
              <a:rPr lang="bg-BG" dirty="0" smtClean="0">
                <a:cs typeface="Times New Roman" pitchFamily="18" charset="0"/>
              </a:rPr>
              <a:t>Наредбата </a:t>
            </a:r>
            <a:r>
              <a:rPr lang="bg-BG" dirty="0">
                <a:cs typeface="Times New Roman" pitchFamily="18" charset="0"/>
              </a:rPr>
              <a:t>за </a:t>
            </a:r>
            <a:r>
              <a:rPr lang="bg-BG" dirty="0" smtClean="0">
                <a:cs typeface="Times New Roman" pitchFamily="18" charset="0"/>
              </a:rPr>
              <a:t>ЕДИ за </a:t>
            </a:r>
            <a:r>
              <a:rPr lang="bg-BG" dirty="0">
                <a:cs typeface="Times New Roman" pitchFamily="18" charset="0"/>
              </a:rPr>
              <a:t>специалността „Акушерка</a:t>
            </a:r>
            <a:r>
              <a:rPr lang="bg-BG" dirty="0" smtClean="0">
                <a:cs typeface="Times New Roman" pitchFamily="18" charset="0"/>
              </a:rPr>
              <a:t>“.</a:t>
            </a:r>
            <a:endParaRPr lang="bg-BG" dirty="0">
              <a:cs typeface="Times New Roman" pitchFamily="18" charset="0"/>
            </a:endParaRPr>
          </a:p>
          <a:p>
            <a:pPr algn="just"/>
            <a:r>
              <a:rPr lang="bg-BG" dirty="0">
                <a:cs typeface="Times New Roman" pitchFamily="18" charset="0"/>
              </a:rPr>
              <a:t>Теоретичната подготовка е с обща продължителност от 6 семестъра.</a:t>
            </a:r>
            <a:endParaRPr lang="bg-BG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/>
            <a:r>
              <a:rPr lang="bg-BG" dirty="0">
                <a:cs typeface="Times New Roman" pitchFamily="18" charset="0"/>
              </a:rPr>
              <a:t>Практическата част включва Учебна (клинична) практика от І до VІ семестър вкл., с продължителност, не по-малко от </a:t>
            </a:r>
            <a:r>
              <a:rPr lang="bg-BG" b="1" dirty="0">
                <a:cs typeface="Times New Roman" pitchFamily="18" charset="0"/>
              </a:rPr>
              <a:t>1140 академични часа</a:t>
            </a:r>
            <a:r>
              <a:rPr lang="bg-BG" dirty="0">
                <a:cs typeface="Times New Roman" pitchFamily="18" charset="0"/>
              </a:rPr>
              <a:t> и </a:t>
            </a:r>
            <a:r>
              <a:rPr lang="bg-BG" dirty="0" err="1">
                <a:cs typeface="Times New Roman" pitchFamily="18" charset="0"/>
              </a:rPr>
              <a:t>Преддипломен</a:t>
            </a:r>
            <a:r>
              <a:rPr lang="bg-BG" dirty="0">
                <a:cs typeface="Times New Roman" pitchFamily="18" charset="0"/>
              </a:rPr>
              <a:t> стаж през VІІ и VІІІ семестър с продължителност от </a:t>
            </a:r>
            <a:r>
              <a:rPr lang="bg-BG" b="1" dirty="0"/>
              <a:t>2134 академични часа</a:t>
            </a:r>
            <a:r>
              <a:rPr lang="bg-BG" dirty="0"/>
              <a:t>.</a:t>
            </a:r>
            <a:r>
              <a:rPr lang="bg-BG" b="1" dirty="0"/>
              <a:t> </a:t>
            </a:r>
            <a:r>
              <a:rPr lang="bg-BG" dirty="0"/>
              <a:t>	</a:t>
            </a:r>
            <a:endParaRPr lang="bg-BG" dirty="0">
              <a:cs typeface="Times New Roman" pitchFamily="18" charset="0"/>
            </a:endParaRPr>
          </a:p>
          <a:p>
            <a:pPr algn="just"/>
            <a:r>
              <a:rPr lang="bg-BG" dirty="0">
                <a:cs typeface="Times New Roman" pitchFamily="18" charset="0"/>
              </a:rPr>
              <a:t>В края на обучението </a:t>
            </a:r>
            <a:r>
              <a:rPr lang="ru-RU" b="1" dirty="0" err="1"/>
              <a:t>общият</a:t>
            </a:r>
            <a:r>
              <a:rPr lang="ru-RU" b="1" dirty="0"/>
              <a:t> </a:t>
            </a:r>
            <a:r>
              <a:rPr lang="ru-RU" b="1" dirty="0" err="1"/>
              <a:t>хорариум</a:t>
            </a:r>
            <a:r>
              <a:rPr lang="ru-RU" b="1" dirty="0"/>
              <a:t> е от минимум 5359 часа </a:t>
            </a:r>
            <a:r>
              <a:rPr lang="ru-RU" dirty="0"/>
              <a:t>и </a:t>
            </a:r>
            <a:r>
              <a:rPr lang="bg-BG" dirty="0">
                <a:cs typeface="Times New Roman" pitchFamily="18" charset="0"/>
              </a:rPr>
              <a:t>се придобиват не по-малко от 242 кредита с държавните изпити.</a:t>
            </a:r>
          </a:p>
          <a:p>
            <a:pPr algn="just"/>
            <a:endParaRPr lang="bg-BG" dirty="0">
              <a:cs typeface="Times New Roman" pitchFamily="18" charset="0"/>
            </a:endParaRPr>
          </a:p>
          <a:p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98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0780"/>
            <a:ext cx="9601195" cy="1545219"/>
          </a:xfrm>
        </p:spPr>
        <p:txBody>
          <a:bodyPr>
            <a:normAutofit/>
          </a:bodyPr>
          <a:lstStyle/>
          <a:p>
            <a:r>
              <a:rPr lang="bg-BG" dirty="0"/>
              <a:t>Обучението завършва с държавни изпити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330" y="2467155"/>
            <a:ext cx="10478529" cy="3778369"/>
          </a:xfrm>
        </p:spPr>
        <p:txBody>
          <a:bodyPr>
            <a:normAutofit/>
          </a:bodyPr>
          <a:lstStyle/>
          <a:p>
            <a:endParaRPr lang="bg-BG" dirty="0"/>
          </a:p>
          <a:p>
            <a:pPr algn="just"/>
            <a:r>
              <a:rPr lang="bg-BG" dirty="0">
                <a:cs typeface="Times New Roman" pitchFamily="18" charset="0"/>
              </a:rPr>
              <a:t>Философия на акушерски грижи. Теоретични и практически основи на общите и специални акушерски грижи</a:t>
            </a:r>
          </a:p>
          <a:p>
            <a:pPr algn="just"/>
            <a:r>
              <a:rPr lang="bg-BG" dirty="0">
                <a:cs typeface="Times New Roman" pitchFamily="18" charset="0"/>
              </a:rPr>
              <a:t>Неонатология и детски болести – акушерски дейности и грижи</a:t>
            </a:r>
          </a:p>
          <a:p>
            <a:pPr algn="just"/>
            <a:r>
              <a:rPr lang="bg-BG" dirty="0">
                <a:cs typeface="Times New Roman" pitchFamily="18" charset="0"/>
              </a:rPr>
              <a:t>Акушерство и гинекология – акушерски дейности и грижи</a:t>
            </a:r>
          </a:p>
          <a:p>
            <a:pPr algn="just"/>
            <a:r>
              <a:rPr lang="bg-BG" dirty="0">
                <a:cs typeface="Times New Roman" pitchFamily="18" charset="0"/>
              </a:rPr>
              <a:t>Социална медицина с промоция на здравето и социално и здравно законодателство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89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5" cy="1303867"/>
          </a:xfrm>
        </p:spPr>
        <p:txBody>
          <a:bodyPr>
            <a:normAutofit/>
          </a:bodyPr>
          <a:lstStyle/>
          <a:p>
            <a:r>
              <a:rPr lang="bg-BG" dirty="0" smtClean="0"/>
              <a:t>Съвременно а</a:t>
            </a:r>
            <a:r>
              <a:rPr lang="bg-BG" dirty="0" smtClean="0"/>
              <a:t>кушерско </a:t>
            </a:r>
            <a:r>
              <a:rPr lang="bg-BG" dirty="0"/>
              <a:t>образование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2018581"/>
            <a:ext cx="10692384" cy="4226943"/>
          </a:xfrm>
        </p:spPr>
        <p:txBody>
          <a:bodyPr>
            <a:normAutofit fontScale="92500" lnSpcReduction="10000"/>
          </a:bodyPr>
          <a:lstStyle/>
          <a:p>
            <a:endParaRPr lang="bg-BG" dirty="0"/>
          </a:p>
          <a:p>
            <a:pPr algn="just"/>
            <a:r>
              <a:rPr lang="bg-BG" dirty="0">
                <a:cs typeface="Times New Roman" pitchFamily="18" charset="0"/>
              </a:rPr>
              <a:t>Дипломите се признават в ЕС по Директива 2013/55/ЕС на Европейския парламент от </a:t>
            </a:r>
            <a:r>
              <a:rPr lang="bg-BG" dirty="0" smtClean="0">
                <a:cs typeface="Times New Roman" pitchFamily="18" charset="0"/>
              </a:rPr>
              <a:t>20.11.2013г</a:t>
            </a:r>
            <a:r>
              <a:rPr lang="bg-BG" dirty="0">
                <a:cs typeface="Times New Roman" pitchFamily="18" charset="0"/>
              </a:rPr>
              <a:t>.</a:t>
            </a:r>
          </a:p>
          <a:p>
            <a:pPr algn="just"/>
            <a:r>
              <a:rPr lang="bg-BG" dirty="0">
                <a:cs typeface="Times New Roman" pitchFamily="18" charset="0"/>
              </a:rPr>
              <a:t>Акушерките могат да разкриват самостоятелна акушерска практика съгласно Наредба № </a:t>
            </a:r>
            <a:r>
              <a:rPr lang="bg-BG" dirty="0" smtClean="0">
                <a:cs typeface="Times New Roman" pitchFamily="18" charset="0"/>
              </a:rPr>
              <a:t>1/8.02.2011г</a:t>
            </a:r>
            <a:r>
              <a:rPr lang="bg-BG" dirty="0">
                <a:cs typeface="Times New Roman" pitchFamily="18" charset="0"/>
              </a:rPr>
              <a:t>. </a:t>
            </a:r>
          </a:p>
          <a:p>
            <a:pPr algn="just"/>
            <a:r>
              <a:rPr lang="bg-BG" dirty="0"/>
              <a:t>Акушерките членуват задължително в БАПЗГ, съгласно ЗСОМСААМС и съгласно Европейските директиви. Организацията осигурява продължаващо обучение, без което съвременната практика на акушерките е невъзможна.</a:t>
            </a:r>
          </a:p>
          <a:p>
            <a:pPr algn="just"/>
            <a:r>
              <a:rPr lang="bg-BG" dirty="0"/>
              <a:t>АБА (Алианс на българските акушерки) е неправителствена организация на акушерките, в която те членуват доброволно и също осигурява продължаващо обучение.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01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0206" y="1956475"/>
            <a:ext cx="6815669" cy="1515533"/>
          </a:xfrm>
        </p:spPr>
        <p:txBody>
          <a:bodyPr/>
          <a:lstStyle/>
          <a:p>
            <a:r>
              <a:rPr lang="bg-BG" dirty="0"/>
              <a:t>Благодаря Ви!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58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0305" y="2883067"/>
            <a:ext cx="7488195" cy="1515533"/>
          </a:xfrm>
        </p:spPr>
        <p:txBody>
          <a:bodyPr/>
          <a:lstStyle/>
          <a:p>
            <a:r>
              <a:rPr lang="bg-BG" dirty="0"/>
              <a:t>Акушерското образование в България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135924"/>
            <a:ext cx="1804086" cy="1445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902" y="1"/>
            <a:ext cx="2220097" cy="17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2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81" y="0"/>
            <a:ext cx="10971049" cy="2218944"/>
          </a:xfrm>
        </p:spPr>
        <p:txBody>
          <a:bodyPr>
            <a:normAutofit/>
          </a:bodyPr>
          <a:lstStyle/>
          <a:p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Княгиня Мария</a:t>
            </a:r>
            <a:r>
              <a:rPr lang="bg-BG" dirty="0" smtClean="0"/>
              <a:t>-</a:t>
            </a:r>
            <a:r>
              <a:rPr lang="bg-BG" dirty="0"/>
              <a:t>Луиза и Райна </a:t>
            </a:r>
            <a:r>
              <a:rPr lang="bg-BG" dirty="0" err="1"/>
              <a:t>Попгеоргиева</a:t>
            </a:r>
            <a:r>
              <a:rPr lang="bg-BG" dirty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12352" y="2426208"/>
            <a:ext cx="2687678" cy="378702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9340" y="2426208"/>
            <a:ext cx="5723011" cy="3905144"/>
          </a:xfrm>
        </p:spPr>
        <p:txBody>
          <a:bodyPr>
            <a:noAutofit/>
          </a:bodyPr>
          <a:lstStyle/>
          <a:p>
            <a:pPr algn="just"/>
            <a:r>
              <a:rPr lang="bg-BG" b="1" dirty="0"/>
              <a:t>Княгиня Мария-Луиза</a:t>
            </a:r>
            <a:r>
              <a:rPr lang="bg-BG" dirty="0"/>
              <a:t> поема инициативата да построи със свои средства болница </a:t>
            </a:r>
            <a:r>
              <a:rPr lang="bg-BG" b="1" dirty="0"/>
              <a:t>„Матерните“ </a:t>
            </a:r>
            <a:r>
              <a:rPr lang="bg-BG" dirty="0"/>
              <a:t>– комплекс с родилен дом и отделение за новородени.</a:t>
            </a:r>
          </a:p>
          <a:p>
            <a:pPr algn="just"/>
            <a:r>
              <a:rPr lang="bg-BG" b="1" dirty="0"/>
              <a:t>Райна Попгеоргиева – </a:t>
            </a:r>
            <a:r>
              <a:rPr lang="bg-BG" b="1" dirty="0" err="1"/>
              <a:t>Дипчева</a:t>
            </a:r>
            <a:r>
              <a:rPr lang="bg-BG" b="1" dirty="0"/>
              <a:t> </a:t>
            </a:r>
            <a:r>
              <a:rPr lang="bg-BG" dirty="0"/>
              <a:t>също има </a:t>
            </a:r>
            <a:r>
              <a:rPr lang="bg-BG" dirty="0" smtClean="0"/>
              <a:t>принос. Като </a:t>
            </a:r>
            <a:r>
              <a:rPr lang="bg-BG" dirty="0"/>
              <a:t>акушерка на Дипломатическия корпус, тя лобира </a:t>
            </a:r>
            <a:r>
              <a:rPr lang="bg-BG" dirty="0" smtClean="0"/>
              <a:t>за </a:t>
            </a:r>
            <a:r>
              <a:rPr lang="bg-BG" dirty="0" smtClean="0"/>
              <a:t>създаването </a:t>
            </a:r>
            <a:r>
              <a:rPr lang="bg-BG" dirty="0"/>
              <a:t>на „Майчин </a:t>
            </a:r>
            <a:r>
              <a:rPr lang="bg-BG" dirty="0" smtClean="0"/>
              <a:t>дом“ сред </a:t>
            </a:r>
            <a:r>
              <a:rPr lang="bg-BG" dirty="0"/>
              <a:t>заможни семейства, които </a:t>
            </a:r>
            <a:r>
              <a:rPr lang="bg-BG" dirty="0" smtClean="0"/>
              <a:t>обслужва.</a:t>
            </a:r>
            <a:endParaRPr lang="bg-BG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6F001831-64D6-3607-D1C3-15AEB51F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69" y="2426208"/>
            <a:ext cx="2597371" cy="37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Закони в здравеопазването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976" y="2446638"/>
            <a:ext cx="10290048" cy="3868818"/>
          </a:xfrm>
        </p:spPr>
        <p:txBody>
          <a:bodyPr>
            <a:normAutofit/>
          </a:bodyPr>
          <a:lstStyle/>
          <a:p>
            <a:pPr lvl="0" algn="just">
              <a:buClr>
                <a:srgbClr val="83992A"/>
              </a:buClr>
            </a:pP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Следващите здравни нормативни актове са седем </a:t>
            </a:r>
            <a:r>
              <a:rPr lang="bg-BG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„Граждански медицински закони“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bg-BG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„Инструкция за практикуващите в страната акушерки“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 от </a:t>
            </a:r>
            <a:r>
              <a:rPr lang="bg-B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1882г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. и </a:t>
            </a:r>
            <a:r>
              <a:rPr lang="bg-BG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„Закон за назначаването на околийски лекари“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 от </a:t>
            </a:r>
            <a:r>
              <a:rPr lang="bg-B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1883г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. на д-р Иван </a:t>
            </a:r>
            <a:r>
              <a:rPr lang="bg-BG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Василевич</a:t>
            </a:r>
            <a:r>
              <a:rPr lang="bg-BG" dirty="0">
                <a:solidFill>
                  <a:prstClr val="black">
                    <a:lumMod val="85000"/>
                    <a:lumOff val="15000"/>
                  </a:prstClr>
                </a:solidFill>
              </a:rPr>
              <a:t> Грим – Генерал инспектор по санитарната част към Министерството на вътрешните дела. </a:t>
            </a:r>
          </a:p>
          <a:p>
            <a:pPr algn="just">
              <a:buClr>
                <a:srgbClr val="83992A"/>
              </a:buClr>
            </a:pPr>
            <a:r>
              <a:rPr lang="bg-BG" dirty="0"/>
              <a:t>През м. март 1883г. е публикуван първият списък, включващ 13 правоспособни акушерки в Княжество България – завършили в чужбина, но крайно недостатъчни. </a:t>
            </a:r>
          </a:p>
          <a:p>
            <a:pPr marL="0" lvl="0" indent="0" algn="just">
              <a:buClr>
                <a:srgbClr val="83992A"/>
              </a:buClr>
              <a:buNone/>
            </a:pP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Закони в здравеопазването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05" y="2446637"/>
            <a:ext cx="10614349" cy="3873139"/>
          </a:xfrm>
        </p:spPr>
        <p:txBody>
          <a:bodyPr>
            <a:normAutofit/>
          </a:bodyPr>
          <a:lstStyle/>
          <a:p>
            <a:pPr algn="just"/>
            <a:r>
              <a:rPr lang="bg-BG" b="1" i="1" dirty="0"/>
              <a:t>„Санитарният закон“</a:t>
            </a:r>
            <a:r>
              <a:rPr lang="bg-BG" dirty="0"/>
              <a:t> от декември </a:t>
            </a:r>
            <a:r>
              <a:rPr lang="bg-BG" dirty="0" smtClean="0"/>
              <a:t>1888г</a:t>
            </a:r>
            <a:r>
              <a:rPr lang="bg-BG" dirty="0"/>
              <a:t>. отбелязва по-висок етап в развитието на здравеопазването, а по-специален е раздел</a:t>
            </a:r>
            <a:r>
              <a:rPr lang="en-US" dirty="0"/>
              <a:t> </a:t>
            </a:r>
            <a:r>
              <a:rPr lang="en-US" b="1" dirty="0"/>
              <a:t>XIV</a:t>
            </a:r>
            <a:r>
              <a:rPr lang="bg-BG" dirty="0"/>
              <a:t> </a:t>
            </a:r>
            <a:r>
              <a:rPr lang="bg-BG" b="1" dirty="0"/>
              <a:t>„За бабите (акушерки)“</a:t>
            </a:r>
            <a:r>
              <a:rPr lang="bg-BG" dirty="0"/>
              <a:t>.</a:t>
            </a:r>
          </a:p>
          <a:p>
            <a:pPr algn="just"/>
            <a:r>
              <a:rPr lang="bg-BG" dirty="0"/>
              <a:t>Задължава се </a:t>
            </a:r>
            <a:r>
              <a:rPr lang="bg-BG" b="1" i="1" dirty="0"/>
              <a:t>„Всяка градска община да има поне една общинска акушерка.“ </a:t>
            </a:r>
            <a:r>
              <a:rPr lang="bg-BG" dirty="0"/>
              <a:t>(Чл. 101)</a:t>
            </a:r>
            <a:r>
              <a:rPr lang="bg-BG" i="1" dirty="0"/>
              <a:t>. </a:t>
            </a:r>
          </a:p>
          <a:p>
            <a:pPr algn="just"/>
            <a:r>
              <a:rPr lang="bg-BG" dirty="0"/>
              <a:t>Според Чл. 105 законът позволява </a:t>
            </a:r>
            <a:r>
              <a:rPr lang="bg-BG" b="1" i="1" dirty="0"/>
              <a:t>„при липса на правоспособни акушерки временно да бабуват недипломирани“</a:t>
            </a:r>
            <a:r>
              <a:rPr lang="bg-BG" i="1" dirty="0"/>
              <a:t>.</a:t>
            </a:r>
          </a:p>
          <a:p>
            <a:pPr algn="just"/>
            <a:r>
              <a:rPr lang="bg-BG" b="1" i="1" dirty="0"/>
              <a:t>Чл. 151.</a:t>
            </a:r>
            <a:r>
              <a:rPr lang="bg-BG" i="1" dirty="0"/>
              <a:t> </a:t>
            </a:r>
            <a:r>
              <a:rPr lang="bg-BG" b="1" i="1" dirty="0"/>
              <a:t>Завършилите в чужбина акушерки се задължават да придобият право на практика, след като се явят на колоквиум пред ВМС.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Закони в здравеопазването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170" y="2446638"/>
            <a:ext cx="10081549" cy="373174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През </a:t>
            </a:r>
            <a:r>
              <a:rPr lang="ru-RU" dirty="0" err="1"/>
              <a:t>пролетта</a:t>
            </a:r>
            <a:r>
              <a:rPr lang="ru-RU" dirty="0"/>
              <a:t> на </a:t>
            </a:r>
            <a:r>
              <a:rPr lang="ru-RU" dirty="0" smtClean="0"/>
              <a:t>1889г</a:t>
            </a:r>
            <a:r>
              <a:rPr lang="ru-RU" dirty="0"/>
              <a:t>. с указ на </a:t>
            </a:r>
            <a:r>
              <a:rPr lang="ru-RU" dirty="0" err="1"/>
              <a:t>Княз</a:t>
            </a:r>
            <a:r>
              <a:rPr lang="ru-RU" dirty="0"/>
              <a:t> Фердинанд </a:t>
            </a:r>
            <a:r>
              <a:rPr lang="ru-RU" dirty="0"/>
              <a:t>е</a:t>
            </a:r>
            <a:r>
              <a:rPr lang="ru-RU" dirty="0" smtClean="0"/>
              <a:t> </a:t>
            </a:r>
            <a:r>
              <a:rPr lang="ru-RU" dirty="0" err="1" smtClean="0"/>
              <a:t>утвърден</a:t>
            </a:r>
            <a:r>
              <a:rPr lang="ru-RU" dirty="0" smtClean="0"/>
              <a:t> </a:t>
            </a:r>
            <a:r>
              <a:rPr lang="ru-RU" b="1" i="1" dirty="0" smtClean="0"/>
              <a:t>„</a:t>
            </a:r>
            <a:r>
              <a:rPr lang="ru-RU" b="1" i="1" dirty="0" err="1" smtClean="0"/>
              <a:t>Правилник</a:t>
            </a:r>
            <a:r>
              <a:rPr lang="ru-RU" b="1" i="1" dirty="0" smtClean="0"/>
              <a:t> </a:t>
            </a:r>
            <a:r>
              <a:rPr lang="ru-RU" b="1" i="1" dirty="0"/>
              <a:t>за </a:t>
            </a:r>
            <a:r>
              <a:rPr lang="ru-RU" b="1" i="1" dirty="0" err="1"/>
              <a:t>санитарната</a:t>
            </a:r>
            <a:r>
              <a:rPr lang="ru-RU" b="1" i="1" dirty="0"/>
              <a:t> служба</a:t>
            </a:r>
            <a:r>
              <a:rPr lang="ru-RU" b="1" i="1" dirty="0" smtClean="0"/>
              <a:t>“</a:t>
            </a:r>
            <a:r>
              <a:rPr lang="ru-RU" i="1" dirty="0" smtClean="0"/>
              <a:t>.</a:t>
            </a:r>
          </a:p>
          <a:p>
            <a:pPr algn="just"/>
            <a:r>
              <a:rPr lang="ru-RU" dirty="0" smtClean="0"/>
              <a:t>В</a:t>
            </a:r>
            <a:r>
              <a:rPr lang="ru-RU" dirty="0" smtClean="0"/>
              <a:t> </a:t>
            </a:r>
            <a:r>
              <a:rPr lang="ru-RU" b="1" i="1" dirty="0"/>
              <a:t>Глава V</a:t>
            </a:r>
            <a:r>
              <a:rPr lang="ru-RU" dirty="0"/>
              <a:t> </a:t>
            </a:r>
            <a:r>
              <a:rPr lang="ru-RU" b="1" i="1" dirty="0"/>
              <a:t>„За </a:t>
            </a:r>
            <a:r>
              <a:rPr lang="ru-RU" b="1" i="1" dirty="0" err="1"/>
              <a:t>участъковите</a:t>
            </a:r>
            <a:r>
              <a:rPr lang="ru-RU" b="1" i="1" dirty="0"/>
              <a:t> и </a:t>
            </a:r>
            <a:r>
              <a:rPr lang="ru-RU" b="1" i="1" dirty="0" err="1"/>
              <a:t>градските</a:t>
            </a:r>
            <a:r>
              <a:rPr lang="ru-RU" b="1" i="1" dirty="0"/>
              <a:t> акушерки</a:t>
            </a:r>
            <a:r>
              <a:rPr lang="ru-RU" b="1" i="1" dirty="0" smtClean="0"/>
              <a:t>“</a:t>
            </a:r>
            <a:r>
              <a:rPr lang="ru-RU" dirty="0" smtClean="0"/>
              <a:t> </a:t>
            </a:r>
            <a:r>
              <a:rPr lang="ru-RU" dirty="0"/>
              <a:t>са </a:t>
            </a:r>
            <a:r>
              <a:rPr lang="ru-RU" dirty="0" err="1"/>
              <a:t>описани</a:t>
            </a:r>
            <a:r>
              <a:rPr lang="ru-RU" dirty="0"/>
              <a:t> подробно </a:t>
            </a:r>
            <a:r>
              <a:rPr lang="ru-RU" dirty="0" err="1"/>
              <a:t>задълженията</a:t>
            </a:r>
            <a:r>
              <a:rPr lang="ru-RU" dirty="0"/>
              <a:t> на акушерката при посещение на </a:t>
            </a:r>
            <a:r>
              <a:rPr lang="ru-RU" dirty="0" err="1"/>
              <a:t>бременни</a:t>
            </a:r>
            <a:r>
              <a:rPr lang="ru-RU" dirty="0"/>
              <a:t> и </a:t>
            </a:r>
            <a:r>
              <a:rPr lang="ru-RU" dirty="0" err="1"/>
              <a:t>родилки</a:t>
            </a:r>
            <a:r>
              <a:rPr lang="ru-RU" dirty="0"/>
              <a:t>, </a:t>
            </a:r>
            <a:r>
              <a:rPr lang="ru-RU" dirty="0" err="1"/>
              <a:t>воденето</a:t>
            </a:r>
            <a:r>
              <a:rPr lang="ru-RU" dirty="0"/>
              <a:t> на книга за </a:t>
            </a:r>
            <a:r>
              <a:rPr lang="ru-RU" dirty="0" err="1"/>
              <a:t>прегледи</a:t>
            </a:r>
            <a:r>
              <a:rPr lang="ru-RU" dirty="0"/>
              <a:t> и </a:t>
            </a:r>
            <a:r>
              <a:rPr lang="ru-RU" dirty="0" err="1"/>
              <a:t>раждания</a:t>
            </a:r>
            <a:r>
              <a:rPr lang="ru-RU" dirty="0"/>
              <a:t>,  указано е </a:t>
            </a:r>
            <a:r>
              <a:rPr lang="ru-RU" dirty="0" err="1"/>
              <a:t>снабдяването</a:t>
            </a:r>
            <a:r>
              <a:rPr lang="ru-RU" dirty="0"/>
              <a:t> с </a:t>
            </a:r>
            <a:r>
              <a:rPr lang="ru-RU" dirty="0" err="1"/>
              <a:t>дезинфекционни</a:t>
            </a:r>
            <a:r>
              <a:rPr lang="ru-RU" dirty="0"/>
              <a:t> средства, лекарства и </a:t>
            </a:r>
            <a:r>
              <a:rPr lang="ru-RU" dirty="0" err="1"/>
              <a:t>инструменти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Чл. 111. </a:t>
            </a:r>
            <a:r>
              <a:rPr lang="ru-RU" dirty="0"/>
              <a:t>се </a:t>
            </a:r>
            <a:r>
              <a:rPr lang="ru-RU" dirty="0" err="1"/>
              <a:t>отнася</a:t>
            </a:r>
            <a:r>
              <a:rPr lang="ru-RU" dirty="0"/>
              <a:t> се до </a:t>
            </a:r>
            <a:r>
              <a:rPr lang="ru-RU" dirty="0" err="1"/>
              <a:t>хигиената</a:t>
            </a:r>
            <a:r>
              <a:rPr lang="ru-RU" dirty="0"/>
              <a:t> на акушерката, която </a:t>
            </a:r>
            <a:r>
              <a:rPr lang="ru-RU" b="1" i="1" dirty="0"/>
              <a:t>„трябва да </a:t>
            </a:r>
            <a:r>
              <a:rPr lang="ru-RU" b="1" i="1" dirty="0" err="1"/>
              <a:t>бъде</a:t>
            </a:r>
            <a:r>
              <a:rPr lang="ru-RU" b="1" i="1" dirty="0"/>
              <a:t> образцова“</a:t>
            </a:r>
            <a:r>
              <a:rPr lang="ru-RU" i="1" dirty="0"/>
              <a:t>.</a:t>
            </a:r>
            <a:r>
              <a:rPr lang="ru-RU" b="1" i="1" dirty="0"/>
              <a:t>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131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56528"/>
            <a:ext cx="9601196" cy="1590109"/>
          </a:xfrm>
        </p:spPr>
        <p:txBody>
          <a:bodyPr>
            <a:normAutofit/>
          </a:bodyPr>
          <a:lstStyle/>
          <a:p>
            <a:r>
              <a:rPr lang="bg-BG" dirty="0"/>
              <a:t>Лекарите в </a:t>
            </a:r>
            <a:r>
              <a:rPr lang="bg-BG" dirty="0" smtClean="0"/>
              <a:t>по</a:t>
            </a:r>
            <a:r>
              <a:rPr lang="bg-BG" dirty="0"/>
              <a:t>д</a:t>
            </a:r>
            <a:r>
              <a:rPr lang="bg-BG" dirty="0" smtClean="0"/>
              <a:t>крепа </a:t>
            </a:r>
            <a:r>
              <a:rPr lang="bg-BG" dirty="0"/>
              <a:t>на акушерско образование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535" y="2572512"/>
            <a:ext cx="10132541" cy="377886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bg-BG" sz="3400" dirty="0"/>
              <a:t>В бр. 4 на сп. „Медицински сборник“ от 1895 г. е публикувана статия на д-р Драгомиров, в която се </a:t>
            </a:r>
            <a:r>
              <a:rPr lang="bg-BG" sz="3400" dirty="0" smtClean="0"/>
              <a:t>засяга необходимостта </a:t>
            </a:r>
            <a:r>
              <a:rPr lang="bg-BG" sz="3400" dirty="0"/>
              <a:t>от обучение на </a:t>
            </a:r>
            <a:r>
              <a:rPr lang="bg-BG" sz="3400" dirty="0" smtClean="0"/>
              <a:t>акушерки: </a:t>
            </a:r>
            <a:r>
              <a:rPr lang="bg-BG" sz="3400" b="1" dirty="0"/>
              <a:t>„</a:t>
            </a:r>
            <a:r>
              <a:rPr lang="bg-BG" sz="3400" b="1" i="1" dirty="0"/>
              <a:t>Санитарния закон (чл.105) отдавна е посочил, че нуждата от дипломирани акушерки е </a:t>
            </a:r>
            <a:r>
              <a:rPr lang="bg-BG" sz="3400" b="1" i="1" dirty="0" smtClean="0"/>
              <a:t>належаща, </a:t>
            </a:r>
            <a:r>
              <a:rPr lang="bg-BG" sz="3400" b="1" i="1" dirty="0"/>
              <a:t>и че това временно</a:t>
            </a:r>
            <a:r>
              <a:rPr lang="bg-BG" sz="3400" b="1" dirty="0"/>
              <a:t> </a:t>
            </a:r>
            <a:r>
              <a:rPr lang="bg-BG" sz="3400" b="1" i="1" dirty="0"/>
              <a:t>позволение рано или късно трябва да се прекрати“. </a:t>
            </a:r>
          </a:p>
          <a:p>
            <a:pPr algn="just"/>
            <a:r>
              <a:rPr lang="bg-BG" sz="3400" dirty="0"/>
              <a:t>Той настоява дипломираните акушерки </a:t>
            </a:r>
            <a:r>
              <a:rPr lang="bg-BG" sz="3400" b="1" i="1" dirty="0"/>
              <a:t>„да бъдат единствени правоимащи, да се занимават с родилките“ </a:t>
            </a:r>
            <a:r>
              <a:rPr lang="bg-BG" sz="3400" dirty="0"/>
              <a:t>и предлага </a:t>
            </a:r>
            <a:r>
              <a:rPr lang="bg-BG" sz="3400" b="1" i="1" dirty="0"/>
              <a:t>„да се разкрие в София акушерско училище, издържано от държавата, което ще се намира под надзора на Главна санитарна дирекция, ще има на разположение най-добрите преподаватели и възможности за практическо обучение“.</a:t>
            </a:r>
            <a:endParaRPr lang="en-US" sz="3400" b="1" i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43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47" y="638355"/>
            <a:ext cx="10714008" cy="1069676"/>
          </a:xfrm>
        </p:spPr>
        <p:txBody>
          <a:bodyPr>
            <a:normAutofit/>
          </a:bodyPr>
          <a:lstStyle/>
          <a:p>
            <a:r>
              <a:rPr lang="bg-BG" dirty="0"/>
              <a:t>Първо училище за акушерки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0288" y="2560320"/>
            <a:ext cx="2804160" cy="36576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4448" y="2414591"/>
            <a:ext cx="7644384" cy="3896315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dirty="0"/>
              <a:t>През </a:t>
            </a:r>
            <a:r>
              <a:rPr lang="bg-BG" dirty="0" smtClean="0"/>
              <a:t>1892г</a:t>
            </a:r>
            <a:r>
              <a:rPr lang="bg-BG" dirty="0"/>
              <a:t>. се отделят няколко </a:t>
            </a:r>
            <a:r>
              <a:rPr lang="bg-BG" dirty="0" err="1"/>
              <a:t>акушеро</a:t>
            </a:r>
            <a:r>
              <a:rPr lang="bg-BG" dirty="0"/>
              <a:t>-гинекологични легла към Хирургично отделение в Александровска болница. Н-к отделение е военният лекар д-р </a:t>
            </a:r>
            <a:r>
              <a:rPr lang="bg-BG" dirty="0" err="1"/>
              <a:t>Утенберг</a:t>
            </a:r>
            <a:r>
              <a:rPr lang="bg-BG" dirty="0"/>
              <a:t>, с помощници д-р Тота Венкова и д-р Димитър Стаматов. </a:t>
            </a:r>
          </a:p>
          <a:p>
            <a:pPr algn="just"/>
            <a:r>
              <a:rPr lang="bg-BG" dirty="0"/>
              <a:t>Под ръководството на д-р Димитър Стаматов към болницата се разкрива първото </a:t>
            </a:r>
            <a:r>
              <a:rPr lang="bg-BG" b="1" dirty="0"/>
              <a:t>Училище за акушерки през </a:t>
            </a:r>
            <a:r>
              <a:rPr lang="bg-BG" b="1" dirty="0" smtClean="0"/>
              <a:t>1895г</a:t>
            </a:r>
            <a:r>
              <a:rPr lang="bg-BG" b="1" dirty="0"/>
              <a:t>. </a:t>
            </a:r>
            <a:r>
              <a:rPr lang="bg-BG" dirty="0"/>
              <a:t>Обучават се средно 15 курсистки на година, за които дори не се изисква образователен ценз. </a:t>
            </a:r>
          </a:p>
          <a:p>
            <a:pPr algn="just"/>
            <a:r>
              <a:rPr lang="bg-BG" dirty="0"/>
              <a:t>През 1901 г. училището е закрито по неясни причини.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4369</TotalTime>
  <Words>2759</Words>
  <Application>Microsoft Office PowerPoint</Application>
  <PresentationFormat>Widescreen</PresentationFormat>
  <Paragraphs>212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Garamond</vt:lpstr>
      <vt:lpstr>Times New Roman</vt:lpstr>
      <vt:lpstr>Organic</vt:lpstr>
      <vt:lpstr>Акушерското образование в България</vt:lpstr>
      <vt:lpstr>Първи закони в здравеопазването след Освобождението – 1878 г.</vt:lpstr>
      <vt:lpstr>Състояние на акушерската помощ</vt:lpstr>
      <vt:lpstr> Княгиня Мария-Луиза и Райна Попгеоргиева </vt:lpstr>
      <vt:lpstr>Закони в здравеопазването</vt:lpstr>
      <vt:lpstr>Закони в здравеопазването</vt:lpstr>
      <vt:lpstr>Закони в здравеопазването</vt:lpstr>
      <vt:lpstr>Лекарите в подкрепа на акушерско образование</vt:lpstr>
      <vt:lpstr>Първо училище за акушерки</vt:lpstr>
      <vt:lpstr>Акушерките в подкрепа на акушерското образование</vt:lpstr>
      <vt:lpstr>Първата АГ болница – Mайчин дом</vt:lpstr>
      <vt:lpstr>Майчин дом</vt:lpstr>
      <vt:lpstr>Д-р Димитър Стаматов – Управител на Майчин дом</vt:lpstr>
      <vt:lpstr>Д-р Методи Славчев</vt:lpstr>
      <vt:lpstr>Второ акушерско училище</vt:lpstr>
      <vt:lpstr>Учебна дейност</vt:lpstr>
      <vt:lpstr>Учебна дейност</vt:lpstr>
      <vt:lpstr>Дипломиране</vt:lpstr>
      <vt:lpstr>Промени в акушерското  образование</vt:lpstr>
      <vt:lpstr>Промени в акушерското образование</vt:lpstr>
      <vt:lpstr>Акушерски курсове</vt:lpstr>
      <vt:lpstr>Акушерски курсове</vt:lpstr>
      <vt:lpstr>Промени в акушерското образование</vt:lpstr>
      <vt:lpstr>Промени в акушерското образование</vt:lpstr>
      <vt:lpstr>Промени в акушерското образование</vt:lpstr>
      <vt:lpstr>Реорганизация след Втората световна война</vt:lpstr>
      <vt:lpstr>Акушерски училища във Варна и Пловдив</vt:lpstr>
      <vt:lpstr>PowerPoint Presentation</vt:lpstr>
      <vt:lpstr>Постановление 2389/1950г. реорганизира средното медицинско образование</vt:lpstr>
      <vt:lpstr>През учебната 1955-1956г. започва обучение по успоредни учебни планове</vt:lpstr>
      <vt:lpstr>Постановление 159а/1957г. „За по-нататъшно подобряване на образованието в България“</vt:lpstr>
      <vt:lpstr>Периоди на промяна </vt:lpstr>
      <vt:lpstr>Акушерско образование</vt:lpstr>
      <vt:lpstr>Съвременно акушерско образование</vt:lpstr>
      <vt:lpstr>Съвременно акушерско образование</vt:lpstr>
      <vt:lpstr>Обучението завършва с държавни изпити</vt:lpstr>
      <vt:lpstr>Съвременно акушерско образование</vt:lpstr>
      <vt:lpstr>Благодаря Ви!</vt:lpstr>
      <vt:lpstr>Акушерското образование в България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MU-VARNA</dc:creator>
  <cp:lastModifiedBy>MU-VARNA</cp:lastModifiedBy>
  <cp:revision>336</cp:revision>
  <dcterms:created xsi:type="dcterms:W3CDTF">2022-05-04T12:30:08Z</dcterms:created>
  <dcterms:modified xsi:type="dcterms:W3CDTF">2025-05-28T07:59:49Z</dcterms:modified>
</cp:coreProperties>
</file>