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0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038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8664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134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2714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714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1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6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0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1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5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5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7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tx2">
                    <a:lumMod val="75000"/>
                  </a:schemeClr>
                </a:solidFill>
              </a:rPr>
              <a:t>Традиционните български подправки девесил, чубрица, сминдух/</a:t>
            </a:r>
            <a:r>
              <a:rPr lang="bg-BG" sz="3200" dirty="0" err="1" smtClean="0">
                <a:solidFill>
                  <a:schemeClr val="tx2">
                    <a:lumMod val="75000"/>
                  </a:schemeClr>
                </a:solidFill>
              </a:rPr>
              <a:t>чимен</a:t>
            </a:r>
            <a:r>
              <a:rPr lang="bg-BG" sz="3200" dirty="0" smtClean="0">
                <a:solidFill>
                  <a:schemeClr val="tx2">
                    <a:lumMod val="75000"/>
                  </a:schemeClr>
                </a:solidFill>
              </a:rPr>
              <a:t> – потенциални здравни ползи въз основа на съдържанието на </a:t>
            </a:r>
            <a:r>
              <a:rPr lang="bg-BG" sz="3200" dirty="0" err="1" smtClean="0">
                <a:solidFill>
                  <a:schemeClr val="tx2">
                    <a:lumMod val="75000"/>
                  </a:schemeClr>
                </a:solidFill>
              </a:rPr>
              <a:t>полифеноли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доц. д-р </a:t>
            </a:r>
            <a:r>
              <a:rPr lang="bg-BG" smtClean="0">
                <a:solidFill>
                  <a:schemeClr val="tx2">
                    <a:lumMod val="75000"/>
                  </a:schemeClr>
                </a:solidFill>
              </a:rPr>
              <a:t>Антоанета Георгиева,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МУ-Варна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9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947" y="457855"/>
            <a:ext cx="9997930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Биологична активност на сминдух/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чимен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89" y="1420044"/>
            <a:ext cx="8725365" cy="4908019"/>
          </a:xfrm>
        </p:spPr>
      </p:pic>
    </p:spTree>
    <p:extLst>
      <p:ext uri="{BB962C8B-B14F-4D97-AF65-F5344CB8AC3E}">
        <p14:creationId xmlns:p14="http://schemas.microsoft.com/office/powerpoint/2010/main" val="158866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5"/>
            <a:ext cx="9675812" cy="128089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Ефекти на (поли)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фенолните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съединения в състава на трите растения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645" y="1766455"/>
            <a:ext cx="10184967" cy="48317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Антиоксидантен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Противовъзпалителен и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антиноцицептивен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Противораков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Невропротективен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(при ФК изследвания почти всички от тях са установени в ЦНС)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Благоприятни ефекти при метаболитен синдром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Антибактериален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противогъбичков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противовирусен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антипаразитен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Органопротективни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кардио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-,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хепато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-,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нефро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-,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гастро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 и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ентеро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Благоприятни ефекти  в дихателната система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Благоприятни ефекти  в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окото (глаукома, катаракта,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ретинопатия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accent4">
                    <a:lumMod val="50000"/>
                  </a:schemeClr>
                </a:solidFill>
              </a:rPr>
              <a:t>Остеопротективен</a:t>
            </a:r>
            <a:endParaRPr lang="bg-B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Благоприятни ефекти 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върху репродукцията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4">
                    <a:lumMod val="50000"/>
                  </a:schemeClr>
                </a:solidFill>
              </a:rPr>
              <a:t>Благоприятни ефекти  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върху кожата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9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773" y="2123209"/>
            <a:ext cx="98298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илки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/подправки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изключително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богати на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фенолни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съединения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становени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множество 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разнообразни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биологични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ефекти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растенията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ато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най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-слабо проучен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 трите се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откроява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девесилът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ръзка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между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полифенолното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съдържание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тези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билки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/подправки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биологичните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им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ефекти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0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0" y="1039747"/>
            <a:ext cx="8911687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Благодаря за вниманието!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06933"/>
            <a:ext cx="6374430" cy="4451602"/>
          </a:xfrm>
        </p:spPr>
      </p:pic>
    </p:spTree>
    <p:extLst>
      <p:ext uri="{BB962C8B-B14F-4D97-AF65-F5344CB8AC3E}">
        <p14:creationId xmlns:p14="http://schemas.microsoft.com/office/powerpoint/2010/main" val="396431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83" y="343555"/>
            <a:ext cx="9540730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Девесил – ботанически данни, разпространение, употреба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072" y="1350818"/>
            <a:ext cx="5590309" cy="5268191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Levisticum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officinale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многогодишно тревисто растение от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семейство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Сенникови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Apiaceae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, род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Levisticum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bg-BG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Родина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ападна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Азия (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Иран)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Разпространение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– в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Европа, Азия и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Северна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Америка,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якои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автори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считат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дивия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девесил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застрашен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вид 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Употреба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– в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кухнята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Средиземноморието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Близкия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изток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може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да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бъде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проследена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дори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Римската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империя 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Българското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име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растението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идва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от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народното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вярване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че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растението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дава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„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девет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сили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“, а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английското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lovage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от приготвянето на любовни отвари</a:t>
            </a:r>
          </a:p>
          <a:p>
            <a:pPr marL="0" indent="0">
              <a:buNone/>
            </a:pP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30" y="2320203"/>
            <a:ext cx="2517866" cy="3603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496" y="2320203"/>
            <a:ext cx="2517866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64" y="405901"/>
            <a:ext cx="9925194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Биологично активни вещества в девесила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209" y="1264555"/>
            <a:ext cx="9831676" cy="46031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-добре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изследвани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части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листата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корените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семената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Богат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етерични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масла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Полиненаситени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мастни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киселини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органични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киселини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витамин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Е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Фенолни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съединения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до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860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mg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GAE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еквиваленти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галова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киселина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100 g свежо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тегло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девесил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от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Северна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Добруджа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83" y="3131397"/>
            <a:ext cx="5974598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4518" y="203612"/>
            <a:ext cx="11700164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Чубрица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– ботанически данни,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разпространение, употреба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31" y="1484502"/>
            <a:ext cx="7782790" cy="51538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Обединяващо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название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различни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многогодишни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тревисти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растения от род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Satureja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семейство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Устноцветни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Lamiaceae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bg-B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Видове, срещащи се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България: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montana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bg-BG" dirty="0">
                <a:solidFill>
                  <a:schemeClr val="accent4">
                    <a:lumMod val="50000"/>
                  </a:schemeClr>
                </a:solidFill>
              </a:rPr>
              <a:t>планинска 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чубрица),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hortensis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градинска чубрица),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coerulea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kitaibelii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bg-BG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subspicata</a:t>
            </a:r>
            <a:endParaRPr lang="bg-BG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Ендемични за България 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S.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rumelica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bg-BG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S. </a:t>
            </a:r>
            <a:r>
              <a:rPr lang="en-US" i="1" dirty="0" err="1">
                <a:solidFill>
                  <a:schemeClr val="accent4">
                    <a:lumMod val="50000"/>
                  </a:schemeClr>
                </a:solidFill>
              </a:rPr>
              <a:t>pilosa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bg-BG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Различни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видове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от рода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широко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разпространени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Средиземноморието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Азия (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Близкия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изток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Кавказкия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регион),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Северна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Африка.;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интродуцирани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Централна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Северна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Европа,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дори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САЩ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Употреба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кухнята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Югоизточна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Европа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Близкия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изток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още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 древни времена.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Латинското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наименование на рода „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Satureja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”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означава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„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трева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сатирите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“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884" y="1063336"/>
            <a:ext cx="2546684" cy="212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64" y="3070513"/>
            <a:ext cx="2158171" cy="270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27" y="3735529"/>
            <a:ext cx="1469599" cy="29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763" y="540983"/>
            <a:ext cx="10257703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Биологично активни вещества в чубрицата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664" y="1423555"/>
            <a:ext cx="9436821" cy="42798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Богата на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етерични масла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Фенолни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съединения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екстракти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S.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hortensis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 –между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119 и 151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mg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GAE/g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Фенолни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съединения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екстракти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S.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montana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HPLC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 – около 113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mg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/g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08" y="2813097"/>
            <a:ext cx="6795655" cy="38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7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763" y="499419"/>
            <a:ext cx="9426430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Сминдух/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чимен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– ботанически данни,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разпространение, употреба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436" y="1780309"/>
            <a:ext cx="8281555" cy="49010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Trigonella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foenum-graecum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bg-BG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4">
                    <a:lumMod val="50000"/>
                  </a:schemeClr>
                </a:solidFill>
              </a:rPr>
              <a:t>Е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дногодишно </a:t>
            </a:r>
            <a:r>
              <a:rPr lang="bg-BG" dirty="0">
                <a:solidFill>
                  <a:schemeClr val="accent4">
                    <a:lumMod val="50000"/>
                  </a:schemeClr>
                </a:solidFill>
              </a:rPr>
              <a:t>тревисто растение 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семейство Бобови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Fabaceae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), подсемейство Пеперудоцветни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Faboidae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Papillionoideae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растението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Средиземноморието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 широко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разпространено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цяла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Европа,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както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 в Азия, Африка и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Северна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Америка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Употреба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 като подправка;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стъбла и листа = „сминдух“, смлени семена = „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чимен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Основна съставка на шарената сол, грузинската </a:t>
            </a:r>
            <a:r>
              <a:rPr lang="bg-BG" dirty="0" err="1" smtClean="0">
                <a:solidFill>
                  <a:schemeClr val="accent4">
                    <a:lumMod val="50000"/>
                  </a:schemeClr>
                </a:solidFill>
              </a:rPr>
              <a:t>хмели-сунели</a:t>
            </a:r>
            <a:r>
              <a:rPr lang="bg-BG" dirty="0" smtClean="0">
                <a:solidFill>
                  <a:schemeClr val="accent4">
                    <a:lumMod val="50000"/>
                  </a:schemeClr>
                </a:solidFill>
              </a:rPr>
              <a:t> и на много видове къри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ведения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използването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подправката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Древна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Индия,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както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 в Древен Египет 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балсамиране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мумии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28" y="1226127"/>
            <a:ext cx="2182091" cy="2182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03" y="3292343"/>
            <a:ext cx="2054979" cy="33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7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991" y="613719"/>
            <a:ext cx="10681854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Обобщение относно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полифенолния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състав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10521"/>
              </p:ext>
            </p:extLst>
          </p:nvPr>
        </p:nvGraphicFramePr>
        <p:xfrm>
          <a:off x="1143001" y="1808011"/>
          <a:ext cx="5091544" cy="4156370"/>
        </p:xfrm>
        <a:graphic>
          <a:graphicData uri="http://schemas.openxmlformats.org/drawingml/2006/table">
            <a:tbl>
              <a:tblPr firstRow="1" firstCol="1" bandRow="1"/>
              <a:tblGrid>
                <a:gridCol w="1272886"/>
                <a:gridCol w="1272886"/>
                <a:gridCol w="1272886"/>
                <a:gridCol w="1272886"/>
              </a:tblGrid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Флавоноид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TFG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Кверцетин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Кемпферол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Рутин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Апигенин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Лутеолин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Антоцианини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Акацетин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Витексин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Птерокарпани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63688"/>
              </p:ext>
            </p:extLst>
          </p:nvPr>
        </p:nvGraphicFramePr>
        <p:xfrm>
          <a:off x="6328065" y="1808016"/>
          <a:ext cx="5406188" cy="4156365"/>
        </p:xfrm>
        <a:graphic>
          <a:graphicData uri="http://schemas.openxmlformats.org/drawingml/2006/table">
            <a:tbl>
              <a:tblPr firstRow="1" firstCol="1" bandRow="1"/>
              <a:tblGrid>
                <a:gridCol w="1351547"/>
                <a:gridCol w="1351547"/>
                <a:gridCol w="1351547"/>
                <a:gridCol w="1351547"/>
              </a:tblGrid>
              <a:tr h="73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Фенолна</a:t>
                      </a: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киселина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TFG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Хлорогенова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(изо)Ферулова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Галова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Кафеена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Ванилова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Елагова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Розмаринова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97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425" y="499419"/>
            <a:ext cx="8911687" cy="1280890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Биологична активност на девесил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1371599"/>
            <a:ext cx="9002116" cy="5063691"/>
          </a:xfrm>
        </p:spPr>
      </p:pic>
    </p:spTree>
    <p:extLst>
      <p:ext uri="{BB962C8B-B14F-4D97-AF65-F5344CB8AC3E}">
        <p14:creationId xmlns:p14="http://schemas.microsoft.com/office/powerpoint/2010/main" val="244717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Биологична активност на чубрица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1401861"/>
            <a:ext cx="9033757" cy="5081489"/>
          </a:xfrm>
        </p:spPr>
      </p:pic>
    </p:spTree>
    <p:extLst>
      <p:ext uri="{BB962C8B-B14F-4D97-AF65-F5344CB8AC3E}">
        <p14:creationId xmlns:p14="http://schemas.microsoft.com/office/powerpoint/2010/main" val="33241158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633</Words>
  <Application>Microsoft Office PowerPoint</Application>
  <PresentationFormat>Widescreen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Традиционните български подправки девесил, чубрица, сминдух/чимен – потенциални здравни ползи въз основа на съдържанието на полифеноли</vt:lpstr>
      <vt:lpstr>Девесил – ботанически данни, разпространение, употреба</vt:lpstr>
      <vt:lpstr>Биологично активни вещества в девесила</vt:lpstr>
      <vt:lpstr>Чубрица – ботанически данни, разпространение, употреба</vt:lpstr>
      <vt:lpstr>Биологично активни вещества в чубрицата</vt:lpstr>
      <vt:lpstr>Сминдух/чимен – ботанически данни, разпространение, употреба</vt:lpstr>
      <vt:lpstr>Обобщение относно полифенолния състав</vt:lpstr>
      <vt:lpstr>Биологична активност на девесил</vt:lpstr>
      <vt:lpstr>Биологична активност на чубрица</vt:lpstr>
      <vt:lpstr>Биологична активност на сминдух/чимен</vt:lpstr>
      <vt:lpstr>Ефекти на (поли)фенолните съединения в състава на трите растения</vt:lpstr>
      <vt:lpstr>Заключение</vt:lpstr>
      <vt:lpstr>Благодаря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Традиционните български подправки девесил, чубрица, сминдух/чимен – потенциални здравни ползи въз основа на съдържанието на полифеноли</dc:title>
  <dc:creator>Антоанета Борисова Георгиева</dc:creator>
  <cp:lastModifiedBy>Антоанета Борисова Георгиева</cp:lastModifiedBy>
  <cp:revision>23</cp:revision>
  <dcterms:created xsi:type="dcterms:W3CDTF">2024-10-31T11:11:27Z</dcterms:created>
  <dcterms:modified xsi:type="dcterms:W3CDTF">2024-11-12T11:11:20Z</dcterms:modified>
</cp:coreProperties>
</file>