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slides/slide28.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slides/slide2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112.xml" ContentType="application/vnd.openxmlformats-officedocument.presentationml.slideLayout+xml"/>
  <Override PartName="/ppt/slideLayouts/slideLayout111.xml" ContentType="application/vnd.openxmlformats-officedocument.presentationml.slideLayout+xml"/>
  <Override PartName="/ppt/slideLayouts/slideLayout110.xml" ContentType="application/vnd.openxmlformats-officedocument.presentationml.slideLayout+xml"/>
  <Override PartName="/ppt/slideLayouts/slideLayout109.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101.xml" ContentType="application/vnd.openxmlformats-officedocument.presentationml.slideLayout+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53.xml" ContentType="application/vnd.openxmlformats-officedocument.presentationml.slideLayout+xml"/>
  <Override PartName="/ppt/slideLayouts/slideLayout152.xml" ContentType="application/vnd.openxmlformats-officedocument.presentationml.slideLayout+xml"/>
  <Override PartName="/ppt/slideLayouts/slideLayout151.xml" ContentType="application/vnd.openxmlformats-officedocument.presentationml.slideLayout+xml"/>
  <Override PartName="/ppt/slideLayouts/slideLayout150.xml" ContentType="application/vnd.openxmlformats-officedocument.presentationml.slideLayout+xml"/>
  <Override PartName="/ppt/slideLayouts/slideLayout149.xml" ContentType="application/vnd.openxmlformats-officedocument.presentationml.slideLayout+xml"/>
  <Override PartName="/ppt/slideLayouts/slideLayout148.xml" ContentType="application/vnd.openxmlformats-officedocument.presentationml.slideLayout+xml"/>
  <Override PartName="/ppt/slideLayouts/slideLayout147.xml" ContentType="application/vnd.openxmlformats-officedocument.presentationml.slideLayout+xml"/>
  <Override PartName="/ppt/slideLayouts/slideLayout146.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63.xml" ContentType="application/vnd.openxmlformats-officedocument.presentationml.slideLayout+xml"/>
  <Override PartName="/ppt/slideLayouts/slideLayout162.xml" ContentType="application/vnd.openxmlformats-officedocument.presentationml.slideLayout+xml"/>
  <Override PartName="/ppt/slideLayouts/slideLayout161.xml" ContentType="application/vnd.openxmlformats-officedocument.presentationml.slideLayout+xml"/>
  <Override PartName="/ppt/slideLayouts/slideLayout160.xml" ContentType="application/vnd.openxmlformats-officedocument.presentationml.slideLayout+xml"/>
  <Override PartName="/ppt/slideLayouts/slideLayout159.xml" ContentType="application/vnd.openxmlformats-officedocument.presentationml.slideLayout+xml"/>
  <Override PartName="/ppt/slideLayouts/slideLayout1.xml" ContentType="application/vnd.openxmlformats-officedocument.presentationml.slideLayout+xml"/>
  <Override PartName="/ppt/slideLayouts/slideLayout157.xml" ContentType="application/vnd.openxmlformats-officedocument.presentationml.slideLayout+xml"/>
  <Override PartName="/ppt/slideLayouts/slideLayout145.xml" ContentType="application/vnd.openxmlformats-officedocument.presentationml.slideLayout+xml"/>
  <Override PartName="/ppt/slideLayouts/slideLayout144.xml" ContentType="application/vnd.openxmlformats-officedocument.presentationml.slideLayout+xml"/>
  <Override PartName="/ppt/slideLayouts/slideLayout143.xml" ContentType="application/vnd.openxmlformats-officedocument.presentationml.slideLayout+xml"/>
  <Override PartName="/ppt/slideLayouts/slideLayout132.xml" ContentType="application/vnd.openxmlformats-officedocument.presentationml.slideLayout+xml"/>
  <Override PartName="/ppt/slideLayouts/slideLayout131.xml" ContentType="application/vnd.openxmlformats-officedocument.presentationml.slideLayout+xml"/>
  <Override PartName="/ppt/slideLayouts/slideLayout130.xml" ContentType="application/vnd.openxmlformats-officedocument.presentationml.slideLayout+xml"/>
  <Override PartName="/ppt/slideLayouts/slideLayout129.xml" ContentType="application/vnd.openxmlformats-officedocument.presentationml.slideLayout+xml"/>
  <Override PartName="/ppt/slideLayouts/slideLayout128.xml" ContentType="application/vnd.openxmlformats-officedocument.presentationml.slideLayout+xml"/>
  <Override PartName="/ppt/slideLayouts/slideLayout127.xml" ContentType="application/vnd.openxmlformats-officedocument.presentationml.slideLayout+xml"/>
  <Override PartName="/ppt/slideLayouts/slideLayout126.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39.xml" ContentType="application/vnd.openxmlformats-officedocument.presentationml.slideLayout+xml"/>
  <Override PartName="/ppt/slideLayouts/slideLayout138.xml" ContentType="application/vnd.openxmlformats-officedocument.presentationml.slideLayout+xml"/>
  <Override PartName="/ppt/slideLayouts/slideLayout137.xml" ContentType="application/vnd.openxmlformats-officedocument.presentationml.slideLayout+xml"/>
  <Override PartName="/ppt/slideLayouts/slideLayout136.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164.xml" ContentType="application/vnd.openxmlformats-officedocument.presentationml.slideLayout+xml"/>
  <Override PartName="/ppt/slideLayouts/slideLayout158.xml" ContentType="application/vnd.openxmlformats-officedocument.presentationml.slideLayout+xml"/>
  <Override PartName="/ppt/slideLayouts/slideLayout166.xml" ContentType="application/vnd.openxmlformats-officedocument.presentationml.slideLayout+xml"/>
  <Override PartName="/ppt/slideLayouts/slideLayout240.xml" ContentType="application/vnd.openxmlformats-officedocument.presentationml.slideLayout+xml"/>
  <Override PartName="/ppt/slideLayouts/slideLayout239.xml" ContentType="application/vnd.openxmlformats-officedocument.presentationml.slideLayout+xml"/>
  <Override PartName="/ppt/slideLayouts/slideLayout238.xml" ContentType="application/vnd.openxmlformats-officedocument.presentationml.slideLayout+xml"/>
  <Override PartName="/ppt/slideLayouts/slideLayout237.xml" ContentType="application/vnd.openxmlformats-officedocument.presentationml.slideLayout+xml"/>
  <Override PartName="/ppt/slideLayouts/slideLayout236.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8.xml" ContentType="application/vnd.openxmlformats-officedocument.presentationml.slideLayout+xml"/>
  <Override PartName="/ppt/slideLayouts/slideLayout247.xml" ContentType="application/vnd.openxmlformats-officedocument.presentationml.slideLayout+xml"/>
  <Override PartName="/ppt/slideLayouts/slideLayout246.xml" ContentType="application/vnd.openxmlformats-officedocument.presentationml.slideLayout+xml"/>
  <Override PartName="/ppt/slideLayouts/slideLayout245.xml" ContentType="application/vnd.openxmlformats-officedocument.presentationml.slideLayout+xml"/>
  <Override PartName="/ppt/slideLayouts/slideLayout244.xml" ContentType="application/vnd.openxmlformats-officedocument.presentationml.slideLayout+xml"/>
  <Override PartName="/ppt/slideLayouts/slideLayout235.xml" ContentType="application/vnd.openxmlformats-officedocument.presentationml.slideLayout+xml"/>
  <Override PartName="/ppt/slideLayouts/slideLayout234.xml" ContentType="application/vnd.openxmlformats-officedocument.presentationml.slideLayout+xml"/>
  <Override PartName="/ppt/slideLayouts/slideLayout233.xml" ContentType="application/vnd.openxmlformats-officedocument.presentationml.slideLayout+xml"/>
  <Override PartName="/ppt/slideLayouts/slideLayout224.xml" ContentType="application/vnd.openxmlformats-officedocument.presentationml.slideLayout+xml"/>
  <Override PartName="/ppt/slideLayouts/slideLayout223.xml" ContentType="application/vnd.openxmlformats-officedocument.presentationml.slideLayout+xml"/>
  <Override PartName="/ppt/slideLayouts/slideLayout222.xml" ContentType="application/vnd.openxmlformats-officedocument.presentationml.slideLayout+xml"/>
  <Override PartName="/ppt/slideLayouts/slideLayout221.xml" ContentType="application/vnd.openxmlformats-officedocument.presentationml.slideLayout+xml"/>
  <Override PartName="/ppt/slideLayouts/slideLayout220.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32.xml" ContentType="application/vnd.openxmlformats-officedocument.presentationml.slideLayout+xml"/>
  <Override PartName="/ppt/slideLayouts/slideLayout231.xml" ContentType="application/vnd.openxmlformats-officedocument.presentationml.slideLayout+xml"/>
  <Override PartName="/ppt/slideLayouts/slideLayout230.xml" ContentType="application/vnd.openxmlformats-officedocument.presentationml.slideLayout+xml"/>
  <Override PartName="/ppt/slideLayouts/slideLayout229.xml" ContentType="application/vnd.openxmlformats-officedocument.presentationml.slideLayout+xml"/>
  <Override PartName="/ppt/slideLayouts/slideLayout22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72.xml" ContentType="application/vnd.openxmlformats-officedocument.presentationml.slideLayout+xml"/>
  <Override PartName="/ppt/slideLayouts/slideLayout271.xml" ContentType="application/vnd.openxmlformats-officedocument.presentationml.slideLayout+xml"/>
  <Override PartName="/ppt/slideLayouts/slideLayout270.xml" ContentType="application/vnd.openxmlformats-officedocument.presentationml.slideLayout+xml"/>
  <Override PartName="/ppt/slideLayouts/slideLayout269.xml" ContentType="application/vnd.openxmlformats-officedocument.presentationml.slideLayout+xml"/>
  <Override PartName="/ppt/slideLayouts/slideLayout268.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80.xml" ContentType="application/vnd.openxmlformats-officedocument.presentationml.slideLayout+xml"/>
  <Override PartName="/ppt/slideLayouts/slideLayout279.xml" ContentType="application/vnd.openxmlformats-officedocument.presentationml.slideLayout+xml"/>
  <Override PartName="/ppt/slideLayouts/slideLayout278.xml" ContentType="application/vnd.openxmlformats-officedocument.presentationml.slideLayout+xml"/>
  <Override PartName="/ppt/slideLayouts/slideLayout277.xml" ContentType="application/vnd.openxmlformats-officedocument.presentationml.slideLayout+xml"/>
  <Override PartName="/ppt/slideLayouts/slideLayout276.xml" ContentType="application/vnd.openxmlformats-officedocument.presentationml.slideLayout+xml"/>
  <Override PartName="/ppt/slideLayouts/slideLayout267.xml" ContentType="application/vnd.openxmlformats-officedocument.presentationml.slideLayout+xml"/>
  <Override PartName="/ppt/slideLayouts/slideLayout266.xml" ContentType="application/vnd.openxmlformats-officedocument.presentationml.slideLayout+xml"/>
  <Override PartName="/ppt/slideLayouts/slideLayout265.xml" ContentType="application/vnd.openxmlformats-officedocument.presentationml.slideLayout+xml"/>
  <Override PartName="/ppt/slideLayouts/slideLayout256.xml" ContentType="application/vnd.openxmlformats-officedocument.presentationml.slideLayout+xml"/>
  <Override PartName="/ppt/slideLayouts/slideLayout255.xml" ContentType="application/vnd.openxmlformats-officedocument.presentationml.slideLayout+xml"/>
  <Override PartName="/ppt/slideLayouts/slideLayout254.xml" ContentType="application/vnd.openxmlformats-officedocument.presentationml.slideLayout+xml"/>
  <Override PartName="/ppt/slideLayouts/slideLayout253.xml" ContentType="application/vnd.openxmlformats-officedocument.presentationml.slideLayout+xml"/>
  <Override PartName="/ppt/slideLayouts/slideLayout252.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4.xml" ContentType="application/vnd.openxmlformats-officedocument.presentationml.slideLayout+xml"/>
  <Override PartName="/ppt/slideLayouts/slideLayout263.xml" ContentType="application/vnd.openxmlformats-officedocument.presentationml.slideLayout+xml"/>
  <Override PartName="/ppt/slideLayouts/slideLayout262.xml" ContentType="application/vnd.openxmlformats-officedocument.presentationml.slideLayout+xml"/>
  <Override PartName="/ppt/slideLayouts/slideLayout261.xml" ContentType="application/vnd.openxmlformats-officedocument.presentationml.slideLayout+xml"/>
  <Override PartName="/ppt/slideLayouts/slideLayout260.xml" ContentType="application/vnd.openxmlformats-officedocument.presentationml.slideLayout+xml"/>
  <Override PartName="/ppt/slideLayouts/slideLayout219.xml" ContentType="application/vnd.openxmlformats-officedocument.presentationml.slideLayout+xml"/>
  <Override PartName="/ppt/slideLayouts/slideLayout165.xml" ContentType="application/vnd.openxmlformats-officedocument.presentationml.slideLayout+xml"/>
  <Override PartName="/ppt/slideLayouts/slideLayout217.xml" ContentType="application/vnd.openxmlformats-officedocument.presentationml.slideLayout+xml"/>
  <Override PartName="/ppt/slideLayouts/slideLayout186.xml" ContentType="application/vnd.openxmlformats-officedocument.presentationml.slideLayout+xml"/>
  <Override PartName="/ppt/slideLayouts/slideLayout185.xml" ContentType="application/vnd.openxmlformats-officedocument.presentationml.slideLayout+xml"/>
  <Override PartName="/ppt/slideLayouts/slideLayout184.xml" ContentType="application/vnd.openxmlformats-officedocument.presentationml.slideLayout+xml"/>
  <Override PartName="/ppt/slideLayouts/slideLayout183.xml" ContentType="application/vnd.openxmlformats-officedocument.presentationml.slideLayout+xml"/>
  <Override PartName="/ppt/slideLayouts/slideLayout182.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4.xml" ContentType="application/vnd.openxmlformats-officedocument.presentationml.slideLayout+xml"/>
  <Override PartName="/ppt/slideLayouts/slideLayout193.xml" ContentType="application/vnd.openxmlformats-officedocument.presentationml.slideLayout+xml"/>
  <Override PartName="/ppt/slideLayouts/slideLayout192.xml" ContentType="application/vnd.openxmlformats-officedocument.presentationml.slideLayout+xml"/>
  <Override PartName="/ppt/slideLayouts/slideLayout191.xml" ContentType="application/vnd.openxmlformats-officedocument.presentationml.slideLayout+xml"/>
  <Override PartName="/ppt/slideLayouts/slideLayout190.xml" ContentType="application/vnd.openxmlformats-officedocument.presentationml.slideLayout+xml"/>
  <Override PartName="/ppt/slideLayouts/slideLayout181.xml" ContentType="application/vnd.openxmlformats-officedocument.presentationml.slideLayout+xml"/>
  <Override PartName="/ppt/slideLayouts/slideLayout180.xml" ContentType="application/vnd.openxmlformats-officedocument.presentationml.slideLayout+xml"/>
  <Override PartName="/ppt/slideLayouts/slideLayout179.xml" ContentType="application/vnd.openxmlformats-officedocument.presentationml.slideLayout+xml"/>
  <Override PartName="/ppt/slideLayouts/slideLayout171.xml" ContentType="application/vnd.openxmlformats-officedocument.presentationml.slideLayout+xml"/>
  <Override PartName="/ppt/slideLayouts/slideLayout170.xml" ContentType="application/vnd.openxmlformats-officedocument.presentationml.slideLayout+xml"/>
  <Override PartName="/ppt/slideLayouts/slideLayout169.xml" ContentType="application/vnd.openxmlformats-officedocument.presentationml.slideLayout+xml"/>
  <Override PartName="/ppt/slideLayouts/slideLayout168.xml" ContentType="application/vnd.openxmlformats-officedocument.presentationml.slideLayout+xml"/>
  <Override PartName="/ppt/slideLayouts/slideLayout167.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8.xml" ContentType="application/vnd.openxmlformats-officedocument.presentationml.slideLayout+xml"/>
  <Override PartName="/ppt/slideLayouts/slideLayout218.xml" ContentType="application/vnd.openxmlformats-officedocument.presentationml.slideLayout+xml"/>
  <Override PartName="/ppt/slideLayouts/slideLayout176.xml" ContentType="application/vnd.openxmlformats-officedocument.presentationml.slideLayout+xml"/>
  <Override PartName="/ppt/slideLayouts/slideLayout175.xml" ContentType="application/vnd.openxmlformats-officedocument.presentationml.slideLayout+xml"/>
  <Override PartName="/ppt/slideLayouts/slideLayout195.xml" ContentType="application/vnd.openxmlformats-officedocument.presentationml.slideLayout+xml"/>
  <Override PartName="/ppt/slideLayouts/slideLayout177.xml" ContentType="application/vnd.openxmlformats-officedocument.presentationml.slideLayout+xml"/>
  <Override PartName="/ppt/slideLayouts/slideLayout197.xml" ContentType="application/vnd.openxmlformats-officedocument.presentationml.slideLayout+xml"/>
  <Override PartName="/ppt/slideLayouts/slideLayout209.xml" ContentType="application/vnd.openxmlformats-officedocument.presentationml.slideLayout+xml"/>
  <Override PartName="/ppt/slideLayouts/slideLayout208.xml" ContentType="application/vnd.openxmlformats-officedocument.presentationml.slideLayout+xml"/>
  <Override PartName="/ppt/slideLayouts/slideLayout207.xml" ContentType="application/vnd.openxmlformats-officedocument.presentationml.slideLayout+xml"/>
  <Override PartName="/ppt/slideLayouts/slideLayout206.xml" ContentType="application/vnd.openxmlformats-officedocument.presentationml.slideLayout+xml"/>
  <Override PartName="/ppt/slideLayouts/slideLayout205.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6.xml" ContentType="application/vnd.openxmlformats-officedocument.presentationml.slideLayout+xml"/>
  <Override PartName="/ppt/slideLayouts/slideLayout215.xml" ContentType="application/vnd.openxmlformats-officedocument.presentationml.slideLayout+xml"/>
  <Override PartName="/ppt/slideLayouts/slideLayout214.xml" ContentType="application/vnd.openxmlformats-officedocument.presentationml.slideLayout+xml"/>
  <Override PartName="/ppt/slideLayouts/slideLayout213.xml" ContentType="application/vnd.openxmlformats-officedocument.presentationml.slideLayout+xml"/>
  <Override PartName="/ppt/slideLayouts/slideLayout204.xml" ContentType="application/vnd.openxmlformats-officedocument.presentationml.slideLayout+xml"/>
  <Override PartName="/ppt/slideLayouts/slideLayout196.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198.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199.xml" ContentType="application/vnd.openxmlformats-officedocument.presentationml.slideLayout+xml"/>
  <Override PartName="/ppt/theme/theme2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media/image9.jpg" ContentType="image/jpeg"/>
  <Override PartName="/ppt/theme/theme11.xml" ContentType="application/vnd.openxmlformats-officedocument.theme+xml"/>
  <Override PartName="/ppt/theme/theme25.xml" ContentType="application/vnd.openxmlformats-officedocument.theme+xml"/>
  <Override PartName="/ppt/theme/theme7.xml" ContentType="application/vnd.openxmlformats-officedocument.theme+xml"/>
  <Override PartName="/ppt/theme/theme5.xml" ContentType="application/vnd.openxmlformats-officedocument.theme+xml"/>
  <Override PartName="/ppt/theme/theme21.xml" ContentType="application/vnd.openxmlformats-officedocument.theme+xml"/>
  <Override PartName="/ppt/theme/theme8.xml" ContentType="application/vnd.openxmlformats-officedocument.theme+xml"/>
  <Override PartName="/ppt/theme/theme13.xml" ContentType="application/vnd.openxmlformats-officedocument.theme+xml"/>
  <Override PartName="/ppt/theme/theme9.xml" ContentType="application/vnd.openxmlformats-officedocument.theme+xml"/>
  <Override PartName="/ppt/theme/theme22.xml" ContentType="application/vnd.openxmlformats-officedocument.theme+xml"/>
  <Override PartName="/ppt/theme/theme6.xml" ContentType="application/vnd.openxmlformats-officedocument.theme+xml"/>
  <Override PartName="/ppt/theme/theme17.xml" ContentType="application/vnd.openxmlformats-officedocument.theme+xml"/>
  <Override PartName="/ppt/theme/theme14.xml" ContentType="application/vnd.openxmlformats-officedocument.theme+xml"/>
  <Override PartName="/ppt/theme/theme12.xml" ContentType="application/vnd.openxmlformats-officedocument.theme+xml"/>
  <Override PartName="/ppt/theme/theme18.xml" ContentType="application/vnd.openxmlformats-officedocument.theme+xml"/>
  <Override PartName="/ppt/theme/theme15.xml" ContentType="application/vnd.openxmlformats-officedocument.theme+xml"/>
  <Override PartName="/ppt/theme/theme19.xml" ContentType="application/vnd.openxmlformats-officedocument.theme+xml"/>
  <Override PartName="/ppt/theme/theme16.xml" ContentType="application/vnd.openxmlformats-officedocument.theme+xml"/>
  <Override PartName="/ppt/theme/theme4.xml" ContentType="application/vnd.openxmlformats-officedocument.theme+xml"/>
  <Override PartName="/ppt/theme/theme20.xml" ContentType="application/vnd.openxmlformats-officedocument.theme+xml"/>
  <Override PartName="/ppt/theme/theme23.xml" ContentType="application/vnd.openxmlformats-officedocument.theme+xml"/>
  <Override PartName="/ppt/theme/theme26.xml" ContentType="application/vnd.openxmlformats-officedocument.theme+xml"/>
  <Override PartName="/ppt/theme/theme10.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78" r:id="rId3"/>
    <p:sldMasterId id="2147483690" r:id="rId4"/>
    <p:sldMasterId id="2147483702" r:id="rId5"/>
    <p:sldMasterId id="2147483714" r:id="rId6"/>
    <p:sldMasterId id="2147483726" r:id="rId7"/>
    <p:sldMasterId id="2147483738" r:id="rId8"/>
    <p:sldMasterId id="2147483750" r:id="rId9"/>
    <p:sldMasterId id="2147483762" r:id="rId10"/>
    <p:sldMasterId id="2147483774" r:id="rId11"/>
    <p:sldMasterId id="2147483786" r:id="rId12"/>
    <p:sldMasterId id="2147483798" r:id="rId13"/>
    <p:sldMasterId id="2147483810" r:id="rId14"/>
    <p:sldMasterId id="2147483822" r:id="rId15"/>
    <p:sldMasterId id="2147483834" r:id="rId16"/>
    <p:sldMasterId id="2147483846" r:id="rId17"/>
    <p:sldMasterId id="2147483858" r:id="rId18"/>
    <p:sldMasterId id="2147483870" r:id="rId19"/>
    <p:sldMasterId id="2147483882" r:id="rId20"/>
    <p:sldMasterId id="2147483894" r:id="rId21"/>
    <p:sldMasterId id="2147483918" r:id="rId22"/>
    <p:sldMasterId id="2147483930" r:id="rId23"/>
    <p:sldMasterId id="2147483954" r:id="rId24"/>
    <p:sldMasterId id="2147483966" r:id="rId25"/>
    <p:sldMasterId id="2147483978" r:id="rId26"/>
  </p:sldMasterIdLst>
  <p:sldIdLst>
    <p:sldId id="256" r:id="rId27"/>
    <p:sldId id="296" r:id="rId28"/>
    <p:sldId id="297" r:id="rId29"/>
    <p:sldId id="298" r:id="rId30"/>
    <p:sldId id="299" r:id="rId31"/>
    <p:sldId id="295" r:id="rId32"/>
    <p:sldId id="293" r:id="rId33"/>
    <p:sldId id="294" r:id="rId34"/>
    <p:sldId id="290" r:id="rId35"/>
    <p:sldId id="291" r:id="rId36"/>
    <p:sldId id="300" r:id="rId37"/>
    <p:sldId id="327" r:id="rId38"/>
    <p:sldId id="325" r:id="rId39"/>
    <p:sldId id="326" r:id="rId40"/>
    <p:sldId id="289" r:id="rId41"/>
    <p:sldId id="320" r:id="rId42"/>
    <p:sldId id="323" r:id="rId43"/>
    <p:sldId id="322" r:id="rId44"/>
    <p:sldId id="284" r:id="rId45"/>
    <p:sldId id="315" r:id="rId46"/>
    <p:sldId id="316" r:id="rId47"/>
    <p:sldId id="317" r:id="rId48"/>
    <p:sldId id="318" r:id="rId49"/>
    <p:sldId id="275" r:id="rId50"/>
    <p:sldId id="319" r:id="rId51"/>
    <p:sldId id="308" r:id="rId52"/>
    <p:sldId id="309" r:id="rId53"/>
    <p:sldId id="310" r:id="rId54"/>
    <p:sldId id="311" r:id="rId55"/>
    <p:sldId id="312" r:id="rId56"/>
    <p:sldId id="313" r:id="rId57"/>
    <p:sldId id="314" r:id="rId58"/>
    <p:sldId id="302" r:id="rId59"/>
    <p:sldId id="303" r:id="rId60"/>
    <p:sldId id="304" r:id="rId61"/>
    <p:sldId id="305" r:id="rId62"/>
    <p:sldId id="306" r:id="rId63"/>
    <p:sldId id="307" r:id="rId64"/>
    <p:sldId id="301" r:id="rId6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536"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3103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7905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4000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7603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0217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9239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8436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8426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5044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8815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51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1298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4374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4658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6767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4024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7848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1421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0275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4127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8440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144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0431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5763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92362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1204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265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7493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327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9620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8502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213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894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4493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12381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6196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2972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8088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2434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944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3714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7212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3053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960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9197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8898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6988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8075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6903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979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6256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4132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134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7386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96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0315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7078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7084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4160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25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4837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7216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6475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6255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3913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84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803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83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385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0581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9159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8983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9285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868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9499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7033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402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8167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788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8860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6231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9254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2122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2282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0948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6202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3146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753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0409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668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6128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8748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8459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5488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6583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6897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96279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0313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967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8673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2119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926004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4853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266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5498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8340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994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6356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4686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343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44536A"/>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000" b="0" i="0">
                <a:solidFill>
                  <a:srgbClr val="44536A"/>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5849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2214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900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8071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982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6849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7507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8543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111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1192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265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5967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9571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0179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7545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1642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2828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6029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1521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1351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7421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43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4401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7206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358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7284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7672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5933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94412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4826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1774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47453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088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1133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71090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2127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07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9760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7754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9605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1556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43631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953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307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37125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5708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0223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6206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6111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8245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49827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4078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9609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82577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215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7327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6889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00734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2343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2175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21160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59320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264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1860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34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363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31397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0522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9709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7115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4245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9186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13399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72312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0346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6653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860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3112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0918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4028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85131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63689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34959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648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7291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71611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3166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4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16760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477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27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44536A"/>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806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533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650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0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620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11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296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442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140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016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rgbClr val="44536A"/>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747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180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899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2997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92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3826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437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072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962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2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923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323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98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84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747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3235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0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9190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884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65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662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663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3855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898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778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277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6665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974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1704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22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573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7785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3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85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72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550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5931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6369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894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7257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4522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09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0396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267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6794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1337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566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8723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6281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5802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841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735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965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478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586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6661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5036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9659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555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3457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745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986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276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2408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6857998"/>
          </a:xfrm>
          <a:prstGeom prst="rect">
            <a:avLst/>
          </a:prstGeom>
        </p:spPr>
      </p:pic>
      <p:sp>
        <p:nvSpPr>
          <p:cNvPr id="2" name="Holder 2"/>
          <p:cNvSpPr>
            <a:spLocks noGrp="1"/>
          </p:cNvSpPr>
          <p:nvPr>
            <p:ph type="title"/>
          </p:nvPr>
        </p:nvSpPr>
        <p:spPr>
          <a:xfrm>
            <a:off x="911352" y="2113914"/>
            <a:ext cx="7321295" cy="422275"/>
          </a:xfrm>
          <a:prstGeom prst="rect">
            <a:avLst/>
          </a:prstGeom>
        </p:spPr>
        <p:txBody>
          <a:bodyPr wrap="square" lIns="0" tIns="0" rIns="0" bIns="0">
            <a:spAutoFit/>
          </a:bodyPr>
          <a:lstStyle>
            <a:lvl1pPr>
              <a:defRPr sz="2600" b="1" i="0">
                <a:solidFill>
                  <a:srgbClr val="44536A"/>
                </a:solidFill>
                <a:latin typeface="Times New Roman"/>
                <a:cs typeface="Times New Roman"/>
              </a:defRPr>
            </a:lvl1pPr>
          </a:lstStyle>
          <a:p>
            <a:endParaRPr/>
          </a:p>
        </p:txBody>
      </p:sp>
      <p:sp>
        <p:nvSpPr>
          <p:cNvPr id="3" name="Holder 3"/>
          <p:cNvSpPr>
            <a:spLocks noGrp="1"/>
          </p:cNvSpPr>
          <p:nvPr>
            <p:ph type="body" idx="1"/>
          </p:nvPr>
        </p:nvSpPr>
        <p:spPr>
          <a:xfrm>
            <a:off x="1036116" y="2935217"/>
            <a:ext cx="7153275" cy="2049145"/>
          </a:xfrm>
          <a:prstGeom prst="rect">
            <a:avLst/>
          </a:prstGeom>
        </p:spPr>
        <p:txBody>
          <a:bodyPr wrap="square" lIns="0" tIns="0" rIns="0" bIns="0">
            <a:spAutoFit/>
          </a:bodyPr>
          <a:lstStyle>
            <a:lvl1pPr>
              <a:defRPr sz="2000" b="0" i="0">
                <a:solidFill>
                  <a:srgbClr val="44536A"/>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6/13/2024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84409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80901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68483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97777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65207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64919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81594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09894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36688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58267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7179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19383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33794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33746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3130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41047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894695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58251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3995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7451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74440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38552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04433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90492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98B0-E364-4F15-BD52-BB06FD967D5D}"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9935F-42A7-4F19-9C66-F350D7BA09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85086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70.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5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15.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3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2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6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171.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19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jpg"/><Relationship Id="rId1" Type="http://schemas.openxmlformats.org/officeDocument/2006/relationships/slideLayout" Target="../slideLayouts/slideLayout204.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jpg"/><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g"/><Relationship Id="rId1" Type="http://schemas.openxmlformats.org/officeDocument/2006/relationships/slideLayout" Target="../slideLayouts/slideLayout1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g"/><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g"/><Relationship Id="rId1" Type="http://schemas.openxmlformats.org/officeDocument/2006/relationships/slideLayout" Target="../slideLayouts/slideLayout149.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g"/><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g"/><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57150"/>
            <a:ext cx="9144000" cy="6934200"/>
          </a:xfrm>
          <a:prstGeom prst="rect">
            <a:avLst/>
          </a:prstGeom>
        </p:spPr>
      </p:pic>
      <p:sp>
        <p:nvSpPr>
          <p:cNvPr id="3" name="object 3"/>
          <p:cNvSpPr txBox="1">
            <a:spLocks noGrp="1"/>
          </p:cNvSpPr>
          <p:nvPr>
            <p:ph type="title"/>
          </p:nvPr>
        </p:nvSpPr>
        <p:spPr>
          <a:xfrm>
            <a:off x="914400" y="3276600"/>
            <a:ext cx="7848600" cy="1410643"/>
          </a:xfrm>
          <a:prstGeom prst="rect">
            <a:avLst/>
          </a:prstGeom>
        </p:spPr>
        <p:txBody>
          <a:bodyPr vert="horz" wrap="square" lIns="0" tIns="86360" rIns="0" bIns="0" rtlCol="0">
            <a:spAutoFit/>
          </a:bodyPr>
          <a:lstStyle/>
          <a:p>
            <a:pPr marL="12065" marR="5080" algn="ctr">
              <a:tabLst>
                <a:tab pos="5456555" algn="l"/>
              </a:tabLst>
            </a:pPr>
            <a:r>
              <a:rPr lang="en-US" sz="2800" spc="-5" dirty="0"/>
              <a:t>INTERNATIONAL PARTNERSHIPS FORUM </a:t>
            </a:r>
            <a:r>
              <a:rPr lang="en-US" sz="2000" spc="-5" dirty="0" smtClean="0"/>
              <a:t/>
            </a:r>
            <a:br>
              <a:rPr lang="en-US" sz="2000" spc="-5" dirty="0" smtClean="0"/>
            </a:br>
            <a:r>
              <a:rPr lang="bg-BG" sz="2000" spc="-5" dirty="0" smtClean="0"/>
              <a:t/>
            </a:r>
            <a:br>
              <a:rPr lang="bg-BG" sz="2000" spc="-5" dirty="0" smtClean="0"/>
            </a:br>
            <a:r>
              <a:rPr lang="bg-BG" sz="2000" spc="-5" dirty="0"/>
              <a:t/>
            </a:r>
            <a:br>
              <a:rPr lang="bg-BG" sz="2000" spc="-5" dirty="0"/>
            </a:br>
            <a:endParaRPr lang="en-US" sz="1800" spc="-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3970"/>
            <a:ext cx="9144000" cy="6810375"/>
          </a:xfrm>
          <a:prstGeom prst="rect">
            <a:avLst/>
          </a:prstGeom>
        </p:spPr>
      </p:pic>
      <p:sp>
        <p:nvSpPr>
          <p:cNvPr id="3" name="object 3"/>
          <p:cNvSpPr txBox="1"/>
          <p:nvPr/>
        </p:nvSpPr>
        <p:spPr>
          <a:xfrm>
            <a:off x="1359153" y="1318005"/>
            <a:ext cx="6657340" cy="1624932"/>
          </a:xfrm>
          <a:prstGeom prst="rect">
            <a:avLst/>
          </a:prstGeom>
        </p:spPr>
        <p:txBody>
          <a:bodyPr vert="horz" wrap="square" lIns="0" tIns="635" rIns="0" bIns="0" rtlCol="0">
            <a:spAutoFit/>
          </a:bodyPr>
          <a:lstStyle/>
          <a:p>
            <a:pPr marL="12700" marR="5080" indent="457200">
              <a:lnSpc>
                <a:spcPct val="103299"/>
              </a:lnSpc>
              <a:spcBef>
                <a:spcPts val="5"/>
              </a:spcBef>
              <a:buSzPct val="102083"/>
              <a:buFont typeface="Wingdings"/>
              <a:buChar char=""/>
              <a:tabLst>
                <a:tab pos="812800" algn="l"/>
              </a:tabLst>
            </a:pPr>
            <a:r>
              <a:rPr lang="en-US" sz="2400" spc="-5" dirty="0" smtClean="0">
                <a:solidFill>
                  <a:srgbClr val="44536A"/>
                </a:solidFill>
                <a:latin typeface="Times New Roman"/>
                <a:cs typeface="Times New Roman"/>
              </a:rPr>
              <a:t>Inspired </a:t>
            </a:r>
            <a:r>
              <a:rPr lang="en-US" sz="2400" spc="-5" dirty="0">
                <a:solidFill>
                  <a:srgbClr val="44536A"/>
                </a:solidFill>
                <a:latin typeface="Times New Roman"/>
                <a:cs typeface="Times New Roman"/>
              </a:rPr>
              <a:t>and dedicated to the 60</a:t>
            </a:r>
            <a:r>
              <a:rPr lang="en-US" sz="2400" spc="-5" baseline="30000" dirty="0">
                <a:solidFill>
                  <a:srgbClr val="44536A"/>
                </a:solidFill>
                <a:latin typeface="Times New Roman"/>
                <a:cs typeface="Times New Roman"/>
              </a:rPr>
              <a:t>th</a:t>
            </a:r>
            <a:r>
              <a:rPr lang="en-US" sz="2400" spc="-5" dirty="0">
                <a:solidFill>
                  <a:srgbClr val="44536A"/>
                </a:solidFill>
                <a:latin typeface="Times New Roman"/>
                <a:cs typeface="Times New Roman"/>
              </a:rPr>
              <a:t> anniversary of the </a:t>
            </a:r>
            <a:r>
              <a:rPr lang="en-US" sz="2400" spc="-5" dirty="0" smtClean="0">
                <a:solidFill>
                  <a:srgbClr val="44536A"/>
                </a:solidFill>
                <a:latin typeface="Times New Roman"/>
                <a:cs typeface="Times New Roman"/>
              </a:rPr>
              <a:t>establishment </a:t>
            </a:r>
            <a:r>
              <a:rPr lang="en-US" sz="2400" spc="-5" dirty="0">
                <a:solidFill>
                  <a:srgbClr val="44536A"/>
                </a:solidFill>
                <a:latin typeface="Times New Roman"/>
                <a:cs typeface="Times New Roman"/>
              </a:rPr>
              <a:t>of the Medical University - Varna.</a:t>
            </a:r>
          </a:p>
          <a:p>
            <a:pPr marL="12700" marR="8255">
              <a:lnSpc>
                <a:spcPct val="103299"/>
              </a:lnSpc>
              <a:spcBef>
                <a:spcPts val="805"/>
              </a:spcBef>
              <a:tabLst>
                <a:tab pos="1697989" algn="l"/>
                <a:tab pos="2887345" algn="l"/>
                <a:tab pos="3336925" algn="l"/>
                <a:tab pos="4893310" algn="l"/>
                <a:tab pos="6477635" algn="l"/>
              </a:tabLst>
            </a:pPr>
            <a:r>
              <a:rPr lang="en-US" sz="2400" spc="-5" dirty="0">
                <a:solidFill>
                  <a:srgbClr val="44536A"/>
                </a:solidFill>
                <a:latin typeface="Times New Roman"/>
                <a:cs typeface="Times New Roman"/>
              </a:rPr>
              <a:t>A 60-year history of creation, creativity and professionalism.</a:t>
            </a:r>
            <a:endParaRPr sz="2400" dirty="0">
              <a:latin typeface="Times New Roman"/>
              <a:cs typeface="Times New Roman"/>
            </a:endParaRPr>
          </a:p>
        </p:txBody>
      </p:sp>
      <p:pic>
        <p:nvPicPr>
          <p:cNvPr id="4" name="object 4"/>
          <p:cNvPicPr/>
          <p:nvPr/>
        </p:nvPicPr>
        <p:blipFill>
          <a:blip r:embed="rId3" cstate="print"/>
          <a:stretch>
            <a:fillRect/>
          </a:stretch>
        </p:blipFill>
        <p:spPr>
          <a:xfrm>
            <a:off x="5365114" y="3955465"/>
            <a:ext cx="2685669" cy="1858924"/>
          </a:xfrm>
          <a:prstGeom prst="rect">
            <a:avLst/>
          </a:prstGeom>
        </p:spPr>
      </p:pic>
      <p:pic>
        <p:nvPicPr>
          <p:cNvPr id="5" name="Picture 4"/>
          <p:cNvPicPr>
            <a:picLocks noChangeAspect="1"/>
          </p:cNvPicPr>
          <p:nvPr/>
        </p:nvPicPr>
        <p:blipFill>
          <a:blip r:embed="rId4"/>
          <a:stretch>
            <a:fillRect/>
          </a:stretch>
        </p:blipFill>
        <p:spPr>
          <a:xfrm>
            <a:off x="1524000" y="3502478"/>
            <a:ext cx="3464175" cy="231191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6670"/>
            <a:ext cx="9144000" cy="6810375"/>
          </a:xfrm>
          <a:prstGeom prst="rect">
            <a:avLst/>
          </a:prstGeom>
        </p:spPr>
      </p:pic>
      <p:sp>
        <p:nvSpPr>
          <p:cNvPr id="3" name="object 3"/>
          <p:cNvSpPr txBox="1"/>
          <p:nvPr/>
        </p:nvSpPr>
        <p:spPr>
          <a:xfrm>
            <a:off x="1219200" y="1219200"/>
            <a:ext cx="6962140" cy="3931589"/>
          </a:xfrm>
          <a:prstGeom prst="rect">
            <a:avLst/>
          </a:prstGeom>
        </p:spPr>
        <p:txBody>
          <a:bodyPr vert="horz" wrap="square" lIns="0" tIns="635" rIns="0" bIns="0" rtlCol="0">
            <a:spAutoFit/>
          </a:bodyPr>
          <a:lstStyle/>
          <a:p>
            <a:pPr marL="12700" marR="5080">
              <a:lnSpc>
                <a:spcPct val="103299"/>
              </a:lnSpc>
              <a:spcBef>
                <a:spcPts val="5"/>
              </a:spcBef>
              <a:buSzPct val="102083"/>
              <a:tabLst>
                <a:tab pos="812800" algn="l"/>
              </a:tabLst>
            </a:pPr>
            <a:r>
              <a:rPr lang="ru-RU" sz="2400" b="1" spc="-5" dirty="0" smtClean="0">
                <a:solidFill>
                  <a:srgbClr val="44536A"/>
                </a:solidFill>
                <a:latin typeface="Times New Roman"/>
                <a:cs typeface="Times New Roman"/>
              </a:rPr>
              <a:t>	</a:t>
            </a:r>
            <a:r>
              <a:rPr lang="en-US" sz="2400" b="1" spc="-5" dirty="0" smtClean="0">
                <a:solidFill>
                  <a:srgbClr val="44536A"/>
                </a:solidFill>
                <a:latin typeface="Times New Roman"/>
                <a:cs typeface="Times New Roman"/>
              </a:rPr>
              <a:t>Objectives</a:t>
            </a:r>
            <a:r>
              <a:rPr lang="ru-RU" sz="2400" b="1" spc="-5" dirty="0" smtClean="0">
                <a:solidFill>
                  <a:srgbClr val="44536A"/>
                </a:solidFill>
                <a:latin typeface="Times New Roman"/>
                <a:cs typeface="Times New Roman"/>
              </a:rPr>
              <a:t>:</a:t>
            </a:r>
          </a:p>
          <a:p>
            <a:pPr marL="12700" marR="5080">
              <a:lnSpc>
                <a:spcPct val="103299"/>
              </a:lnSpc>
              <a:spcBef>
                <a:spcPts val="5"/>
              </a:spcBef>
              <a:buSzPct val="102083"/>
              <a:tabLst>
                <a:tab pos="812800" algn="l"/>
              </a:tabLst>
            </a:pPr>
            <a:endParaRPr lang="ru-RU" sz="2400" b="1" spc="-5" dirty="0">
              <a:solidFill>
                <a:srgbClr val="44536A"/>
              </a:solidFill>
              <a:latin typeface="Times New Roman"/>
              <a:cs typeface="Times New Roman"/>
            </a:endParaRPr>
          </a:p>
          <a:p>
            <a:pPr marL="355600" marR="5080" indent="-342900" algn="just">
              <a:lnSpc>
                <a:spcPct val="103299"/>
              </a:lnSpc>
              <a:spcBef>
                <a:spcPts val="5"/>
              </a:spcBef>
              <a:buSzPct val="102083"/>
              <a:buFont typeface="Arial" panose="020B0604020202020204" pitchFamily="34" charset="0"/>
              <a:buChar char="•"/>
              <a:tabLst>
                <a:tab pos="812800" algn="l"/>
              </a:tabLst>
            </a:pPr>
            <a:r>
              <a:rPr lang="en-US" sz="2000" spc="-5" dirty="0" smtClean="0">
                <a:solidFill>
                  <a:srgbClr val="44536A"/>
                </a:solidFill>
                <a:latin typeface="Times New Roman"/>
                <a:cs typeface="Times New Roman"/>
              </a:rPr>
              <a:t>To </a:t>
            </a:r>
            <a:r>
              <a:rPr lang="en-US" sz="2000" spc="-5" dirty="0">
                <a:solidFill>
                  <a:srgbClr val="44536A"/>
                </a:solidFill>
                <a:latin typeface="Times New Roman"/>
                <a:cs typeface="Times New Roman"/>
              </a:rPr>
              <a:t>prove that this event has turned into an innovation gathering all partners together by creating networks, new partnerships and projects among them;</a:t>
            </a:r>
          </a:p>
          <a:p>
            <a:pPr marL="355600" marR="5080" indent="-342900" algn="just">
              <a:lnSpc>
                <a:spcPct val="103299"/>
              </a:lnSpc>
              <a:spcBef>
                <a:spcPts val="5"/>
              </a:spcBef>
              <a:buSzPct val="102083"/>
              <a:buFont typeface="Arial" panose="020B0604020202020204" pitchFamily="34" charset="0"/>
              <a:buChar char="•"/>
              <a:tabLst>
                <a:tab pos="812800" algn="l"/>
              </a:tabLst>
            </a:pPr>
            <a:r>
              <a:rPr lang="en-US" sz="2000" spc="-5" dirty="0" smtClean="0">
                <a:solidFill>
                  <a:srgbClr val="44536A"/>
                </a:solidFill>
                <a:latin typeface="Times New Roman"/>
                <a:cs typeface="Times New Roman"/>
              </a:rPr>
              <a:t>To </a:t>
            </a:r>
            <a:r>
              <a:rPr lang="en-US" sz="2000" spc="-5" dirty="0">
                <a:solidFill>
                  <a:srgbClr val="44536A"/>
                </a:solidFill>
                <a:latin typeface="Times New Roman"/>
                <a:cs typeface="Times New Roman"/>
              </a:rPr>
              <a:t>demonstrate that the Forum presents </a:t>
            </a:r>
            <a:r>
              <a:rPr lang="en-US" sz="2000" spc="-5" dirty="0" err="1">
                <a:solidFill>
                  <a:srgbClr val="44536A"/>
                </a:solidFill>
                <a:latin typeface="Times New Roman"/>
                <a:cs typeface="Times New Roman"/>
              </a:rPr>
              <a:t>internationalisation</a:t>
            </a:r>
            <a:r>
              <a:rPr lang="en-US" sz="2000" spc="-5" dirty="0">
                <a:solidFill>
                  <a:srgbClr val="44536A"/>
                </a:solidFill>
                <a:latin typeface="Times New Roman"/>
                <a:cs typeface="Times New Roman"/>
              </a:rPr>
              <a:t> in action by giving voice to partners to share experience and ideas;</a:t>
            </a:r>
          </a:p>
          <a:p>
            <a:pPr marL="355600" marR="5080" indent="-342900" algn="just">
              <a:lnSpc>
                <a:spcPct val="103299"/>
              </a:lnSpc>
              <a:spcBef>
                <a:spcPts val="5"/>
              </a:spcBef>
              <a:buSzPct val="102083"/>
              <a:buFont typeface="Arial" panose="020B0604020202020204" pitchFamily="34" charset="0"/>
              <a:buChar char="•"/>
              <a:tabLst>
                <a:tab pos="812800" algn="l"/>
              </a:tabLst>
            </a:pPr>
            <a:r>
              <a:rPr lang="en-US" sz="2000" spc="-5" dirty="0" smtClean="0">
                <a:solidFill>
                  <a:srgbClr val="44536A"/>
                </a:solidFill>
                <a:latin typeface="Times New Roman"/>
                <a:cs typeface="Times New Roman"/>
              </a:rPr>
              <a:t>To </a:t>
            </a:r>
            <a:r>
              <a:rPr lang="en-US" sz="2000" spc="-5" dirty="0">
                <a:solidFill>
                  <a:srgbClr val="44536A"/>
                </a:solidFill>
                <a:latin typeface="Times New Roman"/>
                <a:cs typeface="Times New Roman"/>
              </a:rPr>
              <a:t>exemplify the synergy of participants of various profiles, in which the added value exceeds the immediate outcomes;</a:t>
            </a:r>
          </a:p>
          <a:p>
            <a:pPr marL="355600" marR="5080" indent="-342900" algn="just">
              <a:lnSpc>
                <a:spcPct val="103299"/>
              </a:lnSpc>
              <a:spcBef>
                <a:spcPts val="5"/>
              </a:spcBef>
              <a:buSzPct val="102083"/>
              <a:buFont typeface="Arial" panose="020B0604020202020204" pitchFamily="34" charset="0"/>
              <a:buChar char="•"/>
              <a:tabLst>
                <a:tab pos="812800" algn="l"/>
              </a:tabLst>
            </a:pPr>
            <a:r>
              <a:rPr lang="en-US" sz="2000" spc="-5" dirty="0" smtClean="0">
                <a:solidFill>
                  <a:srgbClr val="44536A"/>
                </a:solidFill>
                <a:latin typeface="Times New Roman"/>
                <a:cs typeface="Times New Roman"/>
              </a:rPr>
              <a:t>To </a:t>
            </a:r>
            <a:r>
              <a:rPr lang="en-US" sz="2000" spc="-5" dirty="0">
                <a:solidFill>
                  <a:srgbClr val="44536A"/>
                </a:solidFill>
                <a:latin typeface="Times New Roman"/>
                <a:cs typeface="Times New Roman"/>
              </a:rPr>
              <a:t>demonstrate systematic sustainability of the partnerships in the core fields of university activities – education, research and innovation.</a:t>
            </a:r>
          </a:p>
        </p:txBody>
      </p:sp>
    </p:spTree>
    <p:extLst>
      <p:ext uri="{BB962C8B-B14F-4D97-AF65-F5344CB8AC3E}">
        <p14:creationId xmlns:p14="http://schemas.microsoft.com/office/powerpoint/2010/main" val="2484004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56114"/>
            <a:ext cx="7772400" cy="1099458"/>
          </a:xfrm>
        </p:spPr>
        <p:txBody>
          <a:bodyPr>
            <a:normAutofit/>
          </a:bodyPr>
          <a:lstStyle/>
          <a:p>
            <a:r>
              <a:rPr lang="en-US" sz="2800" b="1" i="1" dirty="0" err="1"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Digitalisation</a:t>
            </a:r>
            <a:r>
              <a:rPr lang="en-US" sz="2800" b="1" i="1"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in Education and Health</a:t>
            </a:r>
            <a:endParaRPr lang="en-US" sz="2800" dirty="0">
              <a:solidFill>
                <a:schemeClr val="tx2"/>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06286" y="5214256"/>
            <a:ext cx="6858000" cy="816428"/>
          </a:xfrm>
        </p:spPr>
        <p:txBody>
          <a:bodyPr>
            <a:normAutofit/>
          </a:bodyPr>
          <a:lstStyle/>
          <a:p>
            <a:r>
              <a:rPr lang="en-US" dirty="0" smtClean="0">
                <a:solidFill>
                  <a:schemeClr val="tx2"/>
                </a:solidFill>
                <a:latin typeface="Times New Roman" panose="02020603050405020304" pitchFamily="18" charset="0"/>
                <a:cs typeface="Times New Roman" panose="02020603050405020304" pitchFamily="18" charset="0"/>
              </a:rPr>
              <a:t>8 October 2020</a:t>
            </a:r>
            <a:endParaRPr lang="en-US" dirty="0">
              <a:solidFill>
                <a:schemeClr val="tx2"/>
              </a:solidFill>
              <a:latin typeface="Times New Roman" panose="02020603050405020304" pitchFamily="18" charset="0"/>
              <a:cs typeface="Times New Roman" panose="02020603050405020304" pitchFamily="18" charset="0"/>
            </a:endParaRPr>
          </a:p>
          <a:p>
            <a:endParaRPr lang="en-US" dirty="0">
              <a:solidFill>
                <a:schemeClr val="tx2"/>
              </a:solidFill>
              <a:latin typeface="Times New Roman" panose="02020603050405020304" pitchFamily="18" charset="0"/>
              <a:cs typeface="Times New Roman" panose="02020603050405020304" pitchFamily="18" charset="0"/>
            </a:endParaRPr>
          </a:p>
          <a:p>
            <a:endParaRPr lang="en-US" dirty="0"/>
          </a:p>
        </p:txBody>
      </p:sp>
      <p:sp>
        <p:nvSpPr>
          <p:cNvPr id="4" name="Title 1"/>
          <p:cNvSpPr txBox="1">
            <a:spLocks/>
          </p:cNvSpPr>
          <p:nvPr/>
        </p:nvSpPr>
        <p:spPr>
          <a:xfrm>
            <a:off x="685800" y="1606212"/>
            <a:ext cx="7772400" cy="64112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44546A"/>
                </a:solidFill>
                <a:latin typeface="Times New Roman" panose="02020603050405020304" pitchFamily="18" charset="0"/>
                <a:cs typeface="Times New Roman" panose="02020603050405020304" pitchFamily="18" charset="0"/>
              </a:rPr>
              <a:t>Fifth International Partnerships Forum</a:t>
            </a:r>
            <a:endParaRPr lang="en-US" b="1" dirty="0">
              <a:solidFill>
                <a:srgbClr val="44546A"/>
              </a:solidFill>
            </a:endParaRPr>
          </a:p>
        </p:txBody>
      </p:sp>
    </p:spTree>
    <p:extLst>
      <p:ext uri="{BB962C8B-B14F-4D97-AF65-F5344CB8AC3E}">
        <p14:creationId xmlns:p14="http://schemas.microsoft.com/office/powerpoint/2010/main" val="40889315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32956" y="914400"/>
            <a:ext cx="7086601" cy="5355770"/>
          </a:xfrm>
        </p:spPr>
        <p:txBody>
          <a:bodyPr>
            <a:normAutofit fontScale="90000"/>
          </a:bodyPr>
          <a:lstStyle/>
          <a:p>
            <a:pPr algn="l"/>
            <a:r>
              <a:rPr lang="en-US" sz="3200" b="1" dirty="0" smtClean="0">
                <a:solidFill>
                  <a:schemeClr val="tx2"/>
                </a:solidFill>
                <a:latin typeface="Times New Roman" panose="02020603050405020304" pitchFamily="18" charset="0"/>
                <a:cs typeface="Times New Roman" panose="02020603050405020304" pitchFamily="18" charset="0"/>
              </a:rPr>
              <a:t>	Scope and Purpose</a:t>
            </a:r>
            <a:r>
              <a:rPr lang="en-US" sz="3200" dirty="0" smtClean="0">
                <a:solidFill>
                  <a:schemeClr val="tx2"/>
                </a:solidFill>
                <a:latin typeface="Times New Roman" panose="02020603050405020304" pitchFamily="18" charset="0"/>
                <a:cs typeface="Times New Roman" panose="02020603050405020304" pitchFamily="18" charset="0"/>
              </a:rPr>
              <a:t/>
            </a:r>
            <a:br>
              <a:rPr lang="en-US" sz="3200" dirty="0" smtClean="0">
                <a:solidFill>
                  <a:schemeClr val="tx2"/>
                </a:solidFill>
                <a:latin typeface="Times New Roman" panose="02020603050405020304" pitchFamily="18" charset="0"/>
                <a:cs typeface="Times New Roman" panose="02020603050405020304" pitchFamily="18" charset="0"/>
              </a:rPr>
            </a:br>
            <a:r>
              <a:rPr lang="en-US" sz="3200" dirty="0" smtClean="0">
                <a:solidFill>
                  <a:schemeClr val="tx2"/>
                </a:solidFill>
                <a:latin typeface="Times New Roman" panose="02020603050405020304" pitchFamily="18" charset="0"/>
                <a:cs typeface="Times New Roman" panose="02020603050405020304" pitchFamily="18" charset="0"/>
              </a:rPr>
              <a:t/>
            </a:r>
            <a:br>
              <a:rPr lang="en-US" sz="3200" dirty="0" smtClean="0">
                <a:solidFill>
                  <a:schemeClr val="tx2"/>
                </a:solidFill>
                <a:latin typeface="Times New Roman" panose="02020603050405020304" pitchFamily="18" charset="0"/>
                <a:cs typeface="Times New Roman" panose="02020603050405020304" pitchFamily="18" charset="0"/>
              </a:rPr>
            </a:br>
            <a:r>
              <a:rPr lang="en-US" sz="2700" dirty="0" smtClean="0">
                <a:solidFill>
                  <a:schemeClr val="tx2"/>
                </a:solidFill>
                <a:latin typeface="Times New Roman" panose="02020603050405020304" pitchFamily="18" charset="0"/>
                <a:ea typeface="Calibri" panose="020F0502020204030204" pitchFamily="34" charset="0"/>
              </a:rPr>
              <a:t>Digitalization during times of pandemics has proved to be crucial for the modernization in all fields of public and social life. </a:t>
            </a:r>
            <a:br>
              <a:rPr lang="en-US" sz="2700" dirty="0" smtClean="0">
                <a:solidFill>
                  <a:schemeClr val="tx2"/>
                </a:solidFill>
                <a:latin typeface="Times New Roman" panose="02020603050405020304" pitchFamily="18" charset="0"/>
                <a:ea typeface="Calibri" panose="020F0502020204030204" pitchFamily="34" charset="0"/>
              </a:rPr>
            </a:br>
            <a:r>
              <a:rPr lang="en-US" sz="2700" dirty="0" smtClean="0">
                <a:solidFill>
                  <a:schemeClr val="tx2"/>
                </a:solidFill>
                <a:latin typeface="Times New Roman" panose="02020603050405020304" pitchFamily="18" charset="0"/>
                <a:ea typeface="Calibri" panose="020F0502020204030204" pitchFamily="34" charset="0"/>
              </a:rPr>
              <a:t/>
            </a:r>
            <a:br>
              <a:rPr lang="en-US" sz="2700" dirty="0" smtClean="0">
                <a:solidFill>
                  <a:schemeClr val="tx2"/>
                </a:solidFill>
                <a:latin typeface="Times New Roman" panose="02020603050405020304" pitchFamily="18" charset="0"/>
                <a:ea typeface="Calibri" panose="020F0502020204030204" pitchFamily="34" charset="0"/>
              </a:rPr>
            </a:br>
            <a:r>
              <a:rPr lang="en-US" sz="2700" dirty="0" smtClean="0">
                <a:solidFill>
                  <a:schemeClr val="tx2"/>
                </a:solidFill>
                <a:latin typeface="Times New Roman" panose="02020603050405020304" pitchFamily="18" charset="0"/>
                <a:ea typeface="Calibri" panose="020F0502020204030204" pitchFamily="34" charset="0"/>
              </a:rPr>
              <a:t>The purpose is to </a:t>
            </a:r>
            <a:r>
              <a:rPr lang="en-US" sz="2700" dirty="0" smtClean="0">
                <a:solidFill>
                  <a:schemeClr val="tx2"/>
                </a:solidFill>
                <a:latin typeface="Times New Roman" panose="02020603050405020304" pitchFamily="18" charset="0"/>
                <a:ea typeface="Times New Roman" panose="02020603050405020304" pitchFamily="18" charset="0"/>
              </a:rPr>
              <a:t>share our experience and ideas for meeting the new challenges of sustaining partnerships and achieving a better quality of education, treatment and science</a:t>
            </a:r>
            <a:r>
              <a:rPr lang="en-US" sz="2700" dirty="0">
                <a:solidFill>
                  <a:schemeClr val="tx2"/>
                </a:solidFill>
                <a:latin typeface="Times New Roman" panose="02020603050405020304" pitchFamily="18" charset="0"/>
                <a:ea typeface="Times New Roman" panose="02020603050405020304" pitchFamily="18" charset="0"/>
              </a:rPr>
              <a:t/>
            </a:r>
            <a:br>
              <a:rPr lang="en-US" sz="2700" dirty="0">
                <a:solidFill>
                  <a:schemeClr val="tx2"/>
                </a:solidFill>
                <a:latin typeface="Times New Roman" panose="02020603050405020304" pitchFamily="18" charset="0"/>
                <a:ea typeface="Times New Roman" panose="02020603050405020304" pitchFamily="18" charset="0"/>
              </a:rPr>
            </a:br>
            <a:r>
              <a:rPr lang="en-US" sz="2700" dirty="0" smtClean="0">
                <a:solidFill>
                  <a:schemeClr val="tx2"/>
                </a:solidFill>
                <a:latin typeface="Times New Roman" panose="02020603050405020304" pitchFamily="18" charset="0"/>
                <a:ea typeface="Times New Roman" panose="02020603050405020304" pitchFamily="18" charset="0"/>
              </a:rPr>
              <a:t/>
            </a:r>
            <a:br>
              <a:rPr lang="en-US" sz="2700" dirty="0" smtClean="0">
                <a:solidFill>
                  <a:schemeClr val="tx2"/>
                </a:solidFill>
                <a:latin typeface="Times New Roman" panose="02020603050405020304" pitchFamily="18" charset="0"/>
                <a:ea typeface="Times New Roman" panose="02020603050405020304" pitchFamily="18" charset="0"/>
              </a:rPr>
            </a:br>
            <a:r>
              <a:rPr lang="en-US" sz="2700" dirty="0" smtClean="0">
                <a:solidFill>
                  <a:schemeClr val="tx2"/>
                </a:solidFill>
                <a:latin typeface="Times New Roman" panose="02020603050405020304" pitchFamily="18" charset="0"/>
                <a:ea typeface="Times New Roman" panose="02020603050405020304" pitchFamily="18" charset="0"/>
              </a:rPr>
              <a:t>Along </a:t>
            </a:r>
            <a:r>
              <a:rPr lang="en-US" sz="2700" dirty="0">
                <a:solidFill>
                  <a:schemeClr val="tx2"/>
                </a:solidFill>
                <a:latin typeface="Times New Roman" panose="02020603050405020304" pitchFamily="18" charset="0"/>
                <a:ea typeface="Times New Roman" panose="02020603050405020304" pitchFamily="18" charset="0"/>
              </a:rPr>
              <a:t>with digitalization, we will also discuss the human resources development. We will dedicate special topics to the international year of nursing and midwifery, for which 2020 is proclaimed by the World Health Organization.</a:t>
            </a:r>
            <a:r>
              <a:rPr lang="en-US" sz="2700" dirty="0" smtClean="0">
                <a:solidFill>
                  <a:schemeClr val="tx2"/>
                </a:solidFill>
                <a:latin typeface="Times New Roman" panose="02020603050405020304" pitchFamily="18" charset="0"/>
                <a:ea typeface="Times New Roman" panose="02020603050405020304" pitchFamily="18" charset="0"/>
              </a:rPr>
              <a:t/>
            </a:r>
            <a:br>
              <a:rPr lang="en-US" sz="2700" dirty="0" smtClean="0">
                <a:solidFill>
                  <a:schemeClr val="tx2"/>
                </a:solidFill>
                <a:latin typeface="Times New Roman" panose="02020603050405020304" pitchFamily="18" charset="0"/>
                <a:ea typeface="Times New Roman" panose="02020603050405020304" pitchFamily="18" charset="0"/>
              </a:rPr>
            </a:br>
            <a:endParaRPr lang="en-US" sz="2700" dirty="0">
              <a:solidFill>
                <a:schemeClr val="tx2"/>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06286" y="5214256"/>
            <a:ext cx="6858000" cy="816428"/>
          </a:xfrm>
        </p:spPr>
        <p:txBody>
          <a:bodyPr>
            <a:normAutofit/>
          </a:bodyPr>
          <a:lstStyle/>
          <a:p>
            <a:endParaRPr lang="en-US" dirty="0">
              <a:solidFill>
                <a:schemeClr val="tx2"/>
              </a:solidFill>
              <a:latin typeface="Times New Roman" panose="02020603050405020304" pitchFamily="18" charset="0"/>
              <a:cs typeface="Times New Roman" panose="02020603050405020304" pitchFamily="18" charset="0"/>
            </a:endParaRPr>
          </a:p>
          <a:p>
            <a:endParaRPr lang="en-US" dirty="0"/>
          </a:p>
        </p:txBody>
      </p:sp>
      <p:sp>
        <p:nvSpPr>
          <p:cNvPr id="4" name="Title 1"/>
          <p:cNvSpPr txBox="1">
            <a:spLocks/>
          </p:cNvSpPr>
          <p:nvPr/>
        </p:nvSpPr>
        <p:spPr>
          <a:xfrm>
            <a:off x="685800" y="696686"/>
            <a:ext cx="7772400" cy="43978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44546A"/>
              </a:solidFill>
            </a:endParaRPr>
          </a:p>
        </p:txBody>
      </p:sp>
    </p:spTree>
    <p:extLst>
      <p:ext uri="{BB962C8B-B14F-4D97-AF65-F5344CB8AC3E}">
        <p14:creationId xmlns:p14="http://schemas.microsoft.com/office/powerpoint/2010/main" val="3650415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75657" y="653143"/>
            <a:ext cx="7249886" cy="5377543"/>
          </a:xfrm>
        </p:spPr>
        <p:txBody>
          <a:bodyPr>
            <a:normAutofit/>
          </a:bodyPr>
          <a:lstStyle/>
          <a:p>
            <a:r>
              <a:rPr lang="en-US" b="1" dirty="0" smtClean="0">
                <a:solidFill>
                  <a:srgbClr val="44546A"/>
                </a:solidFill>
                <a:latin typeface="Times New Roman" panose="02020603050405020304" pitchFamily="18" charset="0"/>
                <a:cs typeface="Times New Roman" panose="02020603050405020304" pitchFamily="18" charset="0"/>
              </a:rPr>
              <a:t>   </a:t>
            </a:r>
            <a:r>
              <a:rPr lang="en-US" sz="800" b="1" dirty="0" smtClean="0">
                <a:solidFill>
                  <a:srgbClr val="44546A"/>
                </a:solidFill>
                <a:latin typeface="Times New Roman" panose="02020603050405020304" pitchFamily="18" charset="0"/>
                <a:cs typeface="Times New Roman" panose="02020603050405020304" pitchFamily="18" charset="0"/>
              </a:rPr>
              <a:t> </a:t>
            </a:r>
          </a:p>
          <a:p>
            <a:pPr lvl="0"/>
            <a:r>
              <a:rPr lang="en-US" b="1" dirty="0" err="1" smtClean="0">
                <a:solidFill>
                  <a:srgbClr val="44546A"/>
                </a:solidFill>
                <a:latin typeface="Times New Roman" panose="02020603050405020304" pitchFamily="18" charset="0"/>
                <a:cs typeface="Times New Roman" panose="02020603050405020304" pitchFamily="18" charset="0"/>
              </a:rPr>
              <a:t>Programme</a:t>
            </a:r>
            <a:endParaRPr lang="en-US" b="1" dirty="0" smtClean="0">
              <a:solidFill>
                <a:srgbClr val="44546A"/>
              </a:solidFill>
              <a:latin typeface="Times New Roman" panose="02020603050405020304" pitchFamily="18" charset="0"/>
              <a:cs typeface="Times New Roman" panose="02020603050405020304" pitchFamily="18" charset="0"/>
            </a:endParaRPr>
          </a:p>
          <a:p>
            <a:pPr lvl="0" algn="l"/>
            <a:endParaRPr lang="en-US" sz="800" b="1" dirty="0" smtClean="0">
              <a:solidFill>
                <a:srgbClr val="44546A"/>
              </a:solidFill>
              <a:latin typeface="Times New Roman" panose="02020603050405020304" pitchFamily="18" charset="0"/>
              <a:cs typeface="Times New Roman" panose="02020603050405020304" pitchFamily="18" charset="0"/>
            </a:endParaRPr>
          </a:p>
          <a:p>
            <a:pPr lvl="0" algn="l"/>
            <a:r>
              <a:rPr lang="en-US" b="1" dirty="0" smtClean="0">
                <a:solidFill>
                  <a:schemeClr val="tx2"/>
                </a:solidFill>
                <a:latin typeface="Times New Roman" panose="02020603050405020304" pitchFamily="18" charset="0"/>
                <a:cs typeface="Times New Roman" panose="02020603050405020304" pitchFamily="18" charset="0"/>
              </a:rPr>
              <a:t>Session 1</a:t>
            </a:r>
            <a:r>
              <a:rPr lang="en-US" dirty="0" smtClean="0">
                <a:solidFill>
                  <a:schemeClr val="tx2"/>
                </a:solidFill>
                <a:latin typeface="Times New Roman" panose="02020603050405020304" pitchFamily="18" charset="0"/>
                <a:cs typeface="Times New Roman" panose="02020603050405020304" pitchFamily="18" charset="0"/>
              </a:rPr>
              <a:t>: </a:t>
            </a:r>
            <a:r>
              <a:rPr lang="en-US" dirty="0" err="1" smtClean="0">
                <a:solidFill>
                  <a:schemeClr val="tx2"/>
                </a:solidFill>
                <a:latin typeface="Times New Roman" panose="02020603050405020304" pitchFamily="18" charset="0"/>
                <a:cs typeface="Times New Roman" panose="02020603050405020304" pitchFamily="18" charset="0"/>
              </a:rPr>
              <a:t>Digitalisation</a:t>
            </a:r>
            <a:r>
              <a:rPr lang="en-US" dirty="0" smtClean="0">
                <a:solidFill>
                  <a:schemeClr val="tx2"/>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in human </a:t>
            </a:r>
            <a:r>
              <a:rPr lang="en-US" dirty="0" smtClean="0">
                <a:solidFill>
                  <a:schemeClr val="tx2"/>
                </a:solidFill>
                <a:latin typeface="Times New Roman" panose="02020603050405020304" pitchFamily="18" charset="0"/>
                <a:cs typeface="Times New Roman" panose="02020603050405020304" pitchFamily="18" charset="0"/>
              </a:rPr>
              <a:t>resources</a:t>
            </a:r>
          </a:p>
          <a:p>
            <a:pPr lvl="0" algn="l"/>
            <a:endParaRPr lang="en-US" sz="800" dirty="0" smtClean="0">
              <a:solidFill>
                <a:schemeClr val="tx2"/>
              </a:solidFill>
              <a:latin typeface="Times New Roman" panose="02020603050405020304" pitchFamily="18" charset="0"/>
              <a:cs typeface="Times New Roman" panose="02020603050405020304" pitchFamily="18" charset="0"/>
            </a:endParaRPr>
          </a:p>
          <a:p>
            <a:pPr lvl="0" algn="l"/>
            <a:r>
              <a:rPr lang="en-US" b="1" dirty="0" smtClean="0">
                <a:solidFill>
                  <a:schemeClr val="tx2"/>
                </a:solidFill>
                <a:latin typeface="Times New Roman" panose="02020603050405020304" pitchFamily="18" charset="0"/>
                <a:cs typeface="Times New Roman" panose="02020603050405020304" pitchFamily="18" charset="0"/>
              </a:rPr>
              <a:t>Session 2</a:t>
            </a:r>
            <a:r>
              <a:rPr lang="en-US" dirty="0" smtClean="0">
                <a:solidFill>
                  <a:schemeClr val="tx2"/>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Partnerships in </a:t>
            </a:r>
            <a:r>
              <a:rPr lang="en-US" dirty="0" err="1">
                <a:solidFill>
                  <a:schemeClr val="tx2"/>
                </a:solidFill>
                <a:latin typeface="Times New Roman" panose="02020603050405020304" pitchFamily="18" charset="0"/>
                <a:cs typeface="Times New Roman" panose="02020603050405020304" pitchFamily="18" charset="0"/>
              </a:rPr>
              <a:t>d</a:t>
            </a:r>
            <a:r>
              <a:rPr lang="en-US" dirty="0" err="1" smtClean="0">
                <a:solidFill>
                  <a:schemeClr val="tx2"/>
                </a:solidFill>
                <a:latin typeface="Times New Roman" panose="02020603050405020304" pitchFamily="18" charset="0"/>
                <a:cs typeface="Times New Roman" panose="02020603050405020304" pitchFamily="18" charset="0"/>
              </a:rPr>
              <a:t>igitalisation</a:t>
            </a:r>
            <a:r>
              <a:rPr lang="en-US" dirty="0" smtClean="0">
                <a:solidFill>
                  <a:schemeClr val="tx2"/>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 sharing experience with Bulgarian and foreign MU-Varna </a:t>
            </a:r>
            <a:r>
              <a:rPr lang="en-US" dirty="0" smtClean="0">
                <a:solidFill>
                  <a:schemeClr val="tx2"/>
                </a:solidFill>
                <a:latin typeface="Times New Roman" panose="02020603050405020304" pitchFamily="18" charset="0"/>
                <a:cs typeface="Times New Roman" panose="02020603050405020304" pitchFamily="18" charset="0"/>
              </a:rPr>
              <a:t>partners</a:t>
            </a:r>
          </a:p>
          <a:p>
            <a:pPr lvl="0" algn="l"/>
            <a:endParaRPr lang="en-US" sz="800" dirty="0" smtClean="0">
              <a:solidFill>
                <a:schemeClr val="tx2"/>
              </a:solidFill>
              <a:latin typeface="Times New Roman" panose="02020603050405020304" pitchFamily="18" charset="0"/>
              <a:cs typeface="Times New Roman" panose="02020603050405020304" pitchFamily="18" charset="0"/>
            </a:endParaRPr>
          </a:p>
          <a:p>
            <a:pPr lvl="0" algn="l"/>
            <a:r>
              <a:rPr lang="en-US" b="1" dirty="0" smtClean="0">
                <a:solidFill>
                  <a:schemeClr val="tx2"/>
                </a:solidFill>
                <a:latin typeface="Times New Roman" panose="02020603050405020304" pitchFamily="18" charset="0"/>
                <a:cs typeface="Times New Roman" panose="02020603050405020304" pitchFamily="18" charset="0"/>
              </a:rPr>
              <a:t>Session 3</a:t>
            </a:r>
            <a:r>
              <a:rPr lang="en-US" dirty="0" smtClean="0">
                <a:solidFill>
                  <a:schemeClr val="tx2"/>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Directions and forms of </a:t>
            </a:r>
            <a:r>
              <a:rPr lang="en-US" dirty="0" smtClean="0">
                <a:solidFill>
                  <a:schemeClr val="tx2"/>
                </a:solidFill>
                <a:latin typeface="Times New Roman" panose="02020603050405020304" pitchFamily="18" charset="0"/>
                <a:cs typeface="Times New Roman" panose="02020603050405020304" pitchFamily="18" charset="0"/>
              </a:rPr>
              <a:t>partnerships development to </a:t>
            </a:r>
            <a:r>
              <a:rPr lang="en-US" dirty="0">
                <a:solidFill>
                  <a:schemeClr val="tx2"/>
                </a:solidFill>
                <a:latin typeface="Times New Roman" panose="02020603050405020304" pitchFamily="18" charset="0"/>
                <a:cs typeface="Times New Roman" panose="02020603050405020304" pitchFamily="18" charset="0"/>
              </a:rPr>
              <a:t>achieve better quality of training, treatment and research</a:t>
            </a:r>
            <a:endParaRPr lang="en-US" dirty="0" smtClean="0">
              <a:solidFill>
                <a:schemeClr val="tx2"/>
              </a:solidFill>
              <a:latin typeface="Times New Roman" panose="02020603050405020304" pitchFamily="18" charset="0"/>
              <a:cs typeface="Times New Roman" panose="02020603050405020304" pitchFamily="18" charset="0"/>
            </a:endParaRPr>
          </a:p>
          <a:p>
            <a:pPr lvl="0" algn="l"/>
            <a:endParaRPr lang="en-US" dirty="0">
              <a:latin typeface="Times New Roman" panose="02020603050405020304" pitchFamily="18" charset="0"/>
              <a:cs typeface="Times New Roman" panose="02020603050405020304" pitchFamily="18" charset="0"/>
            </a:endParaRPr>
          </a:p>
          <a:p>
            <a:pPr algn="just"/>
            <a:endParaRPr lang="en-US" dirty="0"/>
          </a:p>
        </p:txBody>
      </p:sp>
    </p:spTree>
    <p:extLst>
      <p:ext uri="{BB962C8B-B14F-4D97-AF65-F5344CB8AC3E}">
        <p14:creationId xmlns:p14="http://schemas.microsoft.com/office/powerpoint/2010/main" val="3135142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
        <p:nvSpPr>
          <p:cNvPr id="3" name="object 3"/>
          <p:cNvSpPr txBox="1"/>
          <p:nvPr/>
        </p:nvSpPr>
        <p:spPr>
          <a:xfrm>
            <a:off x="1244904" y="845566"/>
            <a:ext cx="7028180" cy="1264285"/>
          </a:xfrm>
          <a:prstGeom prst="rect">
            <a:avLst/>
          </a:prstGeom>
        </p:spPr>
        <p:txBody>
          <a:bodyPr vert="horz" wrap="square" lIns="0" tIns="46355" rIns="0" bIns="0" rtlCol="0">
            <a:spAutoFit/>
          </a:bodyPr>
          <a:lstStyle/>
          <a:p>
            <a:pPr marL="12700" marR="5080" algn="just">
              <a:lnSpc>
                <a:spcPct val="89800"/>
              </a:lnSpc>
              <a:spcBef>
                <a:spcPts val="365"/>
              </a:spcBef>
            </a:pPr>
            <a:r>
              <a:rPr lang="en-US" sz="2200" spc="-5" dirty="0">
                <a:solidFill>
                  <a:srgbClr val="44536A"/>
                </a:solidFill>
                <a:latin typeface="Times New Roman"/>
                <a:cs typeface="Times New Roman"/>
              </a:rPr>
              <a:t>Among the international participants were </a:t>
            </a:r>
            <a:r>
              <a:rPr lang="en-US" sz="2200" spc="-5" dirty="0" smtClean="0">
                <a:solidFill>
                  <a:srgbClr val="44536A"/>
                </a:solidFill>
                <a:latin typeface="Times New Roman"/>
                <a:cs typeface="Times New Roman"/>
              </a:rPr>
              <a:t>representatives </a:t>
            </a:r>
            <a:r>
              <a:rPr lang="en-US" sz="2200" spc="-5" dirty="0">
                <a:solidFill>
                  <a:srgbClr val="44536A"/>
                </a:solidFill>
                <a:latin typeface="Times New Roman"/>
                <a:cs typeface="Times New Roman"/>
              </a:rPr>
              <a:t>from the Black Sea University Network (BSUN), European Health Management Association (EHMA), Switzerland, USA, Portugal, Estonia, etc.</a:t>
            </a:r>
            <a:endParaRPr sz="2200" dirty="0">
              <a:latin typeface="Times New Roman"/>
              <a:cs typeface="Times New Roman"/>
            </a:endParaRPr>
          </a:p>
        </p:txBody>
      </p:sp>
      <p:pic>
        <p:nvPicPr>
          <p:cNvPr id="4" name="object 4"/>
          <p:cNvPicPr/>
          <p:nvPr/>
        </p:nvPicPr>
        <p:blipFill>
          <a:blip r:embed="rId3" cstate="print"/>
          <a:stretch>
            <a:fillRect/>
          </a:stretch>
        </p:blipFill>
        <p:spPr>
          <a:xfrm>
            <a:off x="1600200" y="2401823"/>
            <a:ext cx="6067044" cy="396126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099458"/>
          </a:xfrm>
        </p:spPr>
        <p:txBody>
          <a:bodyPr>
            <a:normAutofit/>
          </a:bodyPr>
          <a:lstStyle/>
          <a:p>
            <a:r>
              <a:rPr lang="bg-BG" sz="2800" b="1" i="1"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Partnerships </a:t>
            </a:r>
            <a:r>
              <a:rPr lang="bg-BG" sz="2800" b="1" i="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for Business, Innovation and </a:t>
            </a:r>
            <a:r>
              <a:rPr lang="bg-BG" sz="2800" b="1" i="1" dirty="0" smtClean="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Science</a:t>
            </a:r>
            <a:endParaRPr lang="en-US" sz="2800" dirty="0">
              <a:solidFill>
                <a:schemeClr val="tx2"/>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06286" y="5214256"/>
            <a:ext cx="6858000" cy="816428"/>
          </a:xfrm>
        </p:spPr>
        <p:txBody>
          <a:bodyPr>
            <a:normAutofit/>
          </a:bodyPr>
          <a:lstStyle/>
          <a:p>
            <a:r>
              <a:rPr lang="en-US" dirty="0" smtClean="0">
                <a:solidFill>
                  <a:schemeClr val="tx2"/>
                </a:solidFill>
                <a:latin typeface="Times New Roman" panose="02020603050405020304" pitchFamily="18" charset="0"/>
                <a:cs typeface="Times New Roman" panose="02020603050405020304" pitchFamily="18" charset="0"/>
              </a:rPr>
              <a:t>26 </a:t>
            </a:r>
            <a:r>
              <a:rPr lang="en-US" dirty="0">
                <a:solidFill>
                  <a:schemeClr val="tx2"/>
                </a:solidFill>
                <a:latin typeface="Times New Roman" panose="02020603050405020304" pitchFamily="18" charset="0"/>
                <a:cs typeface="Times New Roman" panose="02020603050405020304" pitchFamily="18" charset="0"/>
              </a:rPr>
              <a:t>- 27 September 2019</a:t>
            </a:r>
          </a:p>
          <a:p>
            <a:endParaRPr lang="en-US" dirty="0">
              <a:solidFill>
                <a:schemeClr val="tx2"/>
              </a:solidFill>
              <a:latin typeface="Times New Roman" panose="02020603050405020304" pitchFamily="18" charset="0"/>
              <a:cs typeface="Times New Roman" panose="02020603050405020304" pitchFamily="18" charset="0"/>
            </a:endParaRPr>
          </a:p>
          <a:p>
            <a:endParaRPr lang="en-US" dirty="0"/>
          </a:p>
        </p:txBody>
      </p:sp>
      <p:sp>
        <p:nvSpPr>
          <p:cNvPr id="4" name="Title 1"/>
          <p:cNvSpPr txBox="1">
            <a:spLocks/>
          </p:cNvSpPr>
          <p:nvPr/>
        </p:nvSpPr>
        <p:spPr>
          <a:xfrm>
            <a:off x="685800" y="1122363"/>
            <a:ext cx="7772400" cy="64112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44546A"/>
                </a:solidFill>
                <a:latin typeface="Times New Roman" panose="02020603050405020304" pitchFamily="18" charset="0"/>
                <a:cs typeface="Times New Roman" panose="02020603050405020304" pitchFamily="18" charset="0"/>
              </a:rPr>
              <a:t>Fourth International Partnerships Forum</a:t>
            </a:r>
            <a:endParaRPr lang="en-US" b="1" dirty="0">
              <a:solidFill>
                <a:srgbClr val="44546A"/>
              </a:solidFill>
            </a:endParaRPr>
          </a:p>
        </p:txBody>
      </p:sp>
    </p:spTree>
    <p:extLst>
      <p:ext uri="{BB962C8B-B14F-4D97-AF65-F5344CB8AC3E}">
        <p14:creationId xmlns:p14="http://schemas.microsoft.com/office/powerpoint/2010/main" val="1562871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57943" y="674915"/>
            <a:ext cx="7304313" cy="5214257"/>
          </a:xfrm>
        </p:spPr>
        <p:txBody>
          <a:bodyPr>
            <a:normAutofit/>
          </a:bodyPr>
          <a:lstStyle/>
          <a:p>
            <a:pPr algn="just">
              <a:lnSpc>
                <a:spcPct val="107000"/>
              </a:lnSpc>
              <a:spcBef>
                <a:spcPts val="0"/>
              </a:spcBef>
              <a:spcAft>
                <a:spcPts val="800"/>
              </a:spcAft>
            </a:pPr>
            <a:endParaRPr lang="en-US" sz="18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0"/>
              </a:spcBef>
              <a:spcAft>
                <a:spcPts val="800"/>
              </a:spcAft>
            </a:pPr>
            <a:r>
              <a:rPr lang="en-US"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P</a:t>
            </a:r>
            <a:r>
              <a:rPr lang="en-US" b="1"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urpose </a:t>
            </a:r>
            <a:r>
              <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 development </a:t>
            </a:r>
            <a:r>
              <a:rPr lang="en-US"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of regional innovation ecosystems </a:t>
            </a:r>
            <a:r>
              <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through:</a:t>
            </a:r>
          </a:p>
          <a:p>
            <a:pPr algn="just">
              <a:lnSpc>
                <a:spcPct val="107000"/>
              </a:lnSpc>
              <a:spcBef>
                <a:spcPts val="0"/>
              </a:spcBef>
              <a:spcAft>
                <a:spcPts val="800"/>
              </a:spcAft>
            </a:pPr>
            <a:endPar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Bef>
                <a:spcPts val="0"/>
              </a:spcBef>
              <a:spcAft>
                <a:spcPts val="800"/>
              </a:spcAft>
              <a:buFont typeface="Wingdings" panose="05000000000000000000" pitchFamily="2" charset="2"/>
              <a:buChar char="ü"/>
            </a:pPr>
            <a:r>
              <a:rPr lang="en-US"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i</a:t>
            </a:r>
            <a:r>
              <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mproving regional </a:t>
            </a:r>
            <a:r>
              <a:rPr lang="en-US"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innovation </a:t>
            </a:r>
            <a:r>
              <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performance; </a:t>
            </a:r>
          </a:p>
          <a:p>
            <a:pPr marL="342900" indent="-342900" algn="just">
              <a:lnSpc>
                <a:spcPct val="107000"/>
              </a:lnSpc>
              <a:spcBef>
                <a:spcPts val="0"/>
              </a:spcBef>
              <a:spcAft>
                <a:spcPts val="800"/>
              </a:spcAft>
              <a:buFont typeface="Wingdings" panose="05000000000000000000" pitchFamily="2" charset="2"/>
              <a:buChar char="ü"/>
            </a:pPr>
            <a:r>
              <a:rPr lang="en-US"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e</a:t>
            </a:r>
            <a:r>
              <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nhancing universities’ </a:t>
            </a:r>
            <a:r>
              <a:rPr lang="en-US"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research </a:t>
            </a:r>
            <a:r>
              <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activities; </a:t>
            </a:r>
          </a:p>
          <a:p>
            <a:pPr marL="342900" indent="-342900" algn="just">
              <a:lnSpc>
                <a:spcPct val="107000"/>
              </a:lnSpc>
              <a:spcBef>
                <a:spcPts val="0"/>
              </a:spcBef>
              <a:spcAft>
                <a:spcPts val="800"/>
              </a:spcAft>
              <a:buFont typeface="Wingdings" panose="05000000000000000000" pitchFamily="2" charset="2"/>
              <a:buChar char="ü"/>
            </a:pPr>
            <a:r>
              <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playing </a:t>
            </a:r>
            <a:r>
              <a:rPr lang="en-US"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a crucial role in developing, attracting and retaining human </a:t>
            </a:r>
            <a:r>
              <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capital;</a:t>
            </a:r>
          </a:p>
          <a:p>
            <a:pPr marL="342900" indent="-342900" algn="just">
              <a:lnSpc>
                <a:spcPct val="107000"/>
              </a:lnSpc>
              <a:spcBef>
                <a:spcPts val="0"/>
              </a:spcBef>
              <a:spcAft>
                <a:spcPts val="800"/>
              </a:spcAft>
              <a:buFont typeface="Wingdings" panose="05000000000000000000" pitchFamily="2" charset="2"/>
              <a:buChar char="ü"/>
            </a:pPr>
            <a:r>
              <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promoting business models in education and practice;</a:t>
            </a:r>
          </a:p>
          <a:p>
            <a:pPr marL="342900" indent="-342900" algn="just">
              <a:lnSpc>
                <a:spcPct val="107000"/>
              </a:lnSpc>
              <a:spcBef>
                <a:spcPts val="0"/>
              </a:spcBef>
              <a:spcAft>
                <a:spcPts val="800"/>
              </a:spcAft>
              <a:buFont typeface="Wingdings" panose="05000000000000000000" pitchFamily="2" charset="2"/>
              <a:buChar char="ü"/>
            </a:pPr>
            <a:r>
              <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rPr>
              <a:t>improving </a:t>
            </a:r>
            <a:r>
              <a:rPr lang="en-US"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social equity. </a:t>
            </a:r>
            <a:endParaRPr lang="en-US" dirty="0" smtClean="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0"/>
              </a:spcBef>
              <a:spcAft>
                <a:spcPts val="800"/>
              </a:spcAft>
            </a:pPr>
            <a:endParaRPr lang="en-US" sz="18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endParaRPr lang="en-US" dirty="0" smtClean="0"/>
          </a:p>
        </p:txBody>
      </p:sp>
    </p:spTree>
    <p:extLst>
      <p:ext uri="{BB962C8B-B14F-4D97-AF65-F5344CB8AC3E}">
        <p14:creationId xmlns:p14="http://schemas.microsoft.com/office/powerpoint/2010/main" val="2787150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990600"/>
            <a:ext cx="7249886" cy="5377543"/>
          </a:xfrm>
        </p:spPr>
        <p:txBody>
          <a:bodyPr/>
          <a:lstStyle/>
          <a:p>
            <a:pPr lvl="0" algn="l"/>
            <a:r>
              <a:rPr lang="en-US" b="1" dirty="0" smtClean="0">
                <a:solidFill>
                  <a:srgbClr val="44546A"/>
                </a:solidFill>
                <a:latin typeface="Times New Roman" panose="02020603050405020304" pitchFamily="18" charset="0"/>
                <a:cs typeface="Times New Roman" panose="02020603050405020304" pitchFamily="18" charset="0"/>
              </a:rPr>
              <a:t>The </a:t>
            </a:r>
            <a:r>
              <a:rPr lang="en-US" b="1" dirty="0" err="1" smtClean="0">
                <a:solidFill>
                  <a:srgbClr val="44546A"/>
                </a:solidFill>
                <a:latin typeface="Times New Roman" panose="02020603050405020304" pitchFamily="18" charset="0"/>
                <a:cs typeface="Times New Roman" panose="02020603050405020304" pitchFamily="18" charset="0"/>
              </a:rPr>
              <a:t>programme</a:t>
            </a:r>
            <a:endParaRPr lang="en-US" b="1" dirty="0" smtClean="0">
              <a:solidFill>
                <a:srgbClr val="44546A"/>
              </a:solidFill>
              <a:latin typeface="Times New Roman" panose="02020603050405020304" pitchFamily="18" charset="0"/>
              <a:cs typeface="Times New Roman" panose="02020603050405020304" pitchFamily="18" charset="0"/>
            </a:endParaRPr>
          </a:p>
          <a:p>
            <a:pPr lvl="0" algn="l"/>
            <a:endParaRPr lang="en-US" dirty="0">
              <a:solidFill>
                <a:srgbClr val="44546A"/>
              </a:solidFill>
              <a:latin typeface="Times New Roman" panose="02020603050405020304" pitchFamily="18" charset="0"/>
              <a:cs typeface="Times New Roman" panose="02020603050405020304" pitchFamily="18" charset="0"/>
            </a:endParaRPr>
          </a:p>
          <a:p>
            <a:pPr marL="342900" lvl="0" indent="-342900" algn="l">
              <a:buFont typeface="Wingdings" panose="05000000000000000000" pitchFamily="2" charset="2"/>
              <a:buChar char="ü"/>
            </a:pPr>
            <a:r>
              <a:rPr lang="en-US" b="1" dirty="0">
                <a:solidFill>
                  <a:srgbClr val="44546A"/>
                </a:solidFill>
                <a:latin typeface="Times New Roman" panose="02020603050405020304" pitchFamily="18" charset="0"/>
                <a:cs typeface="Times New Roman" panose="02020603050405020304" pitchFamily="18" charset="0"/>
              </a:rPr>
              <a:t>Session 1 : </a:t>
            </a:r>
            <a:r>
              <a:rPr lang="en-US" dirty="0">
                <a:solidFill>
                  <a:srgbClr val="44546A"/>
                </a:solidFill>
                <a:latin typeface="Times New Roman" panose="02020603050405020304" pitchFamily="18" charset="0"/>
                <a:cs typeface="Times New Roman" panose="02020603050405020304" pitchFamily="18" charset="0"/>
              </a:rPr>
              <a:t>Policies and </a:t>
            </a:r>
            <a:r>
              <a:rPr lang="en-US" dirty="0" err="1">
                <a:solidFill>
                  <a:srgbClr val="44546A"/>
                </a:solidFill>
                <a:latin typeface="Times New Roman" panose="02020603050405020304" pitchFamily="18" charset="0"/>
                <a:cs typeface="Times New Roman" panose="02020603050405020304" pitchFamily="18" charset="0"/>
              </a:rPr>
              <a:t>Programmes</a:t>
            </a:r>
            <a:r>
              <a:rPr lang="en-US" dirty="0">
                <a:solidFill>
                  <a:srgbClr val="44546A"/>
                </a:solidFill>
                <a:latin typeface="Times New Roman" panose="02020603050405020304" pitchFamily="18" charset="0"/>
                <a:cs typeface="Times New Roman" panose="02020603050405020304" pitchFamily="18" charset="0"/>
              </a:rPr>
              <a:t> for Developing Innovation Potential </a:t>
            </a:r>
            <a:endParaRPr lang="en-US" dirty="0" smtClean="0">
              <a:solidFill>
                <a:srgbClr val="44546A"/>
              </a:solidFill>
              <a:latin typeface="Times New Roman" panose="02020603050405020304" pitchFamily="18" charset="0"/>
              <a:cs typeface="Times New Roman" panose="02020603050405020304" pitchFamily="18" charset="0"/>
            </a:endParaRPr>
          </a:p>
          <a:p>
            <a:pPr marL="342900" lvl="0" indent="-342900" algn="l">
              <a:buFont typeface="Wingdings" panose="05000000000000000000" pitchFamily="2" charset="2"/>
              <a:buChar char="ü"/>
            </a:pPr>
            <a:r>
              <a:rPr lang="en-US" b="1" dirty="0" smtClean="0">
                <a:solidFill>
                  <a:srgbClr val="44546A"/>
                </a:solidFill>
                <a:latin typeface="Times New Roman" panose="02020603050405020304" pitchFamily="18" charset="0"/>
                <a:cs typeface="Times New Roman" panose="02020603050405020304" pitchFamily="18" charset="0"/>
              </a:rPr>
              <a:t>Session 2 </a:t>
            </a:r>
            <a:r>
              <a:rPr lang="en-US" dirty="0" smtClean="0">
                <a:solidFill>
                  <a:srgbClr val="44546A"/>
                </a:solidFill>
                <a:latin typeface="Times New Roman" panose="02020603050405020304" pitchFamily="18" charset="0"/>
                <a:cs typeface="Times New Roman" panose="02020603050405020304" pitchFamily="18" charset="0"/>
              </a:rPr>
              <a:t>: University Research and Innovation Implementation </a:t>
            </a:r>
          </a:p>
          <a:p>
            <a:pPr marL="342900" lvl="0" indent="-342900" algn="l">
              <a:buFont typeface="Wingdings" panose="05000000000000000000" pitchFamily="2" charset="2"/>
              <a:buChar char="ü"/>
            </a:pPr>
            <a:r>
              <a:rPr lang="en-US" b="1" dirty="0" smtClean="0">
                <a:solidFill>
                  <a:srgbClr val="44546A"/>
                </a:solidFill>
                <a:latin typeface="Times New Roman" panose="02020603050405020304" pitchFamily="18" charset="0"/>
                <a:cs typeface="Times New Roman" panose="02020603050405020304" pitchFamily="18" charset="0"/>
              </a:rPr>
              <a:t>Session 3 </a:t>
            </a:r>
            <a:r>
              <a:rPr lang="en-US" dirty="0" smtClean="0">
                <a:solidFill>
                  <a:srgbClr val="44546A"/>
                </a:solidFill>
                <a:latin typeface="Times New Roman" panose="02020603050405020304" pitchFamily="18" charset="0"/>
                <a:cs typeface="Times New Roman" panose="02020603050405020304" pitchFamily="18" charset="0"/>
              </a:rPr>
              <a:t>: University – Business Collaboration</a:t>
            </a:r>
          </a:p>
          <a:p>
            <a:pPr lvl="0" algn="l"/>
            <a:endParaRPr lang="en-US" dirty="0">
              <a:solidFill>
                <a:srgbClr val="44546A"/>
              </a:solidFill>
              <a:latin typeface="Times New Roman" panose="02020603050405020304" pitchFamily="18" charset="0"/>
              <a:cs typeface="Times New Roman" panose="02020603050405020304" pitchFamily="18" charset="0"/>
            </a:endParaRPr>
          </a:p>
          <a:p>
            <a:pPr algn="just"/>
            <a:endParaRPr lang="en-US" dirty="0"/>
          </a:p>
        </p:txBody>
      </p:sp>
      <p:pic>
        <p:nvPicPr>
          <p:cNvPr id="2" name="Picture 1"/>
          <p:cNvPicPr>
            <a:picLocks noChangeAspect="1"/>
          </p:cNvPicPr>
          <p:nvPr/>
        </p:nvPicPr>
        <p:blipFill>
          <a:blip r:embed="rId3"/>
          <a:stretch>
            <a:fillRect/>
          </a:stretch>
        </p:blipFill>
        <p:spPr>
          <a:xfrm>
            <a:off x="2743200" y="4127649"/>
            <a:ext cx="3548180" cy="2469094"/>
          </a:xfrm>
          <a:prstGeom prst="rect">
            <a:avLst/>
          </a:prstGeom>
        </p:spPr>
      </p:pic>
    </p:spTree>
    <p:extLst>
      <p:ext uri="{BB962C8B-B14F-4D97-AF65-F5344CB8AC3E}">
        <p14:creationId xmlns:p14="http://schemas.microsoft.com/office/powerpoint/2010/main" val="527641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47800" y="609600"/>
            <a:ext cx="6257290" cy="1698029"/>
          </a:xfrm>
          <a:prstGeom prst="rect">
            <a:avLst/>
          </a:prstGeom>
        </p:spPr>
        <p:txBody>
          <a:bodyPr vert="horz" wrap="square" lIns="0" tIns="3175" rIns="0" bIns="0" rtlCol="0">
            <a:spAutoFit/>
          </a:bodyPr>
          <a:lstStyle/>
          <a:p>
            <a:pPr marL="12700" marR="5080" algn="just">
              <a:lnSpc>
                <a:spcPct val="103499"/>
              </a:lnSpc>
              <a:spcBef>
                <a:spcPts val="25"/>
              </a:spcBef>
            </a:pPr>
            <a:r>
              <a:rPr lang="en-US" spc="-10" dirty="0">
                <a:solidFill>
                  <a:srgbClr val="44536A"/>
                </a:solidFill>
                <a:latin typeface="Times New Roman"/>
                <a:cs typeface="Times New Roman"/>
              </a:rPr>
              <a:t>The event brought together old friends and created new collaborations. Among the guests were a 16-member delegation from the </a:t>
            </a:r>
            <a:r>
              <a:rPr lang="en-US" spc="-10" dirty="0" err="1">
                <a:solidFill>
                  <a:srgbClr val="44536A"/>
                </a:solidFill>
                <a:latin typeface="Times New Roman"/>
                <a:cs typeface="Times New Roman"/>
              </a:rPr>
              <a:t>Tver</a:t>
            </a:r>
            <a:r>
              <a:rPr lang="en-US" spc="-10" dirty="0">
                <a:solidFill>
                  <a:srgbClr val="44536A"/>
                </a:solidFill>
                <a:latin typeface="Times New Roman"/>
                <a:cs typeface="Times New Roman"/>
              </a:rPr>
              <a:t> State Medical University in Russia, representatives of the Medical Institute of Continuing Education in Moscow, the AO Foundation research institute in Davos, the Federal Cardiovascular Center in Penza, and others.</a:t>
            </a:r>
            <a:endParaRPr dirty="0">
              <a:latin typeface="Times New Roman"/>
              <a:cs typeface="Times New Roman"/>
            </a:endParaRPr>
          </a:p>
        </p:txBody>
      </p:sp>
      <p:pic>
        <p:nvPicPr>
          <p:cNvPr id="3" name="object 3"/>
          <p:cNvPicPr/>
          <p:nvPr/>
        </p:nvPicPr>
        <p:blipFill>
          <a:blip r:embed="rId2" cstate="print"/>
          <a:stretch>
            <a:fillRect/>
          </a:stretch>
        </p:blipFill>
        <p:spPr>
          <a:xfrm>
            <a:off x="1905000" y="2743200"/>
            <a:ext cx="5627750" cy="37590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3970"/>
            <a:ext cx="9144000" cy="6810375"/>
          </a:xfrm>
          <a:prstGeom prst="rect">
            <a:avLst/>
          </a:prstGeom>
        </p:spPr>
      </p:pic>
      <p:sp>
        <p:nvSpPr>
          <p:cNvPr id="3" name="object 3"/>
          <p:cNvSpPr txBox="1"/>
          <p:nvPr/>
        </p:nvSpPr>
        <p:spPr>
          <a:xfrm>
            <a:off x="1371600" y="1905000"/>
            <a:ext cx="6553200" cy="2441438"/>
          </a:xfrm>
          <a:prstGeom prst="rect">
            <a:avLst/>
          </a:prstGeom>
        </p:spPr>
        <p:txBody>
          <a:bodyPr vert="horz" wrap="square" lIns="0" tIns="635" rIns="0" bIns="0" rtlCol="0">
            <a:spAutoFit/>
          </a:bodyPr>
          <a:lstStyle/>
          <a:p>
            <a:pPr marL="12700" marR="8255" algn="just">
              <a:lnSpc>
                <a:spcPct val="103299"/>
              </a:lnSpc>
              <a:spcBef>
                <a:spcPts val="805"/>
              </a:spcBef>
              <a:tabLst>
                <a:tab pos="1697989" algn="l"/>
                <a:tab pos="2887345" algn="l"/>
                <a:tab pos="3336925" algn="l"/>
                <a:tab pos="4893310" algn="l"/>
                <a:tab pos="6477635" algn="l"/>
              </a:tabLst>
            </a:pPr>
            <a:r>
              <a:rPr lang="en-US" sz="2200" spc="-5" dirty="0">
                <a:solidFill>
                  <a:srgbClr val="44536A"/>
                </a:solidFill>
                <a:latin typeface="Times New Roman"/>
                <a:cs typeface="Times New Roman"/>
              </a:rPr>
              <a:t>The international forum demonstrates internationalization in action, giving the opportunity to hear the voice of </a:t>
            </a:r>
            <a:r>
              <a:rPr lang="en-US" sz="2200" spc="-5" dirty="0" smtClean="0">
                <a:solidFill>
                  <a:srgbClr val="44536A"/>
                </a:solidFill>
                <a:latin typeface="Times New Roman"/>
                <a:cs typeface="Times New Roman"/>
              </a:rPr>
              <a:t>partners</a:t>
            </a:r>
            <a:r>
              <a:rPr lang="bg-BG" sz="2200" spc="-5" dirty="0" smtClean="0">
                <a:solidFill>
                  <a:srgbClr val="44536A"/>
                </a:solidFill>
                <a:latin typeface="Times New Roman"/>
                <a:cs typeface="Times New Roman"/>
              </a:rPr>
              <a:t>,</a:t>
            </a:r>
            <a:r>
              <a:rPr lang="en-US" sz="2200" spc="-5" dirty="0" smtClean="0">
                <a:solidFill>
                  <a:srgbClr val="44536A"/>
                </a:solidFill>
                <a:latin typeface="Times New Roman"/>
                <a:cs typeface="Times New Roman"/>
              </a:rPr>
              <a:t> </a:t>
            </a:r>
            <a:r>
              <a:rPr lang="en-US" sz="2200" spc="-5" dirty="0">
                <a:solidFill>
                  <a:srgbClr val="44536A"/>
                </a:solidFill>
                <a:latin typeface="Times New Roman"/>
                <a:cs typeface="Times New Roman"/>
              </a:rPr>
              <a:t>to share ideas for new projects, presents examples of sustainability of collaborations in the key activities of our educational institution and contributed to raising the international prestige and visibility of MU - </a:t>
            </a:r>
            <a:r>
              <a:rPr lang="en-US" sz="2200" spc="-5" dirty="0" smtClean="0">
                <a:solidFill>
                  <a:srgbClr val="44536A"/>
                </a:solidFill>
                <a:latin typeface="Times New Roman"/>
                <a:cs typeface="Times New Roman"/>
              </a:rPr>
              <a:t>Varna.</a:t>
            </a:r>
            <a:endParaRPr sz="2200" dirty="0">
              <a:latin typeface="Times New Roman"/>
              <a:cs typeface="Times New Roman"/>
            </a:endParaRPr>
          </a:p>
        </p:txBody>
      </p:sp>
    </p:spTree>
    <p:extLst>
      <p:ext uri="{BB962C8B-B14F-4D97-AF65-F5344CB8AC3E}">
        <p14:creationId xmlns:p14="http://schemas.microsoft.com/office/powerpoint/2010/main" val="198011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599"/>
            <a:ext cx="7772400" cy="1746477"/>
          </a:xfrm>
        </p:spPr>
        <p:txBody>
          <a:bodyPr>
            <a:normAutofit/>
          </a:bodyPr>
          <a:lstStyle/>
          <a:p>
            <a:r>
              <a:rPr lang="en-US" sz="2800" b="1" i="1" dirty="0" smtClean="0">
                <a:solidFill>
                  <a:schemeClr val="tx2"/>
                </a:solidFill>
                <a:latin typeface="Times New Roman" panose="02020603050405020304" pitchFamily="18" charset="0"/>
                <a:cs typeface="Times New Roman" panose="02020603050405020304" pitchFamily="18" charset="0"/>
              </a:rPr>
              <a:t>International </a:t>
            </a:r>
            <a:r>
              <a:rPr lang="en-US" sz="2800" b="1" i="1" dirty="0">
                <a:solidFill>
                  <a:schemeClr val="tx2"/>
                </a:solidFill>
                <a:latin typeface="Times New Roman" panose="02020603050405020304" pitchFamily="18" charset="0"/>
                <a:cs typeface="Times New Roman" panose="02020603050405020304" pitchFamily="18" charset="0"/>
              </a:rPr>
              <a:t>Partnerships Contribution to Universities </a:t>
            </a:r>
            <a:r>
              <a:rPr lang="en-US" sz="2800" b="1" i="1" dirty="0" err="1" smtClean="0">
                <a:solidFill>
                  <a:schemeClr val="tx2"/>
                </a:solidFill>
                <a:latin typeface="Times New Roman" panose="02020603050405020304" pitchFamily="18" charset="0"/>
                <a:cs typeface="Times New Roman" panose="02020603050405020304" pitchFamily="18" charset="0"/>
              </a:rPr>
              <a:t>Internationalisation</a:t>
            </a:r>
            <a:r>
              <a:rPr lang="en-US" sz="2800" b="1" i="1" dirty="0">
                <a:solidFill>
                  <a:schemeClr val="tx2"/>
                </a:solidFill>
                <a:latin typeface="Times New Roman" panose="02020603050405020304" pitchFamily="18" charset="0"/>
                <a:cs typeface="Times New Roman" panose="02020603050405020304" pitchFamily="18" charset="0"/>
              </a:rPr>
              <a:t/>
            </a:r>
            <a:br>
              <a:rPr lang="en-US" sz="2800" b="1" i="1" dirty="0">
                <a:solidFill>
                  <a:schemeClr val="tx2"/>
                </a:solidFill>
                <a:latin typeface="Times New Roman" panose="02020603050405020304" pitchFamily="18" charset="0"/>
                <a:cs typeface="Times New Roman" panose="02020603050405020304" pitchFamily="18" charset="0"/>
              </a:rPr>
            </a:br>
            <a:endParaRPr lang="en-US" sz="2800" b="1" i="1" dirty="0">
              <a:solidFill>
                <a:schemeClr val="tx2"/>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06286" y="5214256"/>
            <a:ext cx="6858000" cy="816428"/>
          </a:xfrm>
        </p:spPr>
        <p:txBody>
          <a:bodyPr>
            <a:normAutofit/>
          </a:bodyPr>
          <a:lstStyle/>
          <a:p>
            <a:r>
              <a:rPr lang="en-US" dirty="0" smtClean="0">
                <a:solidFill>
                  <a:schemeClr val="tx2"/>
                </a:solidFill>
                <a:latin typeface="Times New Roman" panose="02020603050405020304" pitchFamily="18" charset="0"/>
                <a:cs typeface="Times New Roman" panose="02020603050405020304" pitchFamily="18" charset="0"/>
              </a:rPr>
              <a:t>25 </a:t>
            </a:r>
            <a:r>
              <a:rPr lang="en-US" dirty="0">
                <a:solidFill>
                  <a:schemeClr val="tx2"/>
                </a:solidFill>
                <a:latin typeface="Times New Roman" panose="02020603050405020304" pitchFamily="18" charset="0"/>
                <a:cs typeface="Times New Roman" panose="02020603050405020304" pitchFamily="18" charset="0"/>
              </a:rPr>
              <a:t>- 26 October 2018</a:t>
            </a:r>
          </a:p>
          <a:p>
            <a:endParaRPr lang="en-US" dirty="0"/>
          </a:p>
        </p:txBody>
      </p:sp>
      <p:sp>
        <p:nvSpPr>
          <p:cNvPr id="4" name="Title 1"/>
          <p:cNvSpPr txBox="1">
            <a:spLocks/>
          </p:cNvSpPr>
          <p:nvPr/>
        </p:nvSpPr>
        <p:spPr>
          <a:xfrm>
            <a:off x="685800" y="1122363"/>
            <a:ext cx="7772400" cy="64112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44546A"/>
                </a:solidFill>
                <a:latin typeface="Times New Roman" panose="02020603050405020304" pitchFamily="18" charset="0"/>
                <a:cs typeface="Times New Roman" panose="02020603050405020304" pitchFamily="18" charset="0"/>
              </a:rPr>
              <a:t>Third International Partnerships Forum</a:t>
            </a:r>
            <a:endParaRPr lang="en-US" b="1" dirty="0">
              <a:solidFill>
                <a:srgbClr val="44546A"/>
              </a:solidFill>
            </a:endParaRPr>
          </a:p>
        </p:txBody>
      </p:sp>
    </p:spTree>
    <p:extLst>
      <p:ext uri="{BB962C8B-B14F-4D97-AF65-F5344CB8AC3E}">
        <p14:creationId xmlns:p14="http://schemas.microsoft.com/office/powerpoint/2010/main" val="119522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21229" y="947057"/>
            <a:ext cx="6858000" cy="2144486"/>
          </a:xfrm>
        </p:spPr>
        <p:txBody>
          <a:bodyPr>
            <a:normAutofit/>
          </a:bodyPr>
          <a:lstStyle/>
          <a:p>
            <a:pPr algn="just"/>
            <a:r>
              <a:rPr lang="en-US" b="1" dirty="0" smtClean="0">
                <a:solidFill>
                  <a:schemeClr val="tx2"/>
                </a:solidFill>
                <a:latin typeface="Times New Roman" panose="02020603050405020304" pitchFamily="18" charset="0"/>
                <a:cs typeface="Times New Roman" panose="02020603050405020304" pitchFamily="18" charset="0"/>
              </a:rPr>
              <a:t>Main </a:t>
            </a:r>
            <a:r>
              <a:rPr lang="en-US" b="1" dirty="0">
                <a:solidFill>
                  <a:schemeClr val="tx2"/>
                </a:solidFill>
                <a:latin typeface="Times New Roman" panose="02020603050405020304" pitchFamily="18" charset="0"/>
                <a:cs typeface="Times New Roman" panose="02020603050405020304" pitchFamily="18" charset="0"/>
              </a:rPr>
              <a:t>topic</a:t>
            </a:r>
            <a:r>
              <a:rPr lang="en-US" dirty="0">
                <a:solidFill>
                  <a:schemeClr val="tx2"/>
                </a:solidFill>
                <a:latin typeface="Times New Roman" panose="02020603050405020304" pitchFamily="18" charset="0"/>
                <a:cs typeface="Times New Roman" panose="02020603050405020304" pitchFamily="18" charset="0"/>
              </a:rPr>
              <a:t> </a:t>
            </a:r>
            <a:r>
              <a:rPr lang="en-US" dirty="0" smtClean="0">
                <a:solidFill>
                  <a:schemeClr val="tx2"/>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International Partnerships Contribution to Universities </a:t>
            </a:r>
            <a:r>
              <a:rPr lang="en-US" dirty="0" err="1">
                <a:solidFill>
                  <a:schemeClr val="tx2"/>
                </a:solidFill>
                <a:latin typeface="Times New Roman" panose="02020603050405020304" pitchFamily="18" charset="0"/>
                <a:cs typeface="Times New Roman" panose="02020603050405020304" pitchFamily="18" charset="0"/>
              </a:rPr>
              <a:t>Internationalisation</a:t>
            </a:r>
            <a:r>
              <a:rPr lang="en-US" dirty="0" smtClean="0">
                <a:solidFill>
                  <a:schemeClr val="tx2"/>
                </a:solidFill>
                <a:latin typeface="Times New Roman" panose="02020603050405020304" pitchFamily="18" charset="0"/>
                <a:cs typeface="Times New Roman" panose="02020603050405020304" pitchFamily="18" charset="0"/>
              </a:rPr>
              <a:t>”, dedicated </a:t>
            </a:r>
            <a:r>
              <a:rPr lang="en-US" dirty="0">
                <a:solidFill>
                  <a:schemeClr val="tx2"/>
                </a:solidFill>
                <a:latin typeface="Times New Roman" panose="02020603050405020304" pitchFamily="18" charset="0"/>
                <a:cs typeface="Times New Roman" panose="02020603050405020304" pitchFamily="18" charset="0"/>
              </a:rPr>
              <a:t>to 25th anniversary of the specialty </a:t>
            </a:r>
            <a:r>
              <a:rPr lang="en-US" dirty="0" err="1">
                <a:solidFill>
                  <a:schemeClr val="tx2"/>
                </a:solidFill>
                <a:latin typeface="Times New Roman" panose="02020603050405020304" pitchFamily="18" charset="0"/>
                <a:cs typeface="Times New Roman" panose="02020603050405020304" pitchFamily="18" charset="0"/>
              </a:rPr>
              <a:t>оf</a:t>
            </a:r>
            <a:r>
              <a:rPr lang="en-US" dirty="0">
                <a:solidFill>
                  <a:schemeClr val="tx2"/>
                </a:solidFill>
                <a:latin typeface="Times New Roman" panose="02020603050405020304" pitchFamily="18" charset="0"/>
                <a:cs typeface="Times New Roman" panose="02020603050405020304" pitchFamily="18" charset="0"/>
              </a:rPr>
              <a:t> healthcare management and 10th anniversary of the Faculty of Pharmacy. </a:t>
            </a:r>
          </a:p>
        </p:txBody>
      </p:sp>
      <p:pic>
        <p:nvPicPr>
          <p:cNvPr id="2" name="Picture 1"/>
          <p:cNvPicPr>
            <a:picLocks noChangeAspect="1"/>
          </p:cNvPicPr>
          <p:nvPr/>
        </p:nvPicPr>
        <p:blipFill>
          <a:blip r:embed="rId3"/>
          <a:stretch>
            <a:fillRect/>
          </a:stretch>
        </p:blipFill>
        <p:spPr>
          <a:xfrm>
            <a:off x="2020241" y="3091543"/>
            <a:ext cx="5284073" cy="3522717"/>
          </a:xfrm>
          <a:prstGeom prst="rect">
            <a:avLst/>
          </a:prstGeom>
        </p:spPr>
      </p:pic>
    </p:spTree>
    <p:extLst>
      <p:ext uri="{BB962C8B-B14F-4D97-AF65-F5344CB8AC3E}">
        <p14:creationId xmlns:p14="http://schemas.microsoft.com/office/powerpoint/2010/main" val="426129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0344" y="1643745"/>
            <a:ext cx="6858000" cy="3418114"/>
          </a:xfrm>
        </p:spPr>
        <p:txBody>
          <a:bodyPr>
            <a:normAutofit/>
          </a:bodyPr>
          <a:lstStyle/>
          <a:p>
            <a:pPr algn="just"/>
            <a:r>
              <a:rPr lang="en-US" b="1" dirty="0" smtClean="0">
                <a:solidFill>
                  <a:schemeClr val="tx2"/>
                </a:solidFill>
                <a:latin typeface="Times New Roman" panose="02020603050405020304" pitchFamily="18" charset="0"/>
                <a:cs typeface="Times New Roman" panose="02020603050405020304" pitchFamily="18" charset="0"/>
              </a:rPr>
              <a:t>Main </a:t>
            </a:r>
            <a:r>
              <a:rPr lang="en-US" b="1" dirty="0">
                <a:solidFill>
                  <a:schemeClr val="tx2"/>
                </a:solidFill>
                <a:latin typeface="Times New Roman" panose="02020603050405020304" pitchFamily="18" charset="0"/>
                <a:cs typeface="Times New Roman" panose="02020603050405020304" pitchFamily="18" charset="0"/>
              </a:rPr>
              <a:t>accent </a:t>
            </a:r>
            <a:r>
              <a:rPr lang="en-US" dirty="0" smtClean="0">
                <a:solidFill>
                  <a:schemeClr val="tx2"/>
                </a:solidFill>
                <a:latin typeface="Times New Roman" panose="02020603050405020304" pitchFamily="18" charset="0"/>
                <a:cs typeface="Times New Roman" panose="02020603050405020304" pitchFamily="18" charset="0"/>
              </a:rPr>
              <a:t> </a:t>
            </a:r>
          </a:p>
          <a:p>
            <a:pPr marL="342900" indent="-342900" algn="just">
              <a:buFont typeface="Wingdings" panose="05000000000000000000" pitchFamily="2" charset="2"/>
              <a:buChar char="ü"/>
            </a:pPr>
            <a:r>
              <a:rPr lang="en-US" dirty="0">
                <a:solidFill>
                  <a:schemeClr val="tx2"/>
                </a:solidFill>
                <a:latin typeface="Times New Roman" panose="02020603050405020304" pitchFamily="18" charset="0"/>
                <a:cs typeface="Times New Roman" panose="02020603050405020304" pitchFamily="18" charset="0"/>
              </a:rPr>
              <a:t>U</a:t>
            </a:r>
            <a:r>
              <a:rPr lang="en-US" dirty="0" smtClean="0">
                <a:solidFill>
                  <a:schemeClr val="tx2"/>
                </a:solidFill>
                <a:latin typeface="Times New Roman" panose="02020603050405020304" pitchFamily="18" charset="0"/>
                <a:cs typeface="Times New Roman" panose="02020603050405020304" pitchFamily="18" charset="0"/>
              </a:rPr>
              <a:t>niversities </a:t>
            </a:r>
            <a:r>
              <a:rPr lang="en-US" dirty="0" err="1">
                <a:solidFill>
                  <a:schemeClr val="tx2"/>
                </a:solidFill>
                <a:latin typeface="Times New Roman" panose="02020603050405020304" pitchFamily="18" charset="0"/>
                <a:cs typeface="Times New Roman" panose="02020603050405020304" pitchFamily="18" charset="0"/>
              </a:rPr>
              <a:t>internationalisation</a:t>
            </a:r>
            <a:r>
              <a:rPr lang="en-US" dirty="0">
                <a:solidFill>
                  <a:schemeClr val="tx2"/>
                </a:solidFill>
                <a:latin typeface="Times New Roman" panose="02020603050405020304" pitchFamily="18" charset="0"/>
                <a:cs typeface="Times New Roman" panose="02020603050405020304" pitchFamily="18" charset="0"/>
              </a:rPr>
              <a:t> </a:t>
            </a:r>
            <a:r>
              <a:rPr lang="en-US" dirty="0" smtClean="0">
                <a:solidFill>
                  <a:schemeClr val="tx2"/>
                </a:solidFill>
                <a:latin typeface="Times New Roman" panose="02020603050405020304" pitchFamily="18" charset="0"/>
                <a:cs typeface="Times New Roman" panose="02020603050405020304" pitchFamily="18" charset="0"/>
              </a:rPr>
              <a:t>as </a:t>
            </a:r>
            <a:r>
              <a:rPr lang="en-US" dirty="0">
                <a:solidFill>
                  <a:schemeClr val="tx2"/>
                </a:solidFill>
                <a:latin typeface="Times New Roman" panose="02020603050405020304" pitchFamily="18" charset="0"/>
                <a:cs typeface="Times New Roman" panose="02020603050405020304" pitchFamily="18" charset="0"/>
              </a:rPr>
              <a:t>a powerful tool for the development of higher education worldwide. </a:t>
            </a:r>
            <a:endParaRPr lang="en-US" dirty="0" smtClean="0">
              <a:solidFill>
                <a:schemeClr val="tx2"/>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smtClean="0">
                <a:solidFill>
                  <a:schemeClr val="tx2"/>
                </a:solidFill>
                <a:latin typeface="Times New Roman" panose="02020603050405020304" pitchFamily="18" charset="0"/>
                <a:cs typeface="Times New Roman" panose="02020603050405020304" pitchFamily="18" charset="0"/>
              </a:rPr>
              <a:t>Medical </a:t>
            </a:r>
            <a:r>
              <a:rPr lang="en-US" dirty="0">
                <a:solidFill>
                  <a:schemeClr val="tx2"/>
                </a:solidFill>
                <a:latin typeface="Times New Roman" panose="02020603050405020304" pitchFamily="18" charset="0"/>
                <a:cs typeface="Times New Roman" panose="02020603050405020304" pitchFamily="18" charset="0"/>
              </a:rPr>
              <a:t>University of Varna integrates the global perspectives and the intercultural dimension in the teaching-learning process and research. </a:t>
            </a:r>
          </a:p>
          <a:p>
            <a:endParaRPr lang="en-US" dirty="0"/>
          </a:p>
        </p:txBody>
      </p:sp>
    </p:spTree>
    <p:extLst>
      <p:ext uri="{BB962C8B-B14F-4D97-AF65-F5344CB8AC3E}">
        <p14:creationId xmlns:p14="http://schemas.microsoft.com/office/powerpoint/2010/main" val="3976058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38301" y="816427"/>
            <a:ext cx="5818414" cy="2677656"/>
          </a:xfrm>
          <a:prstGeom prst="rect">
            <a:avLst/>
          </a:prstGeom>
          <a:noFill/>
        </p:spPr>
        <p:txBody>
          <a:bodyPr wrap="square" rtlCol="0">
            <a:spAutoFit/>
          </a:bodyPr>
          <a:lstStyle/>
          <a:p>
            <a:pPr marL="342900" indent="-342900" algn="just">
              <a:buFont typeface="Wingdings" panose="05000000000000000000" pitchFamily="2" charset="2"/>
              <a:buChar char="ü"/>
            </a:pPr>
            <a:r>
              <a:rPr lang="en-US" sz="2400" dirty="0">
                <a:solidFill>
                  <a:srgbClr val="44546A"/>
                </a:solidFill>
                <a:latin typeface="Times New Roman" panose="02020603050405020304" pitchFamily="18" charset="0"/>
                <a:cs typeface="Times New Roman" panose="02020603050405020304" pitchFamily="18" charset="0"/>
              </a:rPr>
              <a:t>The presentations and discussions focused on different models of internationalization working for the different partnerships of the </a:t>
            </a:r>
            <a:r>
              <a:rPr lang="en-US" sz="2400" dirty="0" smtClean="0">
                <a:solidFill>
                  <a:srgbClr val="44546A"/>
                </a:solidFill>
                <a:latin typeface="Times New Roman" panose="02020603050405020304" pitchFamily="18" charset="0"/>
                <a:cs typeface="Times New Roman" panose="02020603050405020304" pitchFamily="18" charset="0"/>
              </a:rPr>
              <a:t>MU-Varna. </a:t>
            </a:r>
            <a:endParaRPr lang="en-US" sz="2400" dirty="0">
              <a:solidFill>
                <a:srgbClr val="44546A"/>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smtClean="0">
                <a:solidFill>
                  <a:srgbClr val="44546A"/>
                </a:solidFill>
                <a:latin typeface="Times New Roman" panose="02020603050405020304" pitchFamily="18" charset="0"/>
                <a:cs typeface="Times New Roman" panose="02020603050405020304" pitchFamily="18" charset="0"/>
              </a:rPr>
              <a:t>In accordance to the new requirements of the national and international accreditation systems.</a:t>
            </a:r>
            <a:endParaRPr lang="en-US" sz="2400" dirty="0">
              <a:solidFill>
                <a:prstClr val="black"/>
              </a:solidFill>
            </a:endParaRPr>
          </a:p>
        </p:txBody>
      </p:sp>
      <p:pic>
        <p:nvPicPr>
          <p:cNvPr id="3" name="Picture 2"/>
          <p:cNvPicPr>
            <a:picLocks noChangeAspect="1"/>
          </p:cNvPicPr>
          <p:nvPr/>
        </p:nvPicPr>
        <p:blipFill>
          <a:blip r:embed="rId3"/>
          <a:stretch>
            <a:fillRect/>
          </a:stretch>
        </p:blipFill>
        <p:spPr>
          <a:xfrm>
            <a:off x="2657475" y="3602940"/>
            <a:ext cx="4080781" cy="2937304"/>
          </a:xfrm>
          <a:prstGeom prst="rect">
            <a:avLst/>
          </a:prstGeom>
        </p:spPr>
      </p:pic>
    </p:spTree>
    <p:extLst>
      <p:ext uri="{BB962C8B-B14F-4D97-AF65-F5344CB8AC3E}">
        <p14:creationId xmlns:p14="http://schemas.microsoft.com/office/powerpoint/2010/main" val="261407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791323"/>
          </a:xfrm>
          <a:prstGeom prst="rect">
            <a:avLst/>
          </a:prstGeom>
        </p:spPr>
      </p:pic>
      <p:sp>
        <p:nvSpPr>
          <p:cNvPr id="3" name="object 3"/>
          <p:cNvSpPr txBox="1">
            <a:spLocks noGrp="1"/>
          </p:cNvSpPr>
          <p:nvPr>
            <p:ph type="title"/>
          </p:nvPr>
        </p:nvSpPr>
        <p:spPr>
          <a:xfrm>
            <a:off x="2326894" y="611784"/>
            <a:ext cx="4912106" cy="744050"/>
          </a:xfrm>
          <a:prstGeom prst="rect">
            <a:avLst/>
          </a:prstGeom>
        </p:spPr>
        <p:txBody>
          <a:bodyPr vert="horz" wrap="square" lIns="0" tIns="12700" rIns="0" bIns="0" rtlCol="0">
            <a:spAutoFit/>
          </a:bodyPr>
          <a:lstStyle/>
          <a:p>
            <a:pPr marL="151130" marR="5080" indent="-139065" algn="just">
              <a:lnSpc>
                <a:spcPct val="108200"/>
              </a:lnSpc>
              <a:spcBef>
                <a:spcPts val="100"/>
              </a:spcBef>
            </a:pPr>
            <a:r>
              <a:rPr lang="en-US" sz="2200" b="0" spc="-5" dirty="0"/>
              <a:t>Our international participants representing </a:t>
            </a:r>
            <a:br>
              <a:rPr lang="en-US" sz="2200" b="0" spc="-5" dirty="0"/>
            </a:br>
            <a:r>
              <a:rPr lang="en-US" sz="2200" b="0" spc="-5" dirty="0"/>
              <a:t>countries from all over the world</a:t>
            </a:r>
          </a:p>
        </p:txBody>
      </p:sp>
      <p:pic>
        <p:nvPicPr>
          <p:cNvPr id="4" name="object 4"/>
          <p:cNvPicPr/>
          <p:nvPr/>
        </p:nvPicPr>
        <p:blipFill>
          <a:blip r:embed="rId3" cstate="print"/>
          <a:stretch>
            <a:fillRect/>
          </a:stretch>
        </p:blipFill>
        <p:spPr>
          <a:xfrm>
            <a:off x="1650491" y="1822539"/>
            <a:ext cx="3105786" cy="2351405"/>
          </a:xfrm>
          <a:prstGeom prst="rect">
            <a:avLst/>
          </a:prstGeom>
        </p:spPr>
      </p:pic>
      <p:pic>
        <p:nvPicPr>
          <p:cNvPr id="5" name="Picture 4"/>
          <p:cNvPicPr>
            <a:picLocks noChangeAspect="1"/>
          </p:cNvPicPr>
          <p:nvPr/>
        </p:nvPicPr>
        <p:blipFill rotWithShape="1">
          <a:blip r:embed="rId4"/>
          <a:srcRect l="2661" r="4441"/>
          <a:stretch/>
        </p:blipFill>
        <p:spPr>
          <a:xfrm>
            <a:off x="4790567" y="1822538"/>
            <a:ext cx="3276600" cy="2351405"/>
          </a:xfrm>
          <a:prstGeom prst="rect">
            <a:avLst/>
          </a:prstGeom>
        </p:spPr>
      </p:pic>
      <p:pic>
        <p:nvPicPr>
          <p:cNvPr id="6" name="Picture 5"/>
          <p:cNvPicPr>
            <a:picLocks noChangeAspect="1"/>
          </p:cNvPicPr>
          <p:nvPr/>
        </p:nvPicPr>
        <p:blipFill>
          <a:blip r:embed="rId5"/>
          <a:stretch>
            <a:fillRect/>
          </a:stretch>
        </p:blipFill>
        <p:spPr>
          <a:xfrm>
            <a:off x="3154490" y="4196803"/>
            <a:ext cx="3274377" cy="21873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816429"/>
            <a:ext cx="6858000" cy="5214257"/>
          </a:xfrm>
        </p:spPr>
        <p:txBody>
          <a:bodyPr/>
          <a:lstStyle/>
          <a:p>
            <a:pPr algn="l"/>
            <a:r>
              <a:rPr lang="en-US" b="1" dirty="0" smtClean="0">
                <a:solidFill>
                  <a:schemeClr val="tx2"/>
                </a:solidFill>
                <a:latin typeface="Times New Roman" panose="02020603050405020304" pitchFamily="18" charset="0"/>
                <a:cs typeface="Times New Roman" panose="02020603050405020304" pitchFamily="18" charset="0"/>
              </a:rPr>
              <a:t>    Outcomes</a:t>
            </a:r>
            <a:r>
              <a:rPr lang="en-US" dirty="0" smtClean="0">
                <a:solidFill>
                  <a:schemeClr val="tx2"/>
                </a:solidFill>
                <a:latin typeface="Times New Roman" panose="02020603050405020304" pitchFamily="18" charset="0"/>
                <a:cs typeface="Times New Roman" panose="02020603050405020304" pitchFamily="18" charset="0"/>
              </a:rPr>
              <a:t> – priority activities </a:t>
            </a:r>
            <a:endParaRPr lang="en-US" dirty="0">
              <a:solidFill>
                <a:schemeClr val="tx2"/>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a:solidFill>
                  <a:schemeClr val="tx2"/>
                </a:solidFill>
                <a:latin typeface="Times New Roman" panose="02020603050405020304" pitchFamily="18" charset="0"/>
                <a:cs typeface="Times New Roman" panose="02020603050405020304" pitchFamily="18" charset="0"/>
              </a:rPr>
              <a:t>International mobility of students, academic and non-academic staff;</a:t>
            </a:r>
          </a:p>
          <a:p>
            <a:pPr marL="342900" indent="-342900" algn="just">
              <a:buFont typeface="Wingdings" panose="05000000000000000000" pitchFamily="2" charset="2"/>
              <a:buChar char="ü"/>
            </a:pPr>
            <a:r>
              <a:rPr lang="en-US" dirty="0" err="1">
                <a:solidFill>
                  <a:schemeClr val="tx2"/>
                </a:solidFill>
                <a:latin typeface="Times New Roman" panose="02020603050405020304" pitchFamily="18" charset="0"/>
                <a:cs typeface="Times New Roman" panose="02020603050405020304" pitchFamily="18" charset="0"/>
              </a:rPr>
              <a:t>Internationalisation</a:t>
            </a:r>
            <a:r>
              <a:rPr lang="en-US" dirty="0">
                <a:solidFill>
                  <a:schemeClr val="tx2"/>
                </a:solidFill>
                <a:latin typeface="Times New Roman" panose="02020603050405020304" pitchFamily="18" charset="0"/>
                <a:cs typeface="Times New Roman" panose="02020603050405020304" pitchFamily="18" charset="0"/>
              </a:rPr>
              <a:t> at home and digital learning;</a:t>
            </a:r>
          </a:p>
          <a:p>
            <a:pPr marL="342900" indent="-342900" algn="just">
              <a:buFont typeface="Wingdings" panose="05000000000000000000" pitchFamily="2" charset="2"/>
              <a:buChar char="ü"/>
            </a:pPr>
            <a:r>
              <a:rPr lang="en-US" dirty="0">
                <a:solidFill>
                  <a:schemeClr val="tx2"/>
                </a:solidFill>
                <a:latin typeface="Times New Roman" panose="02020603050405020304" pitchFamily="18" charset="0"/>
                <a:cs typeface="Times New Roman" panose="02020603050405020304" pitchFamily="18" charset="0"/>
              </a:rPr>
              <a:t>International research collaboration/innovation; </a:t>
            </a:r>
          </a:p>
          <a:p>
            <a:pPr marL="342900" indent="-342900" algn="just">
              <a:buFont typeface="Wingdings" panose="05000000000000000000" pitchFamily="2" charset="2"/>
              <a:buChar char="ü"/>
            </a:pPr>
            <a:r>
              <a:rPr lang="en-US" dirty="0">
                <a:solidFill>
                  <a:schemeClr val="tx2"/>
                </a:solidFill>
                <a:latin typeface="Times New Roman" panose="02020603050405020304" pitchFamily="18" charset="0"/>
                <a:cs typeface="Times New Roman" panose="02020603050405020304" pitchFamily="18" charset="0"/>
              </a:rPr>
              <a:t>Strategic partnerships and capacity building</a:t>
            </a:r>
            <a:r>
              <a:rPr lang="en-US" dirty="0" smtClean="0">
                <a:solidFill>
                  <a:schemeClr val="tx2"/>
                </a:solidFill>
                <a:latin typeface="Times New Roman" panose="02020603050405020304" pitchFamily="18" charset="0"/>
                <a:cs typeface="Times New Roman" panose="02020603050405020304" pitchFamily="18" charset="0"/>
              </a:rPr>
              <a:t>.</a:t>
            </a:r>
            <a:endParaRPr lang="bg-BG" dirty="0" smtClean="0">
              <a:solidFill>
                <a:schemeClr val="tx2"/>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smtClean="0">
                <a:solidFill>
                  <a:schemeClr val="tx2"/>
                </a:solidFill>
                <a:latin typeface="Times New Roman" panose="02020603050405020304" pitchFamily="18" charset="0"/>
                <a:cs typeface="Times New Roman" panose="02020603050405020304" pitchFamily="18" charset="0"/>
              </a:rPr>
              <a:t>Established in 2016, the Research Institute</a:t>
            </a:r>
            <a:r>
              <a:rPr lang="bg-BG" dirty="0" smtClean="0">
                <a:solidFill>
                  <a:schemeClr val="tx2"/>
                </a:solidFill>
                <a:latin typeface="Times New Roman" panose="02020603050405020304" pitchFamily="18" charset="0"/>
                <a:cs typeface="Times New Roman" panose="02020603050405020304" pitchFamily="18" charset="0"/>
              </a:rPr>
              <a:t> </a:t>
            </a:r>
            <a:r>
              <a:rPr lang="en-US" dirty="0" smtClean="0">
                <a:solidFill>
                  <a:schemeClr val="tx2"/>
                </a:solidFill>
                <a:latin typeface="Times New Roman" panose="02020603050405020304" pitchFamily="18" charset="0"/>
                <a:cs typeface="Times New Roman" panose="02020603050405020304" pitchFamily="18" charset="0"/>
              </a:rPr>
              <a:t>invites international partners in significant scientific projects of MU-Varna. </a:t>
            </a:r>
            <a:endParaRPr lang="en-US" dirty="0">
              <a:solidFill>
                <a:schemeClr val="tx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8692" y="4425043"/>
            <a:ext cx="3295651" cy="2199848"/>
          </a:xfrm>
          <a:prstGeom prst="rect">
            <a:avLst/>
          </a:prstGeom>
        </p:spPr>
      </p:pic>
    </p:spTree>
    <p:extLst>
      <p:ext uri="{BB962C8B-B14F-4D97-AF65-F5344CB8AC3E}">
        <p14:creationId xmlns:p14="http://schemas.microsoft.com/office/powerpoint/2010/main" val="1387072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3771" y="2590799"/>
            <a:ext cx="7772400" cy="1746477"/>
          </a:xfrm>
        </p:spPr>
        <p:txBody>
          <a:bodyPr>
            <a:normAutofit/>
          </a:bodyPr>
          <a:lstStyle/>
          <a:p>
            <a:r>
              <a:rPr lang="en-US" sz="2800" b="1" i="1" dirty="0" smtClean="0">
                <a:solidFill>
                  <a:schemeClr val="tx2"/>
                </a:solidFill>
                <a:latin typeface="Times New Roman" panose="02020603050405020304" pitchFamily="18" charset="0"/>
                <a:cs typeface="Times New Roman" panose="02020603050405020304" pitchFamily="18" charset="0"/>
              </a:rPr>
              <a:t>International </a:t>
            </a:r>
            <a:r>
              <a:rPr lang="en-US" sz="2800" b="1" i="1" dirty="0">
                <a:solidFill>
                  <a:schemeClr val="tx2"/>
                </a:solidFill>
                <a:latin typeface="Times New Roman" panose="02020603050405020304" pitchFamily="18" charset="0"/>
                <a:cs typeface="Times New Roman" panose="02020603050405020304" pitchFamily="18" charset="0"/>
              </a:rPr>
              <a:t>Partnerships for Youth - Students’ Life and Erasmus</a:t>
            </a:r>
            <a:r>
              <a:rPr lang="en-US" sz="2800" b="1" i="1" dirty="0" smtClean="0">
                <a:solidFill>
                  <a:schemeClr val="tx2"/>
                </a:solidFill>
                <a:latin typeface="Times New Roman" panose="02020603050405020304" pitchFamily="18" charset="0"/>
                <a:cs typeface="Times New Roman" panose="02020603050405020304" pitchFamily="18" charset="0"/>
              </a:rPr>
              <a:t>+ </a:t>
            </a:r>
            <a:r>
              <a:rPr lang="en-US" sz="3200" dirty="0">
                <a:solidFill>
                  <a:schemeClr val="tx2"/>
                </a:solidFill>
                <a:latin typeface="Times New Roman" panose="02020603050405020304" pitchFamily="18" charset="0"/>
                <a:cs typeface="Times New Roman" panose="02020603050405020304" pitchFamily="18" charset="0"/>
              </a:rPr>
              <a:t/>
            </a:r>
            <a:br>
              <a:rPr lang="en-US" sz="3200" dirty="0">
                <a:solidFill>
                  <a:schemeClr val="tx2"/>
                </a:solidFill>
                <a:latin typeface="Times New Roman" panose="02020603050405020304" pitchFamily="18" charset="0"/>
                <a:cs typeface="Times New Roman" panose="02020603050405020304" pitchFamily="18" charset="0"/>
              </a:rPr>
            </a:br>
            <a:endParaRPr lang="en-US" sz="3200" dirty="0">
              <a:solidFill>
                <a:schemeClr val="tx2"/>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28058" y="5164589"/>
            <a:ext cx="6858000" cy="947057"/>
          </a:xfrm>
        </p:spPr>
        <p:txBody>
          <a:bodyPr>
            <a:normAutofit fontScale="92500" lnSpcReduction="10000"/>
          </a:bodyPr>
          <a:lstStyle/>
          <a:p>
            <a:r>
              <a:rPr lang="en-US" sz="2600" dirty="0" smtClean="0">
                <a:solidFill>
                  <a:schemeClr val="tx2"/>
                </a:solidFill>
                <a:latin typeface="Times New Roman" panose="02020603050405020304" pitchFamily="18" charset="0"/>
                <a:cs typeface="Times New Roman" panose="02020603050405020304" pitchFamily="18" charset="0"/>
              </a:rPr>
              <a:t>16 -17 October 2017</a:t>
            </a:r>
            <a:r>
              <a:rPr lang="en-US" sz="2600" dirty="0">
                <a:solidFill>
                  <a:schemeClr val="tx2"/>
                </a:solidFill>
                <a:latin typeface="Times New Roman" panose="02020603050405020304" pitchFamily="18" charset="0"/>
                <a:cs typeface="Times New Roman" panose="02020603050405020304" pitchFamily="18" charset="0"/>
              </a:rPr>
              <a:t/>
            </a:r>
            <a:br>
              <a:rPr lang="en-US" sz="2600" dirty="0">
                <a:solidFill>
                  <a:schemeClr val="tx2"/>
                </a:solidFill>
                <a:latin typeface="Times New Roman" panose="02020603050405020304" pitchFamily="18" charset="0"/>
                <a:cs typeface="Times New Roman" panose="02020603050405020304" pitchFamily="18" charset="0"/>
              </a:rPr>
            </a:br>
            <a:r>
              <a:rPr lang="en-US" dirty="0" smtClean="0">
                <a:solidFill>
                  <a:schemeClr val="tx2"/>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
            </a:r>
            <a:br>
              <a:rPr lang="en-US" dirty="0">
                <a:solidFill>
                  <a:schemeClr val="tx2"/>
                </a:solidFill>
                <a:latin typeface="Times New Roman" panose="02020603050405020304" pitchFamily="18" charset="0"/>
                <a:cs typeface="Times New Roman" panose="02020603050405020304" pitchFamily="18" charset="0"/>
              </a:rPr>
            </a:br>
            <a:endParaRPr lang="en-US" dirty="0">
              <a:solidFill>
                <a:schemeClr val="tx2"/>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685800" y="1122363"/>
            <a:ext cx="7772400" cy="64112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44546A"/>
                </a:solidFill>
                <a:latin typeface="Times New Roman" panose="02020603050405020304" pitchFamily="18" charset="0"/>
                <a:cs typeface="Times New Roman" panose="02020603050405020304" pitchFamily="18" charset="0"/>
              </a:rPr>
              <a:t>Second International Partnerships Forum</a:t>
            </a:r>
            <a:endParaRPr lang="en-US" b="1" dirty="0">
              <a:solidFill>
                <a:srgbClr val="44546A"/>
              </a:solidFill>
            </a:endParaRPr>
          </a:p>
        </p:txBody>
      </p:sp>
    </p:spTree>
    <p:extLst>
      <p:ext uri="{BB962C8B-B14F-4D97-AF65-F5344CB8AC3E}">
        <p14:creationId xmlns:p14="http://schemas.microsoft.com/office/powerpoint/2010/main" val="1710179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51857" y="892627"/>
            <a:ext cx="6596743" cy="4060371"/>
          </a:xfrm>
        </p:spPr>
        <p:txBody>
          <a:bodyPr>
            <a:normAutofit/>
          </a:bodyPr>
          <a:lstStyle/>
          <a:p>
            <a:pPr algn="just"/>
            <a:r>
              <a:rPr lang="en-US" b="1" dirty="0" smtClean="0">
                <a:solidFill>
                  <a:schemeClr val="tx2"/>
                </a:solidFill>
                <a:latin typeface="Times New Roman" panose="02020603050405020304" pitchFamily="18" charset="0"/>
                <a:cs typeface="Times New Roman" panose="02020603050405020304" pitchFamily="18" charset="0"/>
              </a:rPr>
              <a:t>Main </a:t>
            </a:r>
            <a:r>
              <a:rPr lang="en-US" b="1" dirty="0">
                <a:solidFill>
                  <a:schemeClr val="tx2"/>
                </a:solidFill>
                <a:latin typeface="Times New Roman" panose="02020603050405020304" pitchFamily="18" charset="0"/>
                <a:cs typeface="Times New Roman" panose="02020603050405020304" pitchFamily="18" charset="0"/>
              </a:rPr>
              <a:t>accent </a:t>
            </a:r>
            <a:r>
              <a:rPr lang="en-US" dirty="0">
                <a:solidFill>
                  <a:schemeClr val="tx2"/>
                </a:solidFill>
                <a:latin typeface="Times New Roman" panose="02020603050405020304" pitchFamily="18" charset="0"/>
                <a:cs typeface="Times New Roman" panose="02020603050405020304" pitchFamily="18" charset="0"/>
              </a:rPr>
              <a:t>- the role of partnerships in the development of modern education, scientific and cultural exchange as well as in the process of universities </a:t>
            </a:r>
            <a:r>
              <a:rPr lang="en-US" dirty="0" err="1">
                <a:solidFill>
                  <a:schemeClr val="tx2"/>
                </a:solidFill>
                <a:latin typeface="Times New Roman" panose="02020603050405020304" pitchFamily="18" charset="0"/>
                <a:cs typeface="Times New Roman" panose="02020603050405020304" pitchFamily="18" charset="0"/>
              </a:rPr>
              <a:t>internationalisation</a:t>
            </a:r>
            <a:r>
              <a:rPr lang="en-US" dirty="0">
                <a:solidFill>
                  <a:schemeClr val="tx2"/>
                </a:solidFill>
                <a:latin typeface="Times New Roman" panose="02020603050405020304" pitchFamily="18" charset="0"/>
                <a:cs typeface="Times New Roman" panose="02020603050405020304" pitchFamily="18" charset="0"/>
              </a:rPr>
              <a:t> and networking. </a:t>
            </a:r>
          </a:p>
        </p:txBody>
      </p:sp>
      <p:pic>
        <p:nvPicPr>
          <p:cNvPr id="2" name="Picture 1"/>
          <p:cNvPicPr>
            <a:picLocks noChangeAspect="1"/>
          </p:cNvPicPr>
          <p:nvPr/>
        </p:nvPicPr>
        <p:blipFill>
          <a:blip r:embed="rId3"/>
          <a:stretch>
            <a:fillRect/>
          </a:stretch>
        </p:blipFill>
        <p:spPr>
          <a:xfrm>
            <a:off x="1879518" y="2512154"/>
            <a:ext cx="5675168" cy="3789110"/>
          </a:xfrm>
          <a:prstGeom prst="rect">
            <a:avLst/>
          </a:prstGeom>
        </p:spPr>
      </p:pic>
    </p:spTree>
    <p:extLst>
      <p:ext uri="{BB962C8B-B14F-4D97-AF65-F5344CB8AC3E}">
        <p14:creationId xmlns:p14="http://schemas.microsoft.com/office/powerpoint/2010/main" val="1873825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725254"/>
            <a:ext cx="6749142" cy="4615543"/>
          </a:xfrm>
        </p:spPr>
        <p:txBody>
          <a:bodyPr>
            <a:normAutofit/>
          </a:bodyPr>
          <a:lstStyle/>
          <a:p>
            <a:pPr algn="just"/>
            <a:r>
              <a:rPr lang="en-US" b="1" dirty="0" smtClean="0">
                <a:solidFill>
                  <a:schemeClr val="tx2"/>
                </a:solidFill>
                <a:latin typeface="Times New Roman" panose="02020603050405020304" pitchFamily="18" charset="0"/>
                <a:cs typeface="Times New Roman" panose="02020603050405020304" pitchFamily="18" charset="0"/>
              </a:rPr>
              <a:t>Scope </a:t>
            </a:r>
            <a:r>
              <a:rPr lang="en-US" b="1" dirty="0">
                <a:solidFill>
                  <a:schemeClr val="tx2"/>
                </a:solidFill>
                <a:latin typeface="Times New Roman" panose="02020603050405020304" pitchFamily="18" charset="0"/>
                <a:cs typeface="Times New Roman" panose="02020603050405020304" pitchFamily="18" charset="0"/>
              </a:rPr>
              <a:t>of the meeting </a:t>
            </a:r>
            <a:r>
              <a:rPr lang="en-US" dirty="0" smtClean="0">
                <a:solidFill>
                  <a:schemeClr val="tx2"/>
                </a:solidFill>
                <a:latin typeface="Times New Roman" panose="02020603050405020304" pitchFamily="18" charset="0"/>
                <a:cs typeface="Times New Roman" panose="02020603050405020304" pitchFamily="18" charset="0"/>
              </a:rPr>
              <a:t>- students</a:t>
            </a:r>
            <a:r>
              <a:rPr lang="en-US" dirty="0">
                <a:solidFill>
                  <a:schemeClr val="tx2"/>
                </a:solidFill>
                <a:latin typeface="Times New Roman" panose="02020603050405020304" pitchFamily="18" charset="0"/>
                <a:cs typeface="Times New Roman" panose="02020603050405020304" pitchFamily="18" charset="0"/>
              </a:rPr>
              <a:t>’ and young researchers’ life and activities during their academic studies, </a:t>
            </a:r>
            <a:r>
              <a:rPr lang="en-US" dirty="0" smtClean="0">
                <a:solidFill>
                  <a:schemeClr val="tx2"/>
                </a:solidFill>
                <a:latin typeface="Times New Roman" panose="02020603050405020304" pitchFamily="18" charset="0"/>
                <a:cs typeface="Times New Roman" panose="02020603050405020304" pitchFamily="18" charset="0"/>
              </a:rPr>
              <a:t>encouragement of </a:t>
            </a:r>
            <a:r>
              <a:rPr lang="en-US" dirty="0">
                <a:solidFill>
                  <a:schemeClr val="tx2"/>
                </a:solidFill>
                <a:latin typeface="Times New Roman" panose="02020603050405020304" pitchFamily="18" charset="0"/>
                <a:cs typeface="Times New Roman" panose="02020603050405020304" pitchFamily="18" charset="0"/>
              </a:rPr>
              <a:t>the mobility process, </a:t>
            </a:r>
            <a:r>
              <a:rPr lang="en-US" dirty="0" smtClean="0">
                <a:solidFill>
                  <a:schemeClr val="tx2"/>
                </a:solidFill>
                <a:latin typeface="Times New Roman" panose="02020603050405020304" pitchFamily="18" charset="0"/>
                <a:cs typeface="Times New Roman" panose="02020603050405020304" pitchFamily="18" charset="0"/>
              </a:rPr>
              <a:t>enhancement of </a:t>
            </a:r>
            <a:r>
              <a:rPr lang="en-US" dirty="0">
                <a:solidFill>
                  <a:schemeClr val="tx2"/>
                </a:solidFill>
                <a:latin typeface="Times New Roman" panose="02020603050405020304" pitchFamily="18" charset="0"/>
                <a:cs typeface="Times New Roman" panose="02020603050405020304" pitchFamily="18" charset="0"/>
              </a:rPr>
              <a:t>cooperation, information circulation, sharing </a:t>
            </a:r>
            <a:r>
              <a:rPr lang="en-US" dirty="0" smtClean="0">
                <a:solidFill>
                  <a:schemeClr val="tx2"/>
                </a:solidFill>
                <a:latin typeface="Times New Roman" panose="02020603050405020304" pitchFamily="18" charset="0"/>
                <a:cs typeface="Times New Roman" panose="02020603050405020304" pitchFamily="18" charset="0"/>
              </a:rPr>
              <a:t>ideas </a:t>
            </a:r>
            <a:r>
              <a:rPr lang="en-US" dirty="0">
                <a:solidFill>
                  <a:schemeClr val="tx2"/>
                </a:solidFill>
                <a:latin typeface="Times New Roman" panose="02020603050405020304" pitchFamily="18" charset="0"/>
                <a:cs typeface="Times New Roman" panose="02020603050405020304" pitchFamily="18" charset="0"/>
              </a:rPr>
              <a:t>and best practices among the participants. </a:t>
            </a:r>
          </a:p>
          <a:p>
            <a:pPr marL="342900" indent="-342900" algn="just">
              <a:buFont typeface="Wingdings" panose="05000000000000000000" pitchFamily="2" charset="2"/>
              <a:buChar char="ü"/>
            </a:pPr>
            <a:endParaRPr lang="en-US" dirty="0">
              <a:solidFill>
                <a:schemeClr val="tx2"/>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129059" y="2884019"/>
            <a:ext cx="5066398" cy="3384785"/>
          </a:xfrm>
          <a:prstGeom prst="rect">
            <a:avLst/>
          </a:prstGeom>
        </p:spPr>
      </p:pic>
    </p:spTree>
    <p:extLst>
      <p:ext uri="{BB962C8B-B14F-4D97-AF65-F5344CB8AC3E}">
        <p14:creationId xmlns:p14="http://schemas.microsoft.com/office/powerpoint/2010/main" val="2215187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24399" y="1425143"/>
            <a:ext cx="3741557" cy="2497489"/>
          </a:xfrm>
          <a:prstGeom prst="rect">
            <a:avLst/>
          </a:prstGeom>
        </p:spPr>
      </p:pic>
      <p:pic>
        <p:nvPicPr>
          <p:cNvPr id="6" name="Picture 5"/>
          <p:cNvPicPr>
            <a:picLocks noChangeAspect="1"/>
          </p:cNvPicPr>
          <p:nvPr/>
        </p:nvPicPr>
        <p:blipFill>
          <a:blip r:embed="rId4"/>
          <a:stretch>
            <a:fillRect/>
          </a:stretch>
        </p:blipFill>
        <p:spPr>
          <a:xfrm>
            <a:off x="4724399" y="3922632"/>
            <a:ext cx="3741557" cy="2497489"/>
          </a:xfrm>
          <a:prstGeom prst="rect">
            <a:avLst/>
          </a:prstGeom>
        </p:spPr>
      </p:pic>
      <p:pic>
        <p:nvPicPr>
          <p:cNvPr id="7" name="Picture 6"/>
          <p:cNvPicPr>
            <a:picLocks noChangeAspect="1"/>
          </p:cNvPicPr>
          <p:nvPr/>
        </p:nvPicPr>
        <p:blipFill rotWithShape="1">
          <a:blip r:embed="rId5"/>
          <a:srcRect l="1449" r="1"/>
          <a:stretch/>
        </p:blipFill>
        <p:spPr>
          <a:xfrm>
            <a:off x="1009098" y="3913183"/>
            <a:ext cx="3715301" cy="2497488"/>
          </a:xfrm>
          <a:prstGeom prst="rect">
            <a:avLst/>
          </a:prstGeom>
        </p:spPr>
      </p:pic>
      <p:pic>
        <p:nvPicPr>
          <p:cNvPr id="9" name="Picture 8"/>
          <p:cNvPicPr>
            <a:picLocks noChangeAspect="1"/>
          </p:cNvPicPr>
          <p:nvPr/>
        </p:nvPicPr>
        <p:blipFill>
          <a:blip r:embed="rId6"/>
          <a:stretch>
            <a:fillRect/>
          </a:stretch>
        </p:blipFill>
        <p:spPr>
          <a:xfrm>
            <a:off x="1009098" y="1434591"/>
            <a:ext cx="3715301" cy="2478592"/>
          </a:xfrm>
          <a:prstGeom prst="rect">
            <a:avLst/>
          </a:prstGeom>
        </p:spPr>
      </p:pic>
      <p:sp>
        <p:nvSpPr>
          <p:cNvPr id="10" name="Rectangle 9"/>
          <p:cNvSpPr/>
          <p:nvPr/>
        </p:nvSpPr>
        <p:spPr>
          <a:xfrm>
            <a:off x="1734991" y="443455"/>
            <a:ext cx="5476179" cy="830997"/>
          </a:xfrm>
          <a:prstGeom prst="rect">
            <a:avLst/>
          </a:prstGeom>
        </p:spPr>
        <p:txBody>
          <a:bodyPr wrap="none">
            <a:spAutoFit/>
          </a:bodyPr>
          <a:lstStyle/>
          <a:p>
            <a:pPr algn="ctr"/>
            <a:r>
              <a:rPr lang="en-US" sz="2400" dirty="0" smtClean="0">
                <a:solidFill>
                  <a:srgbClr val="44546A"/>
                </a:solidFill>
                <a:latin typeface="Times New Roman" panose="02020603050405020304" pitchFamily="18" charset="0"/>
                <a:cs typeface="Times New Roman" panose="02020603050405020304" pitchFamily="18" charset="0"/>
              </a:rPr>
              <a:t>Our international participants representing </a:t>
            </a:r>
          </a:p>
          <a:p>
            <a:pPr algn="ctr"/>
            <a:r>
              <a:rPr lang="en-US" sz="2400" dirty="0">
                <a:solidFill>
                  <a:srgbClr val="44546A"/>
                </a:solidFill>
                <a:latin typeface="Times New Roman" panose="02020603050405020304" pitchFamily="18" charset="0"/>
                <a:cs typeface="Times New Roman" panose="02020603050405020304" pitchFamily="18" charset="0"/>
              </a:rPr>
              <a:t>c</a:t>
            </a:r>
            <a:r>
              <a:rPr lang="en-US" sz="2400" dirty="0" smtClean="0">
                <a:solidFill>
                  <a:srgbClr val="44546A"/>
                </a:solidFill>
                <a:latin typeface="Times New Roman" panose="02020603050405020304" pitchFamily="18" charset="0"/>
                <a:cs typeface="Times New Roman" panose="02020603050405020304" pitchFamily="18" charset="0"/>
              </a:rPr>
              <a:t>ountries from all over the world</a:t>
            </a:r>
            <a:endParaRPr lang="en-US" sz="2400" dirty="0">
              <a:solidFill>
                <a:srgbClr val="44546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5974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414" y="0"/>
            <a:ext cx="9125586" cy="6829425"/>
          </a:xfrm>
          <a:prstGeom prst="rect">
            <a:avLst/>
          </a:prstGeom>
        </p:spPr>
      </p:pic>
      <p:sp>
        <p:nvSpPr>
          <p:cNvPr id="3" name="object 3"/>
          <p:cNvSpPr txBox="1">
            <a:spLocks noGrp="1"/>
          </p:cNvSpPr>
          <p:nvPr>
            <p:ph type="title"/>
          </p:nvPr>
        </p:nvSpPr>
        <p:spPr>
          <a:xfrm>
            <a:off x="275907" y="1600200"/>
            <a:ext cx="8610600" cy="474489"/>
          </a:xfrm>
          <a:prstGeom prst="rect">
            <a:avLst/>
          </a:prstGeom>
        </p:spPr>
        <p:txBody>
          <a:bodyPr vert="horz" wrap="square" lIns="0" tIns="13335" rIns="0" bIns="0" rtlCol="0">
            <a:spAutoFit/>
          </a:bodyPr>
          <a:lstStyle/>
          <a:p>
            <a:pPr indent="457200" algn="ctr">
              <a:lnSpc>
                <a:spcPct val="107000"/>
              </a:lnSpc>
              <a:spcAft>
                <a:spcPts val="8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Eighth </a:t>
            </a:r>
            <a:r>
              <a:rPr lang="en-US" sz="2800" dirty="0">
                <a:latin typeface="Times New Roman" panose="02020603050405020304" pitchFamily="18" charset="0"/>
                <a:ea typeface="Calibri" panose="020F0502020204030204" pitchFamily="34" charset="0"/>
                <a:cs typeface="Times New Roman" panose="02020603050405020304" pitchFamily="18" charset="0"/>
              </a:rPr>
              <a:t>International Partnerships Forum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object 4"/>
          <p:cNvSpPr txBox="1"/>
          <p:nvPr/>
        </p:nvSpPr>
        <p:spPr>
          <a:xfrm>
            <a:off x="881888" y="3078606"/>
            <a:ext cx="7665720" cy="873957"/>
          </a:xfrm>
          <a:prstGeom prst="rect">
            <a:avLst/>
          </a:prstGeom>
        </p:spPr>
        <p:txBody>
          <a:bodyPr vert="horz" wrap="square" lIns="0" tIns="12065" rIns="0" bIns="0" rtlCol="0">
            <a:spAutoFit/>
          </a:bodyPr>
          <a:lstStyle/>
          <a:p>
            <a:pPr marL="12700" algn="ctr">
              <a:lnSpc>
                <a:spcPct val="100000"/>
              </a:lnSpc>
              <a:spcBef>
                <a:spcPts val="95"/>
              </a:spcBef>
            </a:pPr>
            <a:r>
              <a:rPr lang="en-US" sz="2800" b="1" i="1" dirty="0" smtClean="0">
                <a:solidFill>
                  <a:srgbClr val="44536A"/>
                </a:solidFill>
                <a:latin typeface="Times New Roman"/>
                <a:cs typeface="Times New Roman"/>
              </a:rPr>
              <a:t>Developing competences and skills through internationalization </a:t>
            </a:r>
            <a:endParaRPr lang="en-US" sz="2800" dirty="0">
              <a:latin typeface="Times New Roman"/>
              <a:cs typeface="Times New Roman"/>
            </a:endParaRPr>
          </a:p>
        </p:txBody>
      </p:sp>
      <p:sp>
        <p:nvSpPr>
          <p:cNvPr id="5" name="object 5"/>
          <p:cNvSpPr txBox="1"/>
          <p:nvPr/>
        </p:nvSpPr>
        <p:spPr>
          <a:xfrm>
            <a:off x="3581400" y="5486400"/>
            <a:ext cx="2558670" cy="319959"/>
          </a:xfrm>
          <a:prstGeom prst="rect">
            <a:avLst/>
          </a:prstGeom>
        </p:spPr>
        <p:txBody>
          <a:bodyPr vert="horz" wrap="square" lIns="0" tIns="12065" rIns="0" bIns="0" rtlCol="0">
            <a:spAutoFit/>
          </a:bodyPr>
          <a:lstStyle/>
          <a:p>
            <a:pPr marL="12700">
              <a:lnSpc>
                <a:spcPct val="100000"/>
              </a:lnSpc>
              <a:spcBef>
                <a:spcPts val="95"/>
              </a:spcBef>
            </a:pPr>
            <a:r>
              <a:rPr lang="en-US" sz="2000" spc="-5" dirty="0">
                <a:solidFill>
                  <a:srgbClr val="44536A"/>
                </a:solidFill>
                <a:latin typeface="Times New Roman"/>
                <a:cs typeface="Times New Roman"/>
              </a:rPr>
              <a:t>19 October 2023</a:t>
            </a:r>
            <a:endParaRPr sz="2000" dirty="0">
              <a:latin typeface="Times New Roman"/>
              <a:cs typeface="Times New Roman"/>
            </a:endParaRPr>
          </a:p>
        </p:txBody>
      </p:sp>
    </p:spTree>
    <p:extLst>
      <p:ext uri="{BB962C8B-B14F-4D97-AF65-F5344CB8AC3E}">
        <p14:creationId xmlns:p14="http://schemas.microsoft.com/office/powerpoint/2010/main" val="2605404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68829" y="642257"/>
            <a:ext cx="7032171" cy="4615543"/>
          </a:xfrm>
        </p:spPr>
        <p:txBody>
          <a:bodyPr/>
          <a:lstStyle/>
          <a:p>
            <a:r>
              <a:rPr lang="en-US" dirty="0" smtClean="0">
                <a:solidFill>
                  <a:schemeClr val="tx2"/>
                </a:solidFill>
                <a:latin typeface="Times New Roman" panose="02020603050405020304" pitchFamily="18" charset="0"/>
                <a:cs typeface="Times New Roman" panose="02020603050405020304" pitchFamily="18" charset="0"/>
              </a:rPr>
              <a:t>    </a:t>
            </a:r>
            <a:r>
              <a:rPr lang="en-US" b="1" dirty="0" smtClean="0">
                <a:solidFill>
                  <a:schemeClr val="tx2"/>
                </a:solidFill>
                <a:latin typeface="Times New Roman" panose="02020603050405020304" pitchFamily="18" charset="0"/>
                <a:cs typeface="Times New Roman" panose="02020603050405020304" pitchFamily="18" charset="0"/>
              </a:rPr>
              <a:t>The </a:t>
            </a:r>
            <a:r>
              <a:rPr lang="en-US" b="1" dirty="0" err="1" smtClean="0">
                <a:solidFill>
                  <a:schemeClr val="tx2"/>
                </a:solidFill>
                <a:latin typeface="Times New Roman" panose="02020603050405020304" pitchFamily="18" charset="0"/>
                <a:cs typeface="Times New Roman" panose="02020603050405020304" pitchFamily="18" charset="0"/>
              </a:rPr>
              <a:t>programme</a:t>
            </a:r>
            <a:endParaRPr lang="en-US" b="1" dirty="0" smtClean="0">
              <a:solidFill>
                <a:schemeClr val="tx2"/>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smtClean="0">
                <a:solidFill>
                  <a:schemeClr val="tx2"/>
                </a:solidFill>
                <a:latin typeface="Times New Roman" panose="02020603050405020304" pitchFamily="18" charset="0"/>
                <a:cs typeface="Times New Roman" panose="02020603050405020304" pitchFamily="18" charset="0"/>
              </a:rPr>
              <a:t>Presentations </a:t>
            </a:r>
            <a:r>
              <a:rPr lang="en-US" dirty="0">
                <a:solidFill>
                  <a:schemeClr val="tx2"/>
                </a:solidFill>
                <a:latin typeface="Times New Roman" panose="02020603050405020304" pitchFamily="18" charset="0"/>
                <a:cs typeface="Times New Roman" panose="02020603050405020304" pitchFamily="18" charset="0"/>
              </a:rPr>
              <a:t>of the </a:t>
            </a:r>
            <a:r>
              <a:rPr lang="en-US" dirty="0" smtClean="0">
                <a:solidFill>
                  <a:schemeClr val="tx2"/>
                </a:solidFill>
                <a:latin typeface="Times New Roman" panose="02020603050405020304" pitchFamily="18" charset="0"/>
                <a:cs typeface="Times New Roman" panose="02020603050405020304" pitchFamily="18" charset="0"/>
              </a:rPr>
              <a:t>participants’ institutions</a:t>
            </a:r>
            <a:endParaRPr lang="en-US" dirty="0">
              <a:solidFill>
                <a:schemeClr val="tx2"/>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smtClean="0">
                <a:solidFill>
                  <a:schemeClr val="tx2"/>
                </a:solidFill>
                <a:latin typeface="Times New Roman" panose="02020603050405020304" pitchFamily="18" charset="0"/>
                <a:cs typeface="Times New Roman" panose="02020603050405020304" pitchFamily="18" charset="0"/>
              </a:rPr>
              <a:t>The main role was given to the students: presentations from </a:t>
            </a:r>
            <a:r>
              <a:rPr lang="en-US" dirty="0">
                <a:solidFill>
                  <a:schemeClr val="tx2"/>
                </a:solidFill>
                <a:latin typeface="Times New Roman" panose="02020603050405020304" pitchFamily="18" charset="0"/>
                <a:cs typeface="Times New Roman" panose="02020603050405020304" pitchFamily="18" charset="0"/>
              </a:rPr>
              <a:t>Students’ Council, Associations of the students of medicine, dental medicine, pharmacy and public health, foreign students (activities, campaigns and other initiatives) </a:t>
            </a:r>
          </a:p>
          <a:p>
            <a:pPr marL="342900" indent="-342900" algn="just">
              <a:buFont typeface="Wingdings" panose="05000000000000000000" pitchFamily="2" charset="2"/>
              <a:buChar char="ü"/>
            </a:pPr>
            <a:r>
              <a:rPr lang="en-US" dirty="0">
                <a:solidFill>
                  <a:schemeClr val="tx2"/>
                </a:solidFill>
                <a:latin typeface="Times New Roman" panose="02020603050405020304" pitchFamily="18" charset="0"/>
                <a:cs typeface="Times New Roman" panose="02020603050405020304" pitchFamily="18" charset="0"/>
              </a:rPr>
              <a:t>Workshops: </a:t>
            </a:r>
            <a:r>
              <a:rPr lang="en-US" dirty="0" smtClean="0">
                <a:solidFill>
                  <a:schemeClr val="tx2"/>
                </a:solidFill>
                <a:latin typeface="Times New Roman" panose="02020603050405020304" pitchFamily="18" charset="0"/>
                <a:cs typeface="Times New Roman" panose="02020603050405020304" pitchFamily="18" charset="0"/>
              </a:rPr>
              <a:t>“Erasmus+” </a:t>
            </a:r>
            <a:r>
              <a:rPr lang="en-US" dirty="0">
                <a:solidFill>
                  <a:schemeClr val="tx2"/>
                </a:solidFill>
                <a:latin typeface="Times New Roman" panose="02020603050405020304" pitchFamily="18" charset="0"/>
                <a:cs typeface="Times New Roman" panose="02020603050405020304" pitchFamily="18" charset="0"/>
              </a:rPr>
              <a:t>mobility, </a:t>
            </a:r>
            <a:r>
              <a:rPr lang="en-US" dirty="0" smtClean="0">
                <a:solidFill>
                  <a:schemeClr val="tx2"/>
                </a:solidFill>
                <a:latin typeface="Times New Roman" panose="02020603050405020304" pitchFamily="18" charset="0"/>
                <a:cs typeface="Times New Roman" panose="02020603050405020304" pitchFamily="18" charset="0"/>
              </a:rPr>
              <a:t>“Science </a:t>
            </a:r>
            <a:r>
              <a:rPr lang="en-US" dirty="0">
                <a:solidFill>
                  <a:schemeClr val="tx2"/>
                </a:solidFill>
                <a:latin typeface="Times New Roman" panose="02020603050405020304" pitchFamily="18" charset="0"/>
                <a:cs typeface="Times New Roman" panose="02020603050405020304" pitchFamily="18" charset="0"/>
              </a:rPr>
              <a:t>and </a:t>
            </a:r>
            <a:r>
              <a:rPr lang="en-US" dirty="0" smtClean="0">
                <a:solidFill>
                  <a:schemeClr val="tx2"/>
                </a:solidFill>
                <a:latin typeface="Times New Roman" panose="02020603050405020304" pitchFamily="18" charset="0"/>
                <a:cs typeface="Times New Roman" panose="02020603050405020304" pitchFamily="18" charset="0"/>
              </a:rPr>
              <a:t>research”, “Culture </a:t>
            </a:r>
            <a:r>
              <a:rPr lang="en-US" dirty="0">
                <a:solidFill>
                  <a:schemeClr val="tx2"/>
                </a:solidFill>
                <a:latin typeface="Times New Roman" panose="02020603050405020304" pitchFamily="18" charset="0"/>
                <a:cs typeface="Times New Roman" panose="02020603050405020304" pitchFamily="18" charset="0"/>
              </a:rPr>
              <a:t>and </a:t>
            </a:r>
            <a:r>
              <a:rPr lang="en-US" dirty="0" smtClean="0">
                <a:solidFill>
                  <a:schemeClr val="tx2"/>
                </a:solidFill>
                <a:latin typeface="Times New Roman" panose="02020603050405020304" pitchFamily="18" charset="0"/>
                <a:cs typeface="Times New Roman" panose="02020603050405020304" pitchFamily="18" charset="0"/>
              </a:rPr>
              <a:t>cuisine”, “Sports”.</a:t>
            </a:r>
            <a:endParaRPr lang="en-US" dirty="0">
              <a:solidFill>
                <a:schemeClr val="tx2"/>
              </a:solidFill>
              <a:latin typeface="Times New Roman" panose="02020603050405020304" pitchFamily="18" charset="0"/>
              <a:cs typeface="Times New Roman" panose="02020603050405020304" pitchFamily="18" charset="0"/>
            </a:endParaRPr>
          </a:p>
          <a:p>
            <a:endParaRPr lang="en-US" dirty="0"/>
          </a:p>
        </p:txBody>
      </p:sp>
      <p:pic>
        <p:nvPicPr>
          <p:cNvPr id="2" name="Picture 1"/>
          <p:cNvPicPr>
            <a:picLocks noChangeAspect="1"/>
          </p:cNvPicPr>
          <p:nvPr/>
        </p:nvPicPr>
        <p:blipFill>
          <a:blip r:embed="rId3"/>
          <a:stretch>
            <a:fillRect/>
          </a:stretch>
        </p:blipFill>
        <p:spPr>
          <a:xfrm>
            <a:off x="2664505" y="4094014"/>
            <a:ext cx="3888694" cy="2594196"/>
          </a:xfrm>
          <a:prstGeom prst="rect">
            <a:avLst/>
          </a:prstGeom>
        </p:spPr>
      </p:pic>
    </p:spTree>
    <p:extLst>
      <p:ext uri="{BB962C8B-B14F-4D97-AF65-F5344CB8AC3E}">
        <p14:creationId xmlns:p14="http://schemas.microsoft.com/office/powerpoint/2010/main" val="31940361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990600"/>
            <a:ext cx="6966857" cy="4615543"/>
          </a:xfrm>
        </p:spPr>
        <p:txBody>
          <a:bodyPr>
            <a:normAutofit/>
          </a:bodyPr>
          <a:lstStyle/>
          <a:p>
            <a:pPr algn="just"/>
            <a:r>
              <a:rPr lang="en-US" b="1" dirty="0" smtClean="0">
                <a:solidFill>
                  <a:schemeClr val="tx2"/>
                </a:solidFill>
                <a:latin typeface="Times New Roman" panose="02020603050405020304" pitchFamily="18" charset="0"/>
                <a:cs typeface="Times New Roman" panose="02020603050405020304" pitchFamily="18" charset="0"/>
              </a:rPr>
              <a:t>Outcome</a:t>
            </a:r>
            <a:r>
              <a:rPr lang="en-US" dirty="0" smtClean="0">
                <a:solidFill>
                  <a:schemeClr val="tx2"/>
                </a:solidFill>
                <a:latin typeface="Times New Roman" panose="02020603050405020304" pitchFamily="18" charset="0"/>
                <a:cs typeface="Times New Roman" panose="02020603050405020304" pitchFamily="18" charset="0"/>
              </a:rPr>
              <a:t> - consensus </a:t>
            </a:r>
            <a:r>
              <a:rPr lang="en-US" dirty="0">
                <a:solidFill>
                  <a:schemeClr val="tx2"/>
                </a:solidFill>
                <a:latin typeface="Times New Roman" panose="02020603050405020304" pitchFamily="18" charset="0"/>
                <a:cs typeface="Times New Roman" panose="02020603050405020304" pitchFamily="18" charset="0"/>
              </a:rPr>
              <a:t>for the implementation of specific joint projects.</a:t>
            </a:r>
          </a:p>
        </p:txBody>
      </p:sp>
      <p:pic>
        <p:nvPicPr>
          <p:cNvPr id="2" name="Picture 1"/>
          <p:cNvPicPr>
            <a:picLocks noChangeAspect="1"/>
          </p:cNvPicPr>
          <p:nvPr/>
        </p:nvPicPr>
        <p:blipFill rotWithShape="1">
          <a:blip r:embed="rId3"/>
          <a:srcRect t="24359"/>
          <a:stretch/>
        </p:blipFill>
        <p:spPr>
          <a:xfrm>
            <a:off x="1001486" y="2438400"/>
            <a:ext cx="7201410" cy="3635829"/>
          </a:xfrm>
          <a:prstGeom prst="rect">
            <a:avLst/>
          </a:prstGeom>
        </p:spPr>
      </p:pic>
    </p:spTree>
    <p:extLst>
      <p:ext uri="{BB962C8B-B14F-4D97-AF65-F5344CB8AC3E}">
        <p14:creationId xmlns:p14="http://schemas.microsoft.com/office/powerpoint/2010/main" val="27373878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1743" y="1197426"/>
            <a:ext cx="7032171" cy="4615543"/>
          </a:xfrm>
        </p:spPr>
        <p:txBody>
          <a:bodyPr>
            <a:normAutofit/>
          </a:bodyPr>
          <a:lstStyle/>
          <a:p>
            <a:r>
              <a:rPr lang="en-US" b="1" dirty="0" smtClean="0">
                <a:solidFill>
                  <a:schemeClr val="tx2"/>
                </a:solidFill>
                <a:latin typeface="Times New Roman" panose="02020603050405020304" pitchFamily="18" charset="0"/>
                <a:cs typeface="Times New Roman" panose="02020603050405020304" pitchFamily="18" charset="0"/>
              </a:rPr>
              <a:t>   “Erasmus +” Award</a:t>
            </a:r>
          </a:p>
          <a:p>
            <a:pPr marL="342900" indent="-342900" algn="just">
              <a:buFont typeface="Wingdings" panose="05000000000000000000" pitchFamily="2" charset="2"/>
              <a:buChar char="ü"/>
            </a:pPr>
            <a:r>
              <a:rPr lang="en-US" dirty="0" smtClean="0">
                <a:solidFill>
                  <a:schemeClr val="tx2"/>
                </a:solidFill>
                <a:latin typeface="Times New Roman" panose="02020603050405020304" pitchFamily="18" charset="0"/>
                <a:cs typeface="Times New Roman" panose="02020603050405020304" pitchFamily="18" charset="0"/>
              </a:rPr>
              <a:t>For the most active in student </a:t>
            </a:r>
            <a:r>
              <a:rPr lang="en-US" dirty="0">
                <a:solidFill>
                  <a:schemeClr val="tx2"/>
                </a:solidFill>
                <a:latin typeface="Times New Roman" panose="02020603050405020304" pitchFamily="18" charset="0"/>
                <a:cs typeface="Times New Roman" panose="02020603050405020304" pitchFamily="18" charset="0"/>
              </a:rPr>
              <a:t>and academic staff </a:t>
            </a:r>
            <a:r>
              <a:rPr lang="en-US" dirty="0" smtClean="0">
                <a:solidFill>
                  <a:schemeClr val="tx2"/>
                </a:solidFill>
                <a:latin typeface="Times New Roman" panose="02020603050405020304" pitchFamily="18" charset="0"/>
                <a:cs typeface="Times New Roman" panose="02020603050405020304" pitchFamily="18" charset="0"/>
              </a:rPr>
              <a:t>mobility and best </a:t>
            </a:r>
            <a:r>
              <a:rPr lang="en-US" dirty="0">
                <a:solidFill>
                  <a:schemeClr val="tx2"/>
                </a:solidFill>
                <a:latin typeface="Times New Roman" panose="02020603050405020304" pitchFamily="18" charset="0"/>
                <a:cs typeface="Times New Roman" panose="02020603050405020304" pitchFamily="18" charset="0"/>
              </a:rPr>
              <a:t>management </a:t>
            </a:r>
            <a:r>
              <a:rPr lang="en-US" dirty="0" smtClean="0">
                <a:solidFill>
                  <a:schemeClr val="tx2"/>
                </a:solidFill>
                <a:latin typeface="Times New Roman" panose="02020603050405020304" pitchFamily="18" charset="0"/>
                <a:cs typeface="Times New Roman" panose="02020603050405020304" pitchFamily="18" charset="0"/>
              </a:rPr>
              <a:t>quality</a:t>
            </a:r>
            <a:endParaRPr lang="en-US" dirty="0">
              <a:solidFill>
                <a:schemeClr val="tx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103007" y="2901039"/>
            <a:ext cx="4151086" cy="3113315"/>
          </a:xfrm>
          <a:prstGeom prst="rect">
            <a:avLst/>
          </a:prstGeom>
        </p:spPr>
      </p:pic>
      <p:pic>
        <p:nvPicPr>
          <p:cNvPr id="5" name="Picture 4"/>
          <p:cNvPicPr>
            <a:picLocks noChangeAspect="1"/>
          </p:cNvPicPr>
          <p:nvPr/>
        </p:nvPicPr>
        <p:blipFill>
          <a:blip r:embed="rId4"/>
          <a:stretch>
            <a:fillRect/>
          </a:stretch>
        </p:blipFill>
        <p:spPr>
          <a:xfrm>
            <a:off x="1001486" y="2901038"/>
            <a:ext cx="4151087" cy="3113315"/>
          </a:xfrm>
          <a:prstGeom prst="rect">
            <a:avLst/>
          </a:prstGeom>
        </p:spPr>
      </p:pic>
    </p:spTree>
    <p:extLst>
      <p:ext uri="{BB962C8B-B14F-4D97-AF65-F5344CB8AC3E}">
        <p14:creationId xmlns:p14="http://schemas.microsoft.com/office/powerpoint/2010/main" val="471108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641123"/>
          </a:xfrm>
        </p:spPr>
        <p:txBody>
          <a:bodyPr>
            <a:normAutofit fontScale="90000"/>
          </a:bodyPr>
          <a:lstStyle/>
          <a:p>
            <a:r>
              <a:rPr lang="en-US" sz="3600" b="1" dirty="0" smtClean="0">
                <a:solidFill>
                  <a:schemeClr val="tx2"/>
                </a:solidFill>
                <a:latin typeface="Times New Roman" panose="02020603050405020304" pitchFamily="18" charset="0"/>
                <a:cs typeface="Times New Roman" panose="02020603050405020304" pitchFamily="18" charset="0"/>
              </a:rPr>
              <a:t>First </a:t>
            </a:r>
            <a:r>
              <a:rPr lang="en-US" sz="3600" b="1" dirty="0">
                <a:solidFill>
                  <a:schemeClr val="tx2"/>
                </a:solidFill>
                <a:latin typeface="Times New Roman" panose="02020603050405020304" pitchFamily="18" charset="0"/>
                <a:cs typeface="Times New Roman" panose="02020603050405020304" pitchFamily="18" charset="0"/>
              </a:rPr>
              <a:t>International Partnerships Forum</a:t>
            </a:r>
            <a:endParaRPr lang="en-US" b="1" dirty="0">
              <a:solidFill>
                <a:schemeClr val="tx2"/>
              </a:solidFill>
            </a:endParaRPr>
          </a:p>
        </p:txBody>
      </p:sp>
      <p:sp>
        <p:nvSpPr>
          <p:cNvPr id="3" name="Subtitle 2"/>
          <p:cNvSpPr>
            <a:spLocks noGrp="1"/>
          </p:cNvSpPr>
          <p:nvPr>
            <p:ph type="subTitle" idx="1"/>
          </p:nvPr>
        </p:nvSpPr>
        <p:spPr>
          <a:xfrm>
            <a:off x="1143000" y="2819401"/>
            <a:ext cx="6858000" cy="4038599"/>
          </a:xfrm>
        </p:spPr>
        <p:txBody>
          <a:bodyPr>
            <a:normAutofit/>
          </a:bodyPr>
          <a:lstStyle/>
          <a:p>
            <a:r>
              <a:rPr lang="en-US" sz="2800" b="1" i="1" dirty="0" smtClean="0">
                <a:solidFill>
                  <a:schemeClr val="tx2"/>
                </a:solidFill>
                <a:latin typeface="Times New Roman" panose="02020603050405020304" pitchFamily="18" charset="0"/>
                <a:cs typeface="Times New Roman" panose="02020603050405020304" pitchFamily="18" charset="0"/>
              </a:rPr>
              <a:t>Role </a:t>
            </a:r>
            <a:r>
              <a:rPr lang="en-US" sz="2800" b="1" i="1" dirty="0">
                <a:solidFill>
                  <a:schemeClr val="tx2"/>
                </a:solidFill>
                <a:latin typeface="Times New Roman" panose="02020603050405020304" pitchFamily="18" charset="0"/>
                <a:cs typeface="Times New Roman" panose="02020603050405020304" pitchFamily="18" charset="0"/>
              </a:rPr>
              <a:t>of International Partnerships in the Modern Development of Education and </a:t>
            </a:r>
            <a:r>
              <a:rPr lang="en-US" sz="2800" b="1" i="1" dirty="0" smtClean="0">
                <a:solidFill>
                  <a:schemeClr val="tx2"/>
                </a:solidFill>
                <a:latin typeface="Times New Roman" panose="02020603050405020304" pitchFamily="18" charset="0"/>
                <a:cs typeface="Times New Roman" panose="02020603050405020304" pitchFamily="18" charset="0"/>
              </a:rPr>
              <a:t>Healthcare</a:t>
            </a:r>
            <a:endParaRPr lang="en-US" sz="2800" b="1" i="1" dirty="0">
              <a:solidFill>
                <a:schemeClr val="tx2"/>
              </a:solidFill>
              <a:latin typeface="Times New Roman" panose="02020603050405020304" pitchFamily="18" charset="0"/>
              <a:cs typeface="Times New Roman" panose="02020603050405020304" pitchFamily="18" charset="0"/>
            </a:endParaRPr>
          </a:p>
          <a:p>
            <a:endParaRPr lang="en-US" dirty="0">
              <a:solidFill>
                <a:schemeClr val="tx2"/>
              </a:solidFill>
              <a:latin typeface="Times New Roman" panose="02020603050405020304" pitchFamily="18" charset="0"/>
              <a:cs typeface="Times New Roman" panose="02020603050405020304" pitchFamily="18" charset="0"/>
            </a:endParaRPr>
          </a:p>
          <a:p>
            <a:endParaRPr lang="en-US" dirty="0" smtClean="0">
              <a:solidFill>
                <a:schemeClr val="tx2"/>
              </a:solidFill>
              <a:latin typeface="Times New Roman" panose="02020603050405020304" pitchFamily="18" charset="0"/>
              <a:cs typeface="Times New Roman" panose="02020603050405020304" pitchFamily="18" charset="0"/>
            </a:endParaRPr>
          </a:p>
          <a:p>
            <a:endParaRPr lang="bg-BG" dirty="0" smtClean="0">
              <a:solidFill>
                <a:schemeClr val="tx2"/>
              </a:solidFill>
              <a:latin typeface="Times New Roman" panose="02020603050405020304" pitchFamily="18" charset="0"/>
              <a:cs typeface="Times New Roman" panose="02020603050405020304" pitchFamily="18" charset="0"/>
            </a:endParaRPr>
          </a:p>
          <a:p>
            <a:r>
              <a:rPr lang="en-US" dirty="0" smtClean="0">
                <a:solidFill>
                  <a:schemeClr val="tx2"/>
                </a:solidFill>
                <a:latin typeface="Times New Roman" panose="02020603050405020304" pitchFamily="18" charset="0"/>
                <a:cs typeface="Times New Roman" panose="02020603050405020304" pitchFamily="18" charset="0"/>
              </a:rPr>
              <a:t>8th October 2016</a:t>
            </a:r>
            <a:endParaRPr lang="en-US" dirty="0">
              <a:solidFill>
                <a:schemeClr val="tx2"/>
              </a:solidFill>
              <a:latin typeface="Times New Roman" panose="02020603050405020304" pitchFamily="18" charset="0"/>
              <a:cs typeface="Times New Roman" panose="02020603050405020304" pitchFamily="18" charset="0"/>
            </a:endParaRPr>
          </a:p>
          <a:p>
            <a:endParaRPr lang="en-US" dirty="0" smtClean="0"/>
          </a:p>
          <a:p>
            <a:endParaRPr lang="en-US" dirty="0"/>
          </a:p>
        </p:txBody>
      </p:sp>
    </p:spTree>
    <p:extLst>
      <p:ext uri="{BB962C8B-B14F-4D97-AF65-F5344CB8AC3E}">
        <p14:creationId xmlns:p14="http://schemas.microsoft.com/office/powerpoint/2010/main" val="18913627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15686"/>
            <a:ext cx="6858000" cy="5845628"/>
          </a:xfrm>
        </p:spPr>
        <p:txBody>
          <a:bodyPr>
            <a:normAutofit/>
          </a:bodyPr>
          <a:lstStyle/>
          <a:p>
            <a:endParaRPr lang="en-US" dirty="0" smtClean="0"/>
          </a:p>
          <a:p>
            <a:endParaRPr lang="en-US" dirty="0"/>
          </a:p>
          <a:p>
            <a:pPr algn="l"/>
            <a:r>
              <a:rPr lang="en-US" dirty="0" smtClean="0">
                <a:solidFill>
                  <a:schemeClr val="tx2"/>
                </a:solidFill>
                <a:latin typeface="Times New Roman" panose="02020603050405020304" pitchFamily="18" charset="0"/>
                <a:cs typeface="Times New Roman" panose="02020603050405020304" pitchFamily="18" charset="0"/>
              </a:rPr>
              <a:t>Inspired </a:t>
            </a:r>
            <a:r>
              <a:rPr lang="en-US" dirty="0">
                <a:solidFill>
                  <a:schemeClr val="tx2"/>
                </a:solidFill>
                <a:latin typeface="Times New Roman" panose="02020603050405020304" pitchFamily="18" charset="0"/>
                <a:cs typeface="Times New Roman" panose="02020603050405020304" pitchFamily="18" charset="0"/>
              </a:rPr>
              <a:t>and organized in the framework of the 55th Anniversary from the establishment of the Medical University - Varna</a:t>
            </a:r>
          </a:p>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257800" y="4355240"/>
            <a:ext cx="4009629" cy="2502760"/>
          </a:xfrm>
          <a:prstGeom prst="rect">
            <a:avLst/>
          </a:prstGeom>
        </p:spPr>
      </p:pic>
      <p:pic>
        <p:nvPicPr>
          <p:cNvPr id="5" name="Picture 4"/>
          <p:cNvPicPr>
            <a:picLocks noChangeAspect="1"/>
          </p:cNvPicPr>
          <p:nvPr/>
        </p:nvPicPr>
        <p:blipFill>
          <a:blip r:embed="rId4"/>
          <a:stretch>
            <a:fillRect/>
          </a:stretch>
        </p:blipFill>
        <p:spPr>
          <a:xfrm>
            <a:off x="1556657" y="2563892"/>
            <a:ext cx="4561006" cy="3042728"/>
          </a:xfrm>
          <a:prstGeom prst="rect">
            <a:avLst/>
          </a:prstGeom>
        </p:spPr>
      </p:pic>
    </p:spTree>
    <p:extLst>
      <p:ext uri="{BB962C8B-B14F-4D97-AF65-F5344CB8AC3E}">
        <p14:creationId xmlns:p14="http://schemas.microsoft.com/office/powerpoint/2010/main" val="30391915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73627" y="845126"/>
            <a:ext cx="6542315" cy="1477328"/>
          </a:xfrm>
          <a:prstGeom prst="rect">
            <a:avLst/>
          </a:prstGeom>
        </p:spPr>
        <p:txBody>
          <a:bodyPr wrap="square">
            <a:spAutoFit/>
          </a:bodyPr>
          <a:lstStyle/>
          <a:p>
            <a:endParaRPr lang="en-US" dirty="0">
              <a:solidFill>
                <a:prstClr val="black"/>
              </a:solidFill>
            </a:endParaRPr>
          </a:p>
          <a:p>
            <a:pPr algn="just"/>
            <a:r>
              <a:rPr lang="en-US" sz="2400" b="1" dirty="0">
                <a:solidFill>
                  <a:srgbClr val="44546A"/>
                </a:solidFill>
                <a:latin typeface="Times New Roman" panose="02020603050405020304" pitchFamily="18" charset="0"/>
                <a:cs typeface="Times New Roman" panose="02020603050405020304" pitchFamily="18" charset="0"/>
              </a:rPr>
              <a:t>Main accent </a:t>
            </a:r>
            <a:r>
              <a:rPr lang="en-US" sz="2400" dirty="0">
                <a:solidFill>
                  <a:srgbClr val="44546A"/>
                </a:solidFill>
                <a:latin typeface="Times New Roman" panose="02020603050405020304" pitchFamily="18" charset="0"/>
                <a:cs typeface="Times New Roman" panose="02020603050405020304" pitchFamily="18" charset="0"/>
              </a:rPr>
              <a:t>- the role of international partnerships in the development of Medical University - Varna as a modern educational institution. </a:t>
            </a:r>
          </a:p>
        </p:txBody>
      </p:sp>
      <p:pic>
        <p:nvPicPr>
          <p:cNvPr id="3" name="Picture 2"/>
          <p:cNvPicPr>
            <a:picLocks noChangeAspect="1"/>
          </p:cNvPicPr>
          <p:nvPr/>
        </p:nvPicPr>
        <p:blipFill>
          <a:blip r:embed="rId3"/>
          <a:stretch>
            <a:fillRect/>
          </a:stretch>
        </p:blipFill>
        <p:spPr>
          <a:xfrm>
            <a:off x="2426895" y="2942156"/>
            <a:ext cx="4557613" cy="3044986"/>
          </a:xfrm>
          <a:prstGeom prst="rect">
            <a:avLst/>
          </a:prstGeom>
        </p:spPr>
      </p:pic>
    </p:spTree>
    <p:extLst>
      <p:ext uri="{BB962C8B-B14F-4D97-AF65-F5344CB8AC3E}">
        <p14:creationId xmlns:p14="http://schemas.microsoft.com/office/powerpoint/2010/main" val="1925562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06284" y="703611"/>
            <a:ext cx="6542315" cy="4801314"/>
          </a:xfrm>
          <a:prstGeom prst="rect">
            <a:avLst/>
          </a:prstGeom>
        </p:spPr>
        <p:txBody>
          <a:bodyPr wrap="square">
            <a:spAutoFit/>
          </a:bodyPr>
          <a:lstStyle/>
          <a:p>
            <a:endParaRPr lang="en-US" dirty="0">
              <a:solidFill>
                <a:prstClr val="black"/>
              </a:solidFill>
            </a:endParaRPr>
          </a:p>
          <a:p>
            <a:pPr algn="just"/>
            <a:r>
              <a:rPr lang="en-US" sz="2400" b="1" dirty="0" smtClean="0">
                <a:solidFill>
                  <a:srgbClr val="44546A"/>
                </a:solidFill>
                <a:latin typeface="Times New Roman" panose="02020603050405020304" pitchFamily="18" charset="0"/>
                <a:cs typeface="Times New Roman" panose="02020603050405020304" pitchFamily="18" charset="0"/>
              </a:rPr>
              <a:t>Main </a:t>
            </a:r>
            <a:r>
              <a:rPr lang="en-US" sz="2400" b="1" dirty="0">
                <a:solidFill>
                  <a:srgbClr val="44546A"/>
                </a:solidFill>
                <a:latin typeface="Times New Roman" panose="02020603050405020304" pitchFamily="18" charset="0"/>
                <a:cs typeface="Times New Roman" panose="02020603050405020304" pitchFamily="18" charset="0"/>
              </a:rPr>
              <a:t>purpose </a:t>
            </a:r>
            <a:endParaRPr lang="bg-BG" sz="2400" b="1" dirty="0" smtClean="0">
              <a:solidFill>
                <a:srgbClr val="44546A"/>
              </a:solidFill>
              <a:latin typeface="Times New Roman" panose="02020603050405020304" pitchFamily="18" charset="0"/>
              <a:cs typeface="Times New Roman" panose="02020603050405020304" pitchFamily="18" charset="0"/>
            </a:endParaRPr>
          </a:p>
          <a:p>
            <a:pPr algn="just"/>
            <a:endParaRPr lang="bg-BG" sz="2400" b="1" dirty="0">
              <a:solidFill>
                <a:srgbClr val="44546A"/>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sz="2400" dirty="0" smtClean="0">
                <a:solidFill>
                  <a:srgbClr val="44546A"/>
                </a:solidFill>
                <a:latin typeface="Times New Roman" panose="02020603050405020304" pitchFamily="18" charset="0"/>
                <a:cs typeface="Times New Roman" panose="02020603050405020304" pitchFamily="18" charset="0"/>
              </a:rPr>
              <a:t>Development </a:t>
            </a:r>
            <a:r>
              <a:rPr lang="en-US" sz="2400" dirty="0">
                <a:solidFill>
                  <a:srgbClr val="44546A"/>
                </a:solidFill>
                <a:latin typeface="Times New Roman" panose="02020603050405020304" pitchFamily="18" charset="0"/>
                <a:cs typeface="Times New Roman" panose="02020603050405020304" pitchFamily="18" charset="0"/>
              </a:rPr>
              <a:t>of larger scale collaborations and shifting from bilateral to multilateral </a:t>
            </a:r>
            <a:r>
              <a:rPr lang="en-US" sz="2400" dirty="0" smtClean="0">
                <a:solidFill>
                  <a:srgbClr val="44546A"/>
                </a:solidFill>
                <a:latin typeface="Times New Roman" panose="02020603050405020304" pitchFamily="18" charset="0"/>
                <a:cs typeface="Times New Roman" panose="02020603050405020304" pitchFamily="18" charset="0"/>
              </a:rPr>
              <a:t>partnerships; </a:t>
            </a:r>
          </a:p>
          <a:p>
            <a:pPr marL="342900" indent="-342900" algn="just">
              <a:buFont typeface="Wingdings" panose="05000000000000000000" pitchFamily="2" charset="2"/>
              <a:buChar char="ü"/>
            </a:pPr>
            <a:r>
              <a:rPr lang="en-US" sz="2400" dirty="0">
                <a:solidFill>
                  <a:srgbClr val="44546A"/>
                </a:solidFill>
                <a:latin typeface="Times New Roman" panose="02020603050405020304" pitchFamily="18" charset="0"/>
                <a:cs typeface="Times New Roman" panose="02020603050405020304" pitchFamily="18" charset="0"/>
              </a:rPr>
              <a:t>F</a:t>
            </a:r>
            <a:r>
              <a:rPr lang="en-US" sz="2400" dirty="0" smtClean="0">
                <a:solidFill>
                  <a:srgbClr val="44546A"/>
                </a:solidFill>
                <a:latin typeface="Times New Roman" panose="02020603050405020304" pitchFamily="18" charset="0"/>
                <a:cs typeface="Times New Roman" panose="02020603050405020304" pitchFamily="18" charset="0"/>
              </a:rPr>
              <a:t>ormation </a:t>
            </a:r>
            <a:r>
              <a:rPr lang="en-US" sz="2400" dirty="0">
                <a:solidFill>
                  <a:srgbClr val="44546A"/>
                </a:solidFill>
                <a:latin typeface="Times New Roman" panose="02020603050405020304" pitchFamily="18" charset="0"/>
                <a:cs typeface="Times New Roman" panose="02020603050405020304" pitchFamily="18" charset="0"/>
              </a:rPr>
              <a:t>of teams for the preparation and implementation of long-term research projects in accordance with the scientific priorities of the </a:t>
            </a:r>
            <a:r>
              <a:rPr lang="en-US" sz="2400" dirty="0" smtClean="0">
                <a:solidFill>
                  <a:srgbClr val="44546A"/>
                </a:solidFill>
                <a:latin typeface="Times New Roman" panose="02020603050405020304" pitchFamily="18" charset="0"/>
                <a:cs typeface="Times New Roman" panose="02020603050405020304" pitchFamily="18" charset="0"/>
              </a:rPr>
              <a:t>University; </a:t>
            </a:r>
          </a:p>
          <a:p>
            <a:pPr marL="342900" indent="-342900" algn="just">
              <a:buFont typeface="Wingdings" panose="05000000000000000000" pitchFamily="2" charset="2"/>
              <a:buChar char="ü"/>
            </a:pPr>
            <a:r>
              <a:rPr lang="en-US" sz="2400" dirty="0">
                <a:solidFill>
                  <a:srgbClr val="44546A"/>
                </a:solidFill>
                <a:latin typeface="Times New Roman" panose="02020603050405020304" pitchFamily="18" charset="0"/>
                <a:cs typeface="Times New Roman" panose="02020603050405020304" pitchFamily="18" charset="0"/>
              </a:rPr>
              <a:t>O</a:t>
            </a:r>
            <a:r>
              <a:rPr lang="en-US" sz="2400" dirty="0" smtClean="0">
                <a:solidFill>
                  <a:srgbClr val="44546A"/>
                </a:solidFill>
                <a:latin typeface="Times New Roman" panose="02020603050405020304" pitchFamily="18" charset="0"/>
                <a:cs typeface="Times New Roman" panose="02020603050405020304" pitchFamily="18" charset="0"/>
              </a:rPr>
              <a:t>rganization </a:t>
            </a:r>
            <a:r>
              <a:rPr lang="en-US" sz="2400" dirty="0">
                <a:solidFill>
                  <a:srgbClr val="44546A"/>
                </a:solidFill>
                <a:latin typeface="Times New Roman" panose="02020603050405020304" pitchFamily="18" charset="0"/>
                <a:cs typeface="Times New Roman" panose="02020603050405020304" pitchFamily="18" charset="0"/>
              </a:rPr>
              <a:t>of cultural and sports initiatives in a multi-cultural environment including for humanitarian causes.</a:t>
            </a:r>
          </a:p>
        </p:txBody>
      </p:sp>
    </p:spTree>
    <p:extLst>
      <p:ext uri="{BB962C8B-B14F-4D97-AF65-F5344CB8AC3E}">
        <p14:creationId xmlns:p14="http://schemas.microsoft.com/office/powerpoint/2010/main" val="27505410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696685"/>
            <a:ext cx="6574971" cy="5954486"/>
          </a:xfrm>
        </p:spPr>
        <p:txBody>
          <a:bodyPr>
            <a:normAutofit/>
          </a:bodyPr>
          <a:lstStyle/>
          <a:p>
            <a:pPr marL="342900" indent="-342900" algn="just">
              <a:buFont typeface="Wingdings" panose="05000000000000000000" pitchFamily="2" charset="2"/>
              <a:buChar char="ü"/>
            </a:pPr>
            <a:r>
              <a:rPr lang="en-US" dirty="0">
                <a:solidFill>
                  <a:schemeClr val="tx2"/>
                </a:solidFill>
                <a:latin typeface="Times New Roman" panose="02020603050405020304" pitchFamily="18" charset="0"/>
                <a:cs typeface="Times New Roman" panose="02020603050405020304" pitchFamily="18" charset="0"/>
              </a:rPr>
              <a:t>Sharing activities and ideas with </a:t>
            </a:r>
            <a:r>
              <a:rPr lang="en-US" dirty="0" smtClean="0">
                <a:solidFill>
                  <a:schemeClr val="tx2"/>
                </a:solidFill>
                <a:latin typeface="Times New Roman" panose="02020603050405020304" pitchFamily="18" charset="0"/>
                <a:cs typeface="Times New Roman" panose="02020603050405020304" pitchFamily="18" charset="0"/>
              </a:rPr>
              <a:t>more than 25 of </a:t>
            </a:r>
            <a:r>
              <a:rPr lang="en-US" dirty="0">
                <a:solidFill>
                  <a:schemeClr val="tx2"/>
                </a:solidFill>
                <a:latin typeface="Times New Roman" panose="02020603050405020304" pitchFamily="18" charset="0"/>
                <a:cs typeface="Times New Roman" panose="02020603050405020304" pitchFamily="18" charset="0"/>
              </a:rPr>
              <a:t>international partners </a:t>
            </a:r>
            <a:r>
              <a:rPr lang="en-US" dirty="0" smtClean="0">
                <a:solidFill>
                  <a:schemeClr val="tx2"/>
                </a:solidFill>
                <a:latin typeface="Times New Roman" panose="02020603050405020304" pitchFamily="18" charset="0"/>
                <a:cs typeface="Times New Roman" panose="02020603050405020304" pitchFamily="18" charset="0"/>
              </a:rPr>
              <a:t>of our university in live discussions and presentations.</a:t>
            </a:r>
          </a:p>
          <a:p>
            <a:pPr marL="342900" indent="-342900" algn="just">
              <a:buFont typeface="Wingdings" panose="05000000000000000000" pitchFamily="2" charset="2"/>
              <a:buChar char="ü"/>
            </a:pPr>
            <a:r>
              <a:rPr lang="en-US" dirty="0" smtClean="0">
                <a:solidFill>
                  <a:schemeClr val="tx2"/>
                </a:solidFill>
                <a:latin typeface="Times New Roman" panose="02020603050405020304" pitchFamily="18" charset="0"/>
                <a:cs typeface="Times New Roman" panose="02020603050405020304" pitchFamily="18" charset="0"/>
              </a:rPr>
              <a:t>It launched an innovative platform for the </a:t>
            </a:r>
            <a:r>
              <a:rPr lang="en-US" dirty="0">
                <a:solidFill>
                  <a:schemeClr val="tx2"/>
                </a:solidFill>
                <a:latin typeface="Times New Roman" panose="02020603050405020304" pitchFamily="18" charset="0"/>
                <a:cs typeface="Times New Roman" panose="02020603050405020304" pitchFamily="18" charset="0"/>
              </a:rPr>
              <a:t>multiplication, clarification, development, risks mitigation and broadening the chances for </a:t>
            </a:r>
            <a:r>
              <a:rPr lang="en-US" dirty="0" smtClean="0">
                <a:solidFill>
                  <a:schemeClr val="tx2"/>
                </a:solidFill>
                <a:latin typeface="Times New Roman" panose="02020603050405020304" pitchFamily="18" charset="0"/>
                <a:cs typeface="Times New Roman" panose="02020603050405020304" pitchFamily="18" charset="0"/>
              </a:rPr>
              <a:t>further successful implementation.</a:t>
            </a:r>
            <a:endParaRPr lang="en-US" dirty="0">
              <a:solidFill>
                <a:schemeClr val="tx2"/>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smtClean="0">
                <a:solidFill>
                  <a:schemeClr val="tx2"/>
                </a:solidFill>
                <a:latin typeface="Times New Roman" panose="02020603050405020304" pitchFamily="18" charset="0"/>
                <a:cs typeface="Times New Roman" panose="02020603050405020304" pitchFamily="18" charset="0"/>
              </a:rPr>
              <a:t>Initiation of a new type </a:t>
            </a:r>
            <a:r>
              <a:rPr lang="en-US" dirty="0">
                <a:solidFill>
                  <a:schemeClr val="tx2"/>
                </a:solidFill>
                <a:latin typeface="Times New Roman" panose="02020603050405020304" pitchFamily="18" charset="0"/>
                <a:cs typeface="Times New Roman" panose="02020603050405020304" pitchFamily="18" charset="0"/>
              </a:rPr>
              <a:t>of cooperation among our partners with the purpose of turning this meeting into a tradition. </a:t>
            </a:r>
          </a:p>
          <a:p>
            <a:pPr algn="l"/>
            <a:endParaRPr lang="en-US" dirty="0">
              <a:solidFill>
                <a:schemeClr val="tx2"/>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710805" y="4288858"/>
            <a:ext cx="3651858" cy="2362313"/>
          </a:xfrm>
          <a:prstGeom prst="rect">
            <a:avLst/>
          </a:prstGeom>
        </p:spPr>
      </p:pic>
    </p:spTree>
    <p:extLst>
      <p:ext uri="{BB962C8B-B14F-4D97-AF65-F5344CB8AC3E}">
        <p14:creationId xmlns:p14="http://schemas.microsoft.com/office/powerpoint/2010/main" val="13951730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696685"/>
            <a:ext cx="6858000" cy="5954486"/>
          </a:xfrm>
        </p:spPr>
        <p:txBody>
          <a:bodyPr>
            <a:normAutofit/>
          </a:bodyPr>
          <a:lstStyle/>
          <a:p>
            <a:pPr marL="342900" indent="-342900" algn="just">
              <a:buFont typeface="Wingdings" panose="05000000000000000000" pitchFamily="2" charset="2"/>
              <a:buChar char="ü"/>
            </a:pPr>
            <a:r>
              <a:rPr lang="en-US" dirty="0" smtClean="0">
                <a:solidFill>
                  <a:schemeClr val="tx2"/>
                </a:solidFill>
                <a:latin typeface="Times New Roman" panose="02020603050405020304" pitchFamily="18" charset="0"/>
                <a:cs typeface="Times New Roman" panose="02020603050405020304" pitchFamily="18" charset="0"/>
              </a:rPr>
              <a:t>Creation of an academic </a:t>
            </a:r>
            <a:r>
              <a:rPr lang="en-US" dirty="0">
                <a:solidFill>
                  <a:schemeClr val="tx2"/>
                </a:solidFill>
                <a:latin typeface="Times New Roman" panose="02020603050405020304" pitchFamily="18" charset="0"/>
                <a:cs typeface="Times New Roman" panose="02020603050405020304" pitchFamily="18" charset="0"/>
              </a:rPr>
              <a:t>platform where our partners can share ideas thus generating fruitful educational and scientific projects and achievements. </a:t>
            </a:r>
          </a:p>
          <a:p>
            <a:pPr marL="342900" indent="-342900" algn="just">
              <a:buFont typeface="Wingdings" panose="05000000000000000000" pitchFamily="2" charset="2"/>
              <a:buChar char="ü"/>
            </a:pPr>
            <a:r>
              <a:rPr lang="en-US" dirty="0" smtClean="0">
                <a:solidFill>
                  <a:schemeClr val="tx2"/>
                </a:solidFill>
                <a:latin typeface="Times New Roman" panose="02020603050405020304" pitchFamily="18" charset="0"/>
                <a:cs typeface="Times New Roman" panose="02020603050405020304" pitchFamily="18" charset="0"/>
              </a:rPr>
              <a:t>Establishment </a:t>
            </a:r>
            <a:r>
              <a:rPr lang="en-US" dirty="0">
                <a:solidFill>
                  <a:schemeClr val="tx2"/>
                </a:solidFill>
                <a:latin typeface="Times New Roman" panose="02020603050405020304" pitchFamily="18" charset="0"/>
                <a:cs typeface="Times New Roman" panose="02020603050405020304" pitchFamily="18" charset="0"/>
              </a:rPr>
              <a:t>and </a:t>
            </a:r>
            <a:r>
              <a:rPr lang="en-US" dirty="0" smtClean="0">
                <a:solidFill>
                  <a:schemeClr val="tx2"/>
                </a:solidFill>
                <a:latin typeface="Times New Roman" panose="02020603050405020304" pitchFamily="18" charset="0"/>
                <a:cs typeface="Times New Roman" panose="02020603050405020304" pitchFamily="18" charset="0"/>
              </a:rPr>
              <a:t>development of </a:t>
            </a:r>
            <a:r>
              <a:rPr lang="en-US" dirty="0">
                <a:solidFill>
                  <a:schemeClr val="tx2"/>
                </a:solidFill>
                <a:latin typeface="Times New Roman" panose="02020603050405020304" pitchFamily="18" charset="0"/>
                <a:cs typeface="Times New Roman" panose="02020603050405020304" pitchFamily="18" charset="0"/>
              </a:rPr>
              <a:t>a sustainable network of international partners. </a:t>
            </a:r>
            <a:endParaRPr lang="en-US" dirty="0" smtClean="0">
              <a:solidFill>
                <a:schemeClr val="tx2"/>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smtClean="0">
                <a:solidFill>
                  <a:schemeClr val="tx2"/>
                </a:solidFill>
                <a:latin typeface="Times New Roman" panose="02020603050405020304" pitchFamily="18" charset="0"/>
                <a:cs typeface="Times New Roman" panose="02020603050405020304" pitchFamily="18" charset="0"/>
              </a:rPr>
              <a:t>The flag parade during the meeting was a new instrument taken from the good practices of our international partners.</a:t>
            </a:r>
            <a:endParaRPr lang="en-US" dirty="0">
              <a:solidFill>
                <a:schemeClr val="tx2"/>
              </a:solidFill>
              <a:latin typeface="Times New Roman" panose="02020603050405020304" pitchFamily="18" charset="0"/>
              <a:cs typeface="Times New Roman" panose="02020603050405020304" pitchFamily="18" charset="0"/>
            </a:endParaRPr>
          </a:p>
          <a:p>
            <a:pPr algn="l"/>
            <a:endParaRPr lang="en-US" dirty="0">
              <a:solidFill>
                <a:schemeClr val="tx2"/>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592350" y="3936039"/>
            <a:ext cx="4069708" cy="2716865"/>
          </a:xfrm>
          <a:prstGeom prst="rect">
            <a:avLst/>
          </a:prstGeom>
        </p:spPr>
      </p:pic>
    </p:spTree>
    <p:extLst>
      <p:ext uri="{BB962C8B-B14F-4D97-AF65-F5344CB8AC3E}">
        <p14:creationId xmlns:p14="http://schemas.microsoft.com/office/powerpoint/2010/main" val="41604683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a:solidFill>
                  <a:schemeClr val="tx2"/>
                </a:solidFill>
                <a:latin typeface="Times New Roman" panose="02020603050405020304" pitchFamily="18" charset="0"/>
                <a:cs typeface="Times New Roman" panose="02020603050405020304" pitchFamily="18" charset="0"/>
              </a:rPr>
              <a:t>From bilateral to </a:t>
            </a:r>
            <a:r>
              <a:rPr lang="en-US" sz="4000" dirty="0" smtClean="0">
                <a:solidFill>
                  <a:schemeClr val="tx2"/>
                </a:solidFill>
                <a:latin typeface="Times New Roman" panose="02020603050405020304" pitchFamily="18" charset="0"/>
                <a:cs typeface="Times New Roman" panose="02020603050405020304" pitchFamily="18" charset="0"/>
              </a:rPr>
              <a:t>multilateral </a:t>
            </a:r>
            <a:r>
              <a:rPr lang="en-US" sz="4000" dirty="0">
                <a:solidFill>
                  <a:schemeClr val="tx2"/>
                </a:solidFill>
                <a:latin typeface="Times New Roman" panose="02020603050405020304" pitchFamily="18" charset="0"/>
                <a:cs typeface="Times New Roman" panose="02020603050405020304" pitchFamily="18" charset="0"/>
              </a:rPr>
              <a:t>and </a:t>
            </a:r>
            <a:r>
              <a:rPr lang="en-US" sz="4000" dirty="0" err="1" smtClean="0">
                <a:solidFill>
                  <a:schemeClr val="tx2"/>
                </a:solidFill>
                <a:latin typeface="Times New Roman" panose="02020603050405020304" pitchFamily="18" charset="0"/>
                <a:cs typeface="Times New Roman" panose="02020603050405020304" pitchFamily="18" charset="0"/>
              </a:rPr>
              <a:t>multisectoral</a:t>
            </a:r>
            <a:r>
              <a:rPr lang="en-US" sz="4000" dirty="0" smtClean="0">
                <a:solidFill>
                  <a:schemeClr val="tx2"/>
                </a:solidFill>
                <a:latin typeface="Times New Roman" panose="02020603050405020304" pitchFamily="18" charset="0"/>
                <a:cs typeface="Times New Roman" panose="02020603050405020304" pitchFamily="18" charset="0"/>
              </a:rPr>
              <a:t> </a:t>
            </a:r>
            <a:r>
              <a:rPr lang="en-US" sz="4000" dirty="0">
                <a:solidFill>
                  <a:schemeClr val="tx2"/>
                </a:solidFill>
                <a:latin typeface="Times New Roman" panose="02020603050405020304" pitchFamily="18" charset="0"/>
                <a:cs typeface="Times New Roman" panose="02020603050405020304" pitchFamily="18" charset="0"/>
              </a:rPr>
              <a:t>partnerships</a:t>
            </a:r>
            <a:br>
              <a:rPr lang="en-US" sz="4000" dirty="0">
                <a:solidFill>
                  <a:schemeClr val="tx2"/>
                </a:solidFill>
                <a:latin typeface="Times New Roman" panose="02020603050405020304" pitchFamily="18" charset="0"/>
                <a:cs typeface="Times New Roman" panose="02020603050405020304" pitchFamily="18" charset="0"/>
              </a:rPr>
            </a:br>
            <a:endParaRPr lang="en-US" sz="4000" dirty="0">
              <a:solidFill>
                <a:schemeClr val="tx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430745" y="3374433"/>
            <a:ext cx="4557884" cy="2503022"/>
          </a:xfrm>
          <a:prstGeom prst="rect">
            <a:avLst/>
          </a:prstGeom>
        </p:spPr>
      </p:pic>
    </p:spTree>
    <p:extLst>
      <p:ext uri="{BB962C8B-B14F-4D97-AF65-F5344CB8AC3E}">
        <p14:creationId xmlns:p14="http://schemas.microsoft.com/office/powerpoint/2010/main" val="1005066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5121"/>
            <a:ext cx="9144000" cy="6810375"/>
          </a:xfrm>
          <a:prstGeom prst="rect">
            <a:avLst/>
          </a:prstGeom>
        </p:spPr>
      </p:pic>
      <p:sp>
        <p:nvSpPr>
          <p:cNvPr id="3" name="object 3"/>
          <p:cNvSpPr txBox="1"/>
          <p:nvPr/>
        </p:nvSpPr>
        <p:spPr>
          <a:xfrm>
            <a:off x="1143000" y="609600"/>
            <a:ext cx="6885940" cy="4977516"/>
          </a:xfrm>
          <a:prstGeom prst="rect">
            <a:avLst/>
          </a:prstGeom>
        </p:spPr>
        <p:txBody>
          <a:bodyPr vert="horz" wrap="square" lIns="0" tIns="635" rIns="0" bIns="0" rtlCol="0">
            <a:spAutoFit/>
          </a:bodyPr>
          <a:lstStyle/>
          <a:p>
            <a:pPr marL="12700" marR="5080" indent="457200" algn="just">
              <a:lnSpc>
                <a:spcPct val="103299"/>
              </a:lnSpc>
              <a:spcBef>
                <a:spcPts val="5"/>
              </a:spcBef>
              <a:buSzPct val="102083"/>
              <a:buFont typeface="Wingdings"/>
              <a:buChar char=""/>
              <a:tabLst>
                <a:tab pos="812800" algn="l"/>
              </a:tabLst>
            </a:pPr>
            <a:r>
              <a:rPr lang="en-US" sz="2200" b="1" spc="-5" dirty="0" smtClean="0">
                <a:solidFill>
                  <a:srgbClr val="44536A"/>
                </a:solidFill>
                <a:latin typeface="Times New Roman"/>
                <a:cs typeface="Times New Roman"/>
              </a:rPr>
              <a:t>Main </a:t>
            </a:r>
            <a:r>
              <a:rPr lang="en-US" sz="2200" b="1" spc="-5" dirty="0" err="1" smtClean="0">
                <a:solidFill>
                  <a:srgbClr val="44536A"/>
                </a:solidFill>
                <a:latin typeface="Times New Roman"/>
                <a:cs typeface="Times New Roman"/>
              </a:rPr>
              <a:t>acent</a:t>
            </a:r>
            <a:r>
              <a:rPr lang="ru-RU" sz="2200" b="1" spc="-5" dirty="0" smtClean="0">
                <a:solidFill>
                  <a:srgbClr val="44536A"/>
                </a:solidFill>
                <a:latin typeface="Times New Roman"/>
                <a:cs typeface="Times New Roman"/>
              </a:rPr>
              <a:t>:</a:t>
            </a:r>
            <a:r>
              <a:rPr lang="ru-RU" sz="2200" spc="-5" dirty="0" smtClean="0">
                <a:solidFill>
                  <a:srgbClr val="44536A"/>
                </a:solidFill>
                <a:latin typeface="Times New Roman"/>
                <a:cs typeface="Times New Roman"/>
              </a:rPr>
              <a:t> </a:t>
            </a:r>
            <a:r>
              <a:rPr lang="en-US" sz="2200" spc="-5" dirty="0" smtClean="0">
                <a:solidFill>
                  <a:srgbClr val="44536A"/>
                </a:solidFill>
                <a:latin typeface="Times New Roman"/>
                <a:cs typeface="Times New Roman"/>
              </a:rPr>
              <a:t>The </a:t>
            </a:r>
            <a:r>
              <a:rPr lang="en-US" sz="2200" spc="-5" dirty="0">
                <a:solidFill>
                  <a:srgbClr val="44536A"/>
                </a:solidFill>
                <a:latin typeface="Times New Roman"/>
                <a:cs typeface="Times New Roman"/>
              </a:rPr>
              <a:t>role of international partnerships in the development and implementation of projects in the fields of education and research</a:t>
            </a:r>
            <a:r>
              <a:rPr lang="en-US" sz="2200" spc="-5" dirty="0" smtClean="0">
                <a:solidFill>
                  <a:srgbClr val="44536A"/>
                </a:solidFill>
                <a:latin typeface="Times New Roman"/>
                <a:cs typeface="Times New Roman"/>
              </a:rPr>
              <a:t>.</a:t>
            </a:r>
          </a:p>
          <a:p>
            <a:pPr marL="12700" marR="5080" indent="457200" algn="just">
              <a:lnSpc>
                <a:spcPct val="103299"/>
              </a:lnSpc>
              <a:spcBef>
                <a:spcPts val="5"/>
              </a:spcBef>
              <a:buSzPct val="102083"/>
              <a:buFont typeface="Wingdings"/>
              <a:buChar char=""/>
              <a:tabLst>
                <a:tab pos="812800" algn="l"/>
              </a:tabLst>
            </a:pPr>
            <a:r>
              <a:rPr lang="ru-RU" sz="2200" spc="-5" dirty="0" smtClean="0">
                <a:solidFill>
                  <a:srgbClr val="44536A"/>
                </a:solidFill>
                <a:latin typeface="Times New Roman"/>
                <a:cs typeface="Times New Roman"/>
              </a:rPr>
              <a:t> </a:t>
            </a:r>
            <a:r>
              <a:rPr lang="en-US" sz="2200" b="1" spc="-5" dirty="0" smtClean="0">
                <a:solidFill>
                  <a:srgbClr val="44536A"/>
                </a:solidFill>
                <a:latin typeface="Times New Roman"/>
                <a:cs typeface="Times New Roman"/>
              </a:rPr>
              <a:t>Purpose</a:t>
            </a:r>
            <a:r>
              <a:rPr lang="ru-RU" sz="2200" b="1" spc="-5" dirty="0" smtClean="0">
                <a:solidFill>
                  <a:srgbClr val="44536A"/>
                </a:solidFill>
                <a:latin typeface="Times New Roman"/>
                <a:cs typeface="Times New Roman"/>
              </a:rPr>
              <a:t>:</a:t>
            </a:r>
            <a:r>
              <a:rPr lang="ru-RU" sz="2200" spc="-5" dirty="0" smtClean="0">
                <a:solidFill>
                  <a:srgbClr val="44536A"/>
                </a:solidFill>
                <a:latin typeface="Times New Roman"/>
                <a:cs typeface="Times New Roman"/>
              </a:rPr>
              <a:t> </a:t>
            </a:r>
            <a:r>
              <a:rPr lang="en-US" sz="2200" spc="-5" dirty="0">
                <a:solidFill>
                  <a:srgbClr val="44536A"/>
                </a:solidFill>
                <a:latin typeface="Times New Roman"/>
                <a:cs typeface="Times New Roman"/>
              </a:rPr>
              <a:t>Celebrating four anniversaries through the perspective of internationalization and strategic partnerships of Medical University </a:t>
            </a:r>
            <a:r>
              <a:rPr lang="en-US" sz="2200" spc="-5" dirty="0" smtClean="0">
                <a:solidFill>
                  <a:srgbClr val="44536A"/>
                </a:solidFill>
                <a:latin typeface="Times New Roman"/>
                <a:cs typeface="Times New Roman"/>
              </a:rPr>
              <a:t>– Varna:</a:t>
            </a:r>
          </a:p>
          <a:p>
            <a:pPr marL="12700" marR="5080" algn="just">
              <a:lnSpc>
                <a:spcPct val="103299"/>
              </a:lnSpc>
              <a:spcBef>
                <a:spcPts val="5"/>
              </a:spcBef>
              <a:buSzPct val="102083"/>
              <a:tabLst>
                <a:tab pos="812800" algn="l"/>
              </a:tabLst>
            </a:pPr>
            <a:endParaRPr lang="ru-RU" sz="2200" spc="-5" dirty="0" smtClean="0">
              <a:solidFill>
                <a:srgbClr val="44536A"/>
              </a:solidFill>
              <a:latin typeface="Times New Roman"/>
              <a:cs typeface="Times New Roman"/>
            </a:endParaRPr>
          </a:p>
          <a:p>
            <a:pPr marL="355600" marR="5080" indent="-342900" algn="just">
              <a:lnSpc>
                <a:spcPct val="103299"/>
              </a:lnSpc>
              <a:spcBef>
                <a:spcPts val="5"/>
              </a:spcBef>
              <a:buSzPct val="102083"/>
              <a:buFont typeface="Arial" panose="020B0604020202020204" pitchFamily="34" charset="0"/>
              <a:buChar char="•"/>
              <a:tabLst>
                <a:tab pos="812800" algn="l"/>
              </a:tabLst>
            </a:pPr>
            <a:r>
              <a:rPr lang="en-US" sz="2000" spc="-5" dirty="0">
                <a:solidFill>
                  <a:srgbClr val="44536A"/>
                </a:solidFill>
                <a:latin typeface="Times New Roman"/>
                <a:cs typeface="Times New Roman"/>
              </a:rPr>
              <a:t>60th anniversary of the establishment of the Department of Social Medicine and Health Care Organization</a:t>
            </a:r>
          </a:p>
          <a:p>
            <a:pPr marL="355600" marR="5080" indent="-342900" algn="just">
              <a:lnSpc>
                <a:spcPct val="103299"/>
              </a:lnSpc>
              <a:spcBef>
                <a:spcPts val="5"/>
              </a:spcBef>
              <a:buSzPct val="102083"/>
              <a:buFont typeface="Arial" panose="020B0604020202020204" pitchFamily="34" charset="0"/>
              <a:buChar char="•"/>
              <a:tabLst>
                <a:tab pos="812800" algn="l"/>
              </a:tabLst>
            </a:pPr>
            <a:r>
              <a:rPr lang="en-US" sz="2000" spc="-5" dirty="0">
                <a:solidFill>
                  <a:srgbClr val="44536A"/>
                </a:solidFill>
                <a:latin typeface="Times New Roman"/>
                <a:cs typeface="Times New Roman"/>
              </a:rPr>
              <a:t>60th anniversary of the establishment of the Department of Pediatrics</a:t>
            </a:r>
          </a:p>
          <a:p>
            <a:pPr marL="355600" marR="5080" indent="-342900" algn="just">
              <a:lnSpc>
                <a:spcPct val="103299"/>
              </a:lnSpc>
              <a:spcBef>
                <a:spcPts val="5"/>
              </a:spcBef>
              <a:buSzPct val="102083"/>
              <a:buFont typeface="Arial" panose="020B0604020202020204" pitchFamily="34" charset="0"/>
              <a:buChar char="•"/>
              <a:tabLst>
                <a:tab pos="812800" algn="l"/>
              </a:tabLst>
            </a:pPr>
            <a:r>
              <a:rPr lang="en-US" sz="2000" spc="-5" dirty="0">
                <a:solidFill>
                  <a:srgbClr val="44536A"/>
                </a:solidFill>
                <a:latin typeface="Times New Roman"/>
                <a:cs typeface="Times New Roman"/>
              </a:rPr>
              <a:t>The 30th anniversary of the successful development of the specialty "Health Management"</a:t>
            </a:r>
          </a:p>
          <a:p>
            <a:pPr marL="355600" marR="5080" indent="-342900" algn="just">
              <a:lnSpc>
                <a:spcPct val="103299"/>
              </a:lnSpc>
              <a:spcBef>
                <a:spcPts val="5"/>
              </a:spcBef>
              <a:buSzPct val="102083"/>
              <a:buFont typeface="Arial" panose="020B0604020202020204" pitchFamily="34" charset="0"/>
              <a:buChar char="•"/>
              <a:tabLst>
                <a:tab pos="812800" algn="l"/>
              </a:tabLst>
            </a:pPr>
            <a:r>
              <a:rPr lang="en-US" sz="2000" spc="-5" dirty="0">
                <a:solidFill>
                  <a:srgbClr val="44536A"/>
                </a:solidFill>
                <a:latin typeface="Times New Roman"/>
                <a:cs typeface="Times New Roman"/>
              </a:rPr>
              <a:t>15th anniversary of the establishment of the Faculty of Pharmacy</a:t>
            </a:r>
            <a:endParaRPr lang="ru-RU" sz="2000" spc="-5" dirty="0" smtClean="0">
              <a:solidFill>
                <a:srgbClr val="44536A"/>
              </a:solidFill>
              <a:latin typeface="Times New Roman"/>
              <a:cs typeface="Times New Roman"/>
            </a:endParaRPr>
          </a:p>
        </p:txBody>
      </p:sp>
    </p:spTree>
    <p:extLst>
      <p:ext uri="{BB962C8B-B14F-4D97-AF65-F5344CB8AC3E}">
        <p14:creationId xmlns:p14="http://schemas.microsoft.com/office/powerpoint/2010/main" val="97218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3446"/>
            <a:ext cx="9144000" cy="6810375"/>
          </a:xfrm>
          <a:prstGeom prst="rect">
            <a:avLst/>
          </a:prstGeom>
        </p:spPr>
      </p:pic>
      <p:sp>
        <p:nvSpPr>
          <p:cNvPr id="3" name="object 3"/>
          <p:cNvSpPr txBox="1"/>
          <p:nvPr/>
        </p:nvSpPr>
        <p:spPr>
          <a:xfrm>
            <a:off x="1600200" y="304800"/>
            <a:ext cx="6581140" cy="3836178"/>
          </a:xfrm>
          <a:prstGeom prst="rect">
            <a:avLst/>
          </a:prstGeom>
        </p:spPr>
        <p:txBody>
          <a:bodyPr vert="horz" wrap="square" lIns="0" tIns="635" rIns="0" bIns="0" rtlCol="0">
            <a:spAutoFit/>
          </a:bodyPr>
          <a:lstStyle/>
          <a:p>
            <a:pPr marL="12700" marR="5080">
              <a:lnSpc>
                <a:spcPct val="103299"/>
              </a:lnSpc>
              <a:spcBef>
                <a:spcPts val="5"/>
              </a:spcBef>
              <a:buSzPct val="102083"/>
              <a:tabLst>
                <a:tab pos="812800" algn="l"/>
              </a:tabLst>
            </a:pPr>
            <a:r>
              <a:rPr lang="en-US" sz="2200" b="1" spc="-5" dirty="0" err="1" smtClean="0">
                <a:solidFill>
                  <a:srgbClr val="44536A"/>
                </a:solidFill>
                <a:latin typeface="Times New Roman"/>
                <a:cs typeface="Times New Roman"/>
              </a:rPr>
              <a:t>Programme</a:t>
            </a:r>
            <a:r>
              <a:rPr lang="ru-RU" sz="2200" b="1" spc="-5" dirty="0" smtClean="0">
                <a:solidFill>
                  <a:srgbClr val="44536A"/>
                </a:solidFill>
                <a:latin typeface="Times New Roman"/>
                <a:cs typeface="Times New Roman"/>
              </a:rPr>
              <a:t>:</a:t>
            </a:r>
          </a:p>
          <a:p>
            <a:pPr marL="355600" marR="5080" indent="-342900" algn="just">
              <a:lnSpc>
                <a:spcPct val="103299"/>
              </a:lnSpc>
              <a:spcBef>
                <a:spcPts val="5"/>
              </a:spcBef>
              <a:buSzPct val="102083"/>
              <a:buFont typeface="Wingdings" panose="05000000000000000000" pitchFamily="2" charset="2"/>
              <a:buChar char="ü"/>
              <a:tabLst>
                <a:tab pos="812800" algn="l"/>
              </a:tabLst>
            </a:pPr>
            <a:r>
              <a:rPr lang="en-US" sz="2200" spc="-5" dirty="0" smtClean="0">
                <a:solidFill>
                  <a:srgbClr val="44536A"/>
                </a:solidFill>
                <a:latin typeface="Times New Roman"/>
                <a:cs typeface="Times New Roman"/>
              </a:rPr>
              <a:t>Strategic </a:t>
            </a:r>
            <a:r>
              <a:rPr lang="en-US" sz="2200" spc="-5" dirty="0">
                <a:solidFill>
                  <a:srgbClr val="44536A"/>
                </a:solidFill>
                <a:latin typeface="Times New Roman"/>
                <a:cs typeface="Times New Roman"/>
              </a:rPr>
              <a:t>partnerships and projects  in the field of public health</a:t>
            </a:r>
            <a:r>
              <a:rPr lang="ru-RU" sz="2200" spc="-5" dirty="0" smtClean="0">
                <a:solidFill>
                  <a:srgbClr val="44536A"/>
                </a:solidFill>
                <a:latin typeface="Times New Roman"/>
                <a:cs typeface="Times New Roman"/>
              </a:rPr>
              <a:t> </a:t>
            </a:r>
          </a:p>
          <a:p>
            <a:pPr marL="355600" marR="5080" indent="-342900" algn="just">
              <a:lnSpc>
                <a:spcPct val="103299"/>
              </a:lnSpc>
              <a:spcBef>
                <a:spcPts val="5"/>
              </a:spcBef>
              <a:buSzPct val="102083"/>
              <a:buFont typeface="Wingdings" panose="05000000000000000000" pitchFamily="2" charset="2"/>
              <a:buChar char="ü"/>
              <a:tabLst>
                <a:tab pos="812800" algn="l"/>
              </a:tabLst>
            </a:pPr>
            <a:r>
              <a:rPr lang="en-US" sz="2200" spc="-5" dirty="0">
                <a:solidFill>
                  <a:srgbClr val="44536A"/>
                </a:solidFill>
                <a:latin typeface="Times New Roman"/>
                <a:cs typeface="Times New Roman"/>
              </a:rPr>
              <a:t>Caring for our children in cooperation with our international partners </a:t>
            </a:r>
            <a:endParaRPr lang="en-US" sz="2200" spc="-5" dirty="0" smtClean="0">
              <a:solidFill>
                <a:srgbClr val="44536A"/>
              </a:solidFill>
              <a:latin typeface="Times New Roman"/>
              <a:cs typeface="Times New Roman"/>
            </a:endParaRPr>
          </a:p>
          <a:p>
            <a:pPr marL="355600" marR="5080" indent="-342900" algn="just">
              <a:lnSpc>
                <a:spcPct val="103299"/>
              </a:lnSpc>
              <a:spcBef>
                <a:spcPts val="5"/>
              </a:spcBef>
              <a:buSzPct val="102083"/>
              <a:buFont typeface="Wingdings" panose="05000000000000000000" pitchFamily="2" charset="2"/>
              <a:buChar char="ü"/>
              <a:tabLst>
                <a:tab pos="812800" algn="l"/>
              </a:tabLst>
            </a:pPr>
            <a:r>
              <a:rPr lang="en-US" sz="2200" spc="-5" dirty="0">
                <a:solidFill>
                  <a:srgbClr val="44536A"/>
                </a:solidFill>
                <a:latin typeface="Times New Roman"/>
                <a:cs typeface="Times New Roman"/>
              </a:rPr>
              <a:t>Preparing the future leaders in health care together with international partners. 30 years of successful development and partnerships in the field of health </a:t>
            </a:r>
            <a:r>
              <a:rPr lang="en-US" sz="2200" spc="-5" dirty="0" smtClean="0">
                <a:solidFill>
                  <a:srgbClr val="44536A"/>
                </a:solidFill>
                <a:latin typeface="Times New Roman"/>
                <a:cs typeface="Times New Roman"/>
              </a:rPr>
              <a:t>management</a:t>
            </a:r>
          </a:p>
          <a:p>
            <a:pPr marL="355600" marR="5080" indent="-342900" algn="just">
              <a:lnSpc>
                <a:spcPct val="103299"/>
              </a:lnSpc>
              <a:spcBef>
                <a:spcPts val="5"/>
              </a:spcBef>
              <a:buSzPct val="102083"/>
              <a:buFont typeface="Wingdings" panose="05000000000000000000" pitchFamily="2" charset="2"/>
              <a:buChar char="ü"/>
              <a:tabLst>
                <a:tab pos="812800" algn="l"/>
              </a:tabLst>
            </a:pPr>
            <a:r>
              <a:rPr lang="en-US" sz="2200" spc="-5" dirty="0">
                <a:solidFill>
                  <a:srgbClr val="44536A"/>
                </a:solidFill>
                <a:latin typeface="Times New Roman"/>
                <a:cs typeface="Times New Roman"/>
              </a:rPr>
              <a:t>Partnerships between academia and business in the field of pharmacy</a:t>
            </a:r>
            <a:endParaRPr lang="ru-RU" sz="2200" spc="-5" dirty="0" smtClean="0">
              <a:solidFill>
                <a:srgbClr val="44536A"/>
              </a:solidFill>
              <a:latin typeface="Times New Roman"/>
              <a:cs typeface="Times New Roman"/>
            </a:endParaRPr>
          </a:p>
        </p:txBody>
      </p:sp>
      <p:pic>
        <p:nvPicPr>
          <p:cNvPr id="4" name="Picture 3"/>
          <p:cNvPicPr>
            <a:picLocks noChangeAspect="1"/>
          </p:cNvPicPr>
          <p:nvPr/>
        </p:nvPicPr>
        <p:blipFill>
          <a:blip r:embed="rId3"/>
          <a:stretch>
            <a:fillRect/>
          </a:stretch>
        </p:blipFill>
        <p:spPr>
          <a:xfrm>
            <a:off x="2844933" y="4306344"/>
            <a:ext cx="3454133" cy="2292359"/>
          </a:xfrm>
          <a:prstGeom prst="rect">
            <a:avLst/>
          </a:prstGeom>
        </p:spPr>
      </p:pic>
    </p:spTree>
    <p:extLst>
      <p:ext uri="{BB962C8B-B14F-4D97-AF65-F5344CB8AC3E}">
        <p14:creationId xmlns:p14="http://schemas.microsoft.com/office/powerpoint/2010/main" val="1848397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414" y="0"/>
            <a:ext cx="9125586" cy="6829425"/>
          </a:xfrm>
          <a:prstGeom prst="rect">
            <a:avLst/>
          </a:prstGeom>
        </p:spPr>
      </p:pic>
      <p:sp>
        <p:nvSpPr>
          <p:cNvPr id="3" name="object 3"/>
          <p:cNvSpPr txBox="1">
            <a:spLocks noGrp="1"/>
          </p:cNvSpPr>
          <p:nvPr>
            <p:ph type="title"/>
          </p:nvPr>
        </p:nvSpPr>
        <p:spPr>
          <a:xfrm>
            <a:off x="920559" y="1471114"/>
            <a:ext cx="7321295" cy="474489"/>
          </a:xfrm>
          <a:prstGeom prst="rect">
            <a:avLst/>
          </a:prstGeom>
        </p:spPr>
        <p:txBody>
          <a:bodyPr vert="horz" wrap="square" lIns="0" tIns="13335" rIns="0" bIns="0" rtlCol="0">
            <a:spAutoFit/>
          </a:bodyPr>
          <a:lstStyle/>
          <a:p>
            <a:pPr marL="0" marR="0" indent="457200" algn="ctr">
              <a:lnSpc>
                <a:spcPct val="107000"/>
              </a:lnSpc>
              <a:spcBef>
                <a:spcPts val="0"/>
              </a:spcBef>
              <a:spcAft>
                <a:spcPts val="8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Seventh </a:t>
            </a:r>
            <a:r>
              <a:rPr lang="en-US" sz="2800" dirty="0">
                <a:latin typeface="Times New Roman" panose="02020603050405020304" pitchFamily="18" charset="0"/>
                <a:ea typeface="Calibri" panose="020F0502020204030204" pitchFamily="34" charset="0"/>
                <a:cs typeface="Times New Roman" panose="02020603050405020304" pitchFamily="18" charset="0"/>
              </a:rPr>
              <a:t>International Partnerships Forum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object 4"/>
          <p:cNvSpPr txBox="1"/>
          <p:nvPr/>
        </p:nvSpPr>
        <p:spPr>
          <a:xfrm>
            <a:off x="881888" y="3078606"/>
            <a:ext cx="7665720" cy="873957"/>
          </a:xfrm>
          <a:prstGeom prst="rect">
            <a:avLst/>
          </a:prstGeom>
        </p:spPr>
        <p:txBody>
          <a:bodyPr vert="horz" wrap="square" lIns="0" tIns="12065" rIns="0" bIns="0" rtlCol="0">
            <a:spAutoFit/>
          </a:bodyPr>
          <a:lstStyle/>
          <a:p>
            <a:pPr marL="12700" algn="ctr">
              <a:lnSpc>
                <a:spcPct val="100000"/>
              </a:lnSpc>
              <a:spcBef>
                <a:spcPts val="95"/>
              </a:spcBef>
            </a:pPr>
            <a:r>
              <a:rPr lang="en-US" sz="2800" b="1" i="1" dirty="0" smtClean="0">
                <a:solidFill>
                  <a:srgbClr val="44536A"/>
                </a:solidFill>
                <a:latin typeface="Times New Roman"/>
                <a:cs typeface="Times New Roman"/>
              </a:rPr>
              <a:t>Partnerships for education and research through international projects</a:t>
            </a:r>
            <a:endParaRPr sz="2800" dirty="0">
              <a:latin typeface="Times New Roman"/>
              <a:cs typeface="Times New Roman"/>
            </a:endParaRPr>
          </a:p>
        </p:txBody>
      </p:sp>
      <p:sp>
        <p:nvSpPr>
          <p:cNvPr id="5" name="object 5"/>
          <p:cNvSpPr txBox="1"/>
          <p:nvPr/>
        </p:nvSpPr>
        <p:spPr>
          <a:xfrm>
            <a:off x="3537330" y="5218938"/>
            <a:ext cx="2354580" cy="319959"/>
          </a:xfrm>
          <a:prstGeom prst="rect">
            <a:avLst/>
          </a:prstGeom>
        </p:spPr>
        <p:txBody>
          <a:bodyPr vert="horz" wrap="square" lIns="0" tIns="12065" rIns="0" bIns="0" rtlCol="0">
            <a:spAutoFit/>
          </a:bodyPr>
          <a:lstStyle/>
          <a:p>
            <a:pPr marL="12700" algn="ctr">
              <a:lnSpc>
                <a:spcPct val="100000"/>
              </a:lnSpc>
              <a:spcBef>
                <a:spcPts val="95"/>
              </a:spcBef>
            </a:pPr>
            <a:r>
              <a:rPr lang="en-US" sz="2000" spc="-5" dirty="0" smtClean="0">
                <a:solidFill>
                  <a:srgbClr val="44536A"/>
                </a:solidFill>
                <a:latin typeface="Times New Roman"/>
                <a:cs typeface="Times New Roman"/>
              </a:rPr>
              <a:t>18 November 2022</a:t>
            </a:r>
            <a:endParaRPr lang="en-US" sz="2000" spc="-5" dirty="0">
              <a:solidFill>
                <a:srgbClr val="44536A"/>
              </a:solidFill>
              <a:latin typeface="Times New Roman"/>
              <a:cs typeface="Times New Roman"/>
            </a:endParaRPr>
          </a:p>
        </p:txBody>
      </p:sp>
    </p:spTree>
    <p:extLst>
      <p:ext uri="{BB962C8B-B14F-4D97-AF65-F5344CB8AC3E}">
        <p14:creationId xmlns:p14="http://schemas.microsoft.com/office/powerpoint/2010/main" val="1303062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3970"/>
            <a:ext cx="9144000" cy="6810375"/>
          </a:xfrm>
          <a:prstGeom prst="rect">
            <a:avLst/>
          </a:prstGeom>
        </p:spPr>
      </p:pic>
      <p:sp>
        <p:nvSpPr>
          <p:cNvPr id="3" name="object 3"/>
          <p:cNvSpPr txBox="1"/>
          <p:nvPr/>
        </p:nvSpPr>
        <p:spPr>
          <a:xfrm>
            <a:off x="1359153" y="1318005"/>
            <a:ext cx="6657340" cy="3424464"/>
          </a:xfrm>
          <a:prstGeom prst="rect">
            <a:avLst/>
          </a:prstGeom>
        </p:spPr>
        <p:txBody>
          <a:bodyPr vert="horz" wrap="square" lIns="0" tIns="635" rIns="0" bIns="0" rtlCol="0">
            <a:spAutoFit/>
          </a:bodyPr>
          <a:lstStyle/>
          <a:p>
            <a:pPr marL="12700" marR="5080" indent="457200">
              <a:lnSpc>
                <a:spcPct val="103299"/>
              </a:lnSpc>
              <a:spcBef>
                <a:spcPts val="5"/>
              </a:spcBef>
              <a:buSzPct val="102083"/>
              <a:buFont typeface="Wingdings"/>
              <a:buChar char=""/>
              <a:tabLst>
                <a:tab pos="812800" algn="l"/>
              </a:tabLst>
            </a:pPr>
            <a:r>
              <a:rPr lang="en-US" sz="2400" b="1" spc="-5" dirty="0">
                <a:solidFill>
                  <a:srgbClr val="44536A"/>
                </a:solidFill>
                <a:latin typeface="Times New Roman"/>
                <a:cs typeface="Times New Roman"/>
              </a:rPr>
              <a:t>Main focus:</a:t>
            </a:r>
          </a:p>
          <a:p>
            <a:pPr marL="12700" marR="5080">
              <a:lnSpc>
                <a:spcPct val="103299"/>
              </a:lnSpc>
              <a:spcBef>
                <a:spcPts val="5"/>
              </a:spcBef>
              <a:buSzPct val="102083"/>
              <a:tabLst>
                <a:tab pos="812800" algn="l"/>
              </a:tabLst>
            </a:pPr>
            <a:r>
              <a:rPr lang="en-US" sz="2400" spc="-5" dirty="0" smtClean="0">
                <a:solidFill>
                  <a:srgbClr val="44536A"/>
                </a:solidFill>
                <a:latin typeface="Times New Roman"/>
                <a:cs typeface="Times New Roman"/>
              </a:rPr>
              <a:t>The </a:t>
            </a:r>
            <a:r>
              <a:rPr lang="en-US" sz="2400" spc="-5" dirty="0">
                <a:solidFill>
                  <a:srgbClr val="44536A"/>
                </a:solidFill>
                <a:latin typeface="Times New Roman"/>
                <a:cs typeface="Times New Roman"/>
              </a:rPr>
              <a:t>role of international partnerships in the development and implementation of MU - Varna projects in the field of education and research</a:t>
            </a:r>
            <a:endParaRPr lang="en-US" sz="2400" spc="-5" dirty="0" smtClean="0">
              <a:solidFill>
                <a:srgbClr val="44536A"/>
              </a:solidFill>
              <a:latin typeface="Times New Roman"/>
              <a:cs typeface="Times New Roman"/>
            </a:endParaRPr>
          </a:p>
          <a:p>
            <a:pPr marL="12700" marR="5080">
              <a:lnSpc>
                <a:spcPct val="103299"/>
              </a:lnSpc>
              <a:spcBef>
                <a:spcPts val="5"/>
              </a:spcBef>
              <a:buSzPct val="102083"/>
              <a:tabLst>
                <a:tab pos="812800" algn="l"/>
              </a:tabLst>
            </a:pPr>
            <a:endParaRPr lang="ru-RU" sz="2400" spc="-5" dirty="0" smtClean="0">
              <a:solidFill>
                <a:srgbClr val="44536A"/>
              </a:solidFill>
              <a:latin typeface="Times New Roman"/>
              <a:cs typeface="Times New Roman"/>
            </a:endParaRPr>
          </a:p>
          <a:p>
            <a:pPr marL="12700" marR="5080" indent="457200">
              <a:lnSpc>
                <a:spcPct val="103299"/>
              </a:lnSpc>
              <a:spcBef>
                <a:spcPts val="5"/>
              </a:spcBef>
              <a:buSzPct val="102083"/>
              <a:buFont typeface="Wingdings"/>
              <a:buChar char=""/>
              <a:tabLst>
                <a:tab pos="812800" algn="l"/>
              </a:tabLst>
            </a:pPr>
            <a:r>
              <a:rPr lang="en-US" sz="2400" b="1" spc="-5" dirty="0">
                <a:solidFill>
                  <a:srgbClr val="44536A"/>
                </a:solidFill>
                <a:latin typeface="Times New Roman"/>
                <a:cs typeface="Times New Roman"/>
              </a:rPr>
              <a:t>Purpose and Scope:</a:t>
            </a:r>
            <a:r>
              <a:rPr lang="ru-RU" sz="2400" b="1" spc="-5" dirty="0" smtClean="0">
                <a:solidFill>
                  <a:srgbClr val="44536A"/>
                </a:solidFill>
                <a:latin typeface="Times New Roman"/>
                <a:cs typeface="Times New Roman"/>
              </a:rPr>
              <a:t> </a:t>
            </a:r>
          </a:p>
          <a:p>
            <a:pPr marL="355600" marR="5080" indent="-342900">
              <a:lnSpc>
                <a:spcPct val="103299"/>
              </a:lnSpc>
              <a:spcBef>
                <a:spcPts val="5"/>
              </a:spcBef>
              <a:buSzPct val="102083"/>
              <a:buFont typeface="Arial" panose="020B0604020202020204" pitchFamily="34" charset="0"/>
              <a:buChar char="•"/>
              <a:tabLst>
                <a:tab pos="812800" algn="l"/>
              </a:tabLst>
            </a:pPr>
            <a:r>
              <a:rPr lang="en-US" sz="2400" spc="-5" dirty="0" smtClean="0">
                <a:solidFill>
                  <a:srgbClr val="44536A"/>
                </a:solidFill>
                <a:latin typeface="Times New Roman"/>
                <a:cs typeface="Times New Roman"/>
              </a:rPr>
              <a:t>Portfolio of project activities of MU-Varna;</a:t>
            </a:r>
            <a:endParaRPr lang="en-US" sz="2400" spc="-5" dirty="0">
              <a:solidFill>
                <a:srgbClr val="44536A"/>
              </a:solidFill>
              <a:latin typeface="Times New Roman"/>
              <a:cs typeface="Times New Roman"/>
            </a:endParaRPr>
          </a:p>
          <a:p>
            <a:pPr marL="355600" marR="5080" indent="-342900">
              <a:lnSpc>
                <a:spcPct val="103299"/>
              </a:lnSpc>
              <a:spcBef>
                <a:spcPts val="5"/>
              </a:spcBef>
              <a:buSzPct val="102083"/>
              <a:buFont typeface="Arial" panose="020B0604020202020204" pitchFamily="34" charset="0"/>
              <a:buChar char="•"/>
              <a:tabLst>
                <a:tab pos="812800" algn="l"/>
              </a:tabLst>
            </a:pPr>
            <a:r>
              <a:rPr lang="en-US" sz="2400" spc="-5" dirty="0">
                <a:solidFill>
                  <a:srgbClr val="44536A"/>
                </a:solidFill>
                <a:latin typeface="Times New Roman"/>
                <a:cs typeface="Times New Roman"/>
              </a:rPr>
              <a:t>Overview of operational programs, completed and ongoing projects in the period 2012-2022.</a:t>
            </a:r>
            <a:endParaRPr lang="ru-RU" sz="2400" spc="-5" dirty="0">
              <a:solidFill>
                <a:srgbClr val="44536A"/>
              </a:solidFill>
              <a:latin typeface="Times New Roman"/>
              <a:cs typeface="Times New Roman"/>
            </a:endParaRPr>
          </a:p>
        </p:txBody>
      </p:sp>
    </p:spTree>
    <p:extLst>
      <p:ext uri="{BB962C8B-B14F-4D97-AF65-F5344CB8AC3E}">
        <p14:creationId xmlns:p14="http://schemas.microsoft.com/office/powerpoint/2010/main" val="1737597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3970"/>
            <a:ext cx="9144000" cy="6810375"/>
          </a:xfrm>
          <a:prstGeom prst="rect">
            <a:avLst/>
          </a:prstGeom>
        </p:spPr>
      </p:pic>
      <p:sp>
        <p:nvSpPr>
          <p:cNvPr id="3" name="object 3"/>
          <p:cNvSpPr txBox="1"/>
          <p:nvPr/>
        </p:nvSpPr>
        <p:spPr>
          <a:xfrm>
            <a:off x="1676400" y="838200"/>
            <a:ext cx="6553200" cy="2297937"/>
          </a:xfrm>
          <a:prstGeom prst="rect">
            <a:avLst/>
          </a:prstGeom>
        </p:spPr>
        <p:txBody>
          <a:bodyPr vert="horz" wrap="square" lIns="0" tIns="635" rIns="0" bIns="0" rtlCol="0">
            <a:spAutoFit/>
          </a:bodyPr>
          <a:lstStyle/>
          <a:p>
            <a:pPr marL="12700" marR="5080">
              <a:lnSpc>
                <a:spcPct val="103299"/>
              </a:lnSpc>
              <a:spcBef>
                <a:spcPts val="5"/>
              </a:spcBef>
              <a:buSzPct val="102083"/>
              <a:tabLst>
                <a:tab pos="812800" algn="l"/>
              </a:tabLst>
            </a:pPr>
            <a:r>
              <a:rPr lang="en-US" sz="2200" b="1" spc="-5" dirty="0" err="1" smtClean="0">
                <a:solidFill>
                  <a:srgbClr val="44536A"/>
                </a:solidFill>
                <a:latin typeface="Times New Roman"/>
                <a:cs typeface="Times New Roman"/>
              </a:rPr>
              <a:t>Programme</a:t>
            </a:r>
            <a:r>
              <a:rPr lang="ru-RU" sz="2200" b="1" spc="-5" dirty="0" smtClean="0">
                <a:solidFill>
                  <a:srgbClr val="44536A"/>
                </a:solidFill>
                <a:latin typeface="Times New Roman"/>
                <a:cs typeface="Times New Roman"/>
              </a:rPr>
              <a:t>:</a:t>
            </a:r>
          </a:p>
          <a:p>
            <a:pPr marL="12700" marR="8255" algn="just">
              <a:lnSpc>
                <a:spcPct val="103299"/>
              </a:lnSpc>
              <a:spcBef>
                <a:spcPts val="805"/>
              </a:spcBef>
              <a:tabLst>
                <a:tab pos="1697989" algn="l"/>
                <a:tab pos="2887345" algn="l"/>
                <a:tab pos="3336925" algn="l"/>
                <a:tab pos="4893310" algn="l"/>
                <a:tab pos="6477635" algn="l"/>
              </a:tabLst>
            </a:pPr>
            <a:r>
              <a:rPr lang="en-US" sz="2200" u="sng" spc="-5" dirty="0">
                <a:solidFill>
                  <a:srgbClr val="44536A"/>
                </a:solidFill>
                <a:latin typeface="Times New Roman"/>
                <a:cs typeface="Times New Roman"/>
              </a:rPr>
              <a:t>Session 1: </a:t>
            </a:r>
            <a:r>
              <a:rPr lang="en-US" sz="2200" spc="-5" dirty="0">
                <a:solidFill>
                  <a:srgbClr val="44536A"/>
                </a:solidFill>
                <a:latin typeface="Times New Roman"/>
                <a:cs typeface="Times New Roman"/>
              </a:rPr>
              <a:t>Partnerships in education. Sharing experience with Bulgarian and foreign MU-Varna </a:t>
            </a:r>
            <a:r>
              <a:rPr lang="en-US" sz="2200" spc="-5" dirty="0" smtClean="0">
                <a:solidFill>
                  <a:srgbClr val="44536A"/>
                </a:solidFill>
                <a:latin typeface="Times New Roman"/>
                <a:cs typeface="Times New Roman"/>
              </a:rPr>
              <a:t>partners</a:t>
            </a:r>
          </a:p>
          <a:p>
            <a:pPr marL="12700" marR="8255" algn="just">
              <a:lnSpc>
                <a:spcPct val="103299"/>
              </a:lnSpc>
              <a:spcBef>
                <a:spcPts val="805"/>
              </a:spcBef>
              <a:tabLst>
                <a:tab pos="1697989" algn="l"/>
                <a:tab pos="2887345" algn="l"/>
                <a:tab pos="3336925" algn="l"/>
                <a:tab pos="4893310" algn="l"/>
                <a:tab pos="6477635" algn="l"/>
              </a:tabLst>
            </a:pPr>
            <a:r>
              <a:rPr lang="en-US" sz="2200" u="sng" spc="-5" dirty="0">
                <a:solidFill>
                  <a:srgbClr val="44536A"/>
                </a:solidFill>
                <a:latin typeface="Times New Roman"/>
                <a:cs typeface="Times New Roman"/>
              </a:rPr>
              <a:t>Session 2:  </a:t>
            </a:r>
            <a:r>
              <a:rPr lang="en-US" sz="2200" spc="-5" dirty="0">
                <a:solidFill>
                  <a:srgbClr val="44536A"/>
                </a:solidFill>
                <a:latin typeface="Times New Roman"/>
                <a:cs typeface="Times New Roman"/>
              </a:rPr>
              <a:t>Partnerships in research through EC </a:t>
            </a:r>
            <a:r>
              <a:rPr lang="en-US" sz="2200" spc="-5" dirty="0" err="1">
                <a:solidFill>
                  <a:srgbClr val="44536A"/>
                </a:solidFill>
                <a:latin typeface="Times New Roman"/>
                <a:cs typeface="Times New Roman"/>
              </a:rPr>
              <a:t>programmes</a:t>
            </a:r>
            <a:r>
              <a:rPr lang="en-US" sz="2200" spc="-5" dirty="0">
                <a:solidFill>
                  <a:srgbClr val="44536A"/>
                </a:solidFill>
                <a:latin typeface="Times New Roman"/>
                <a:cs typeface="Times New Roman"/>
              </a:rPr>
              <a:t>. Sharing experience with Bulgarian and foreign MU-Varna partners</a:t>
            </a:r>
            <a:endParaRPr lang="ru-RU" sz="2200" spc="-5" dirty="0" smtClean="0">
              <a:solidFill>
                <a:srgbClr val="44536A"/>
              </a:solidFill>
              <a:latin typeface="Times New Roman"/>
              <a:cs typeface="Times New Roman"/>
            </a:endParaRPr>
          </a:p>
        </p:txBody>
      </p:sp>
      <p:pic>
        <p:nvPicPr>
          <p:cNvPr id="5" name="Picture 4"/>
          <p:cNvPicPr>
            <a:picLocks noChangeAspect="1"/>
          </p:cNvPicPr>
          <p:nvPr/>
        </p:nvPicPr>
        <p:blipFill>
          <a:blip r:embed="rId3"/>
          <a:stretch>
            <a:fillRect/>
          </a:stretch>
        </p:blipFill>
        <p:spPr>
          <a:xfrm>
            <a:off x="2590800" y="3244652"/>
            <a:ext cx="4371211" cy="2645893"/>
          </a:xfrm>
          <a:prstGeom prst="rect">
            <a:avLst/>
          </a:prstGeom>
        </p:spPr>
      </p:pic>
    </p:spTree>
    <p:extLst>
      <p:ext uri="{BB962C8B-B14F-4D97-AF65-F5344CB8AC3E}">
        <p14:creationId xmlns:p14="http://schemas.microsoft.com/office/powerpoint/2010/main" val="1149567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894" y="28575"/>
            <a:ext cx="9125586" cy="6829425"/>
          </a:xfrm>
          <a:prstGeom prst="rect">
            <a:avLst/>
          </a:prstGeom>
        </p:spPr>
      </p:pic>
      <p:sp>
        <p:nvSpPr>
          <p:cNvPr id="3" name="object 3"/>
          <p:cNvSpPr txBox="1">
            <a:spLocks noGrp="1"/>
          </p:cNvSpPr>
          <p:nvPr>
            <p:ph type="title"/>
          </p:nvPr>
        </p:nvSpPr>
        <p:spPr>
          <a:xfrm>
            <a:off x="920558" y="1548769"/>
            <a:ext cx="7321295" cy="505908"/>
          </a:xfrm>
          <a:prstGeom prst="rect">
            <a:avLst/>
          </a:prstGeom>
        </p:spPr>
        <p:txBody>
          <a:bodyPr vert="horz" wrap="square" lIns="0" tIns="13335" rIns="0" bIns="0" rtlCol="0">
            <a:spAutoFit/>
          </a:bodyPr>
          <a:lstStyle/>
          <a:p>
            <a:pPr marL="13335" algn="ctr">
              <a:lnSpc>
                <a:spcPct val="100000"/>
              </a:lnSpc>
              <a:spcBef>
                <a:spcPts val="105"/>
              </a:spcBef>
            </a:pPr>
            <a:r>
              <a:rPr lang="en-US" sz="3200" spc="-5" dirty="0" smtClean="0"/>
              <a:t>Sixth International Partnerships Forum</a:t>
            </a:r>
            <a:r>
              <a:rPr lang="en-US" sz="2800" spc="-5" dirty="0" smtClean="0"/>
              <a:t> </a:t>
            </a:r>
            <a:endParaRPr sz="2800" spc="-5" dirty="0"/>
          </a:p>
        </p:txBody>
      </p:sp>
      <p:sp>
        <p:nvSpPr>
          <p:cNvPr id="4" name="object 4"/>
          <p:cNvSpPr txBox="1"/>
          <p:nvPr/>
        </p:nvSpPr>
        <p:spPr>
          <a:xfrm>
            <a:off x="881888" y="3078606"/>
            <a:ext cx="7665720" cy="886781"/>
          </a:xfrm>
          <a:prstGeom prst="rect">
            <a:avLst/>
          </a:prstGeom>
        </p:spPr>
        <p:txBody>
          <a:bodyPr vert="horz" wrap="square" lIns="0" tIns="12065" rIns="0" bIns="0" rtlCol="0">
            <a:spAutoFit/>
          </a:bodyPr>
          <a:lstStyle/>
          <a:p>
            <a:pPr marL="12700" algn="ctr">
              <a:lnSpc>
                <a:spcPct val="100000"/>
              </a:lnSpc>
              <a:spcBef>
                <a:spcPts val="95"/>
              </a:spcBef>
            </a:pPr>
            <a:r>
              <a:rPr lang="en-US" sz="2800" b="1" i="1" dirty="0">
                <a:solidFill>
                  <a:srgbClr val="44536A"/>
                </a:solidFill>
                <a:latin typeface="Times New Roman"/>
                <a:cs typeface="Times New Roman"/>
              </a:rPr>
              <a:t>60 Years of Building Synergies: </a:t>
            </a:r>
            <a:br>
              <a:rPr lang="en-US" sz="2800" b="1" i="1" dirty="0">
                <a:solidFill>
                  <a:srgbClr val="44536A"/>
                </a:solidFill>
                <a:latin typeface="Times New Roman"/>
                <a:cs typeface="Times New Roman"/>
              </a:rPr>
            </a:br>
            <a:r>
              <a:rPr lang="en-US" sz="2800" b="1" i="1" dirty="0">
                <a:solidFill>
                  <a:srgbClr val="44536A"/>
                </a:solidFill>
                <a:latin typeface="Times New Roman"/>
                <a:cs typeface="Times New Roman"/>
              </a:rPr>
              <a:t>Education, Innovation and Partnerships </a:t>
            </a:r>
            <a:endParaRPr sz="2800" dirty="0">
              <a:latin typeface="Times New Roman"/>
              <a:cs typeface="Times New Roman"/>
            </a:endParaRPr>
          </a:p>
        </p:txBody>
      </p:sp>
      <p:sp>
        <p:nvSpPr>
          <p:cNvPr id="5" name="object 5"/>
          <p:cNvSpPr txBox="1"/>
          <p:nvPr/>
        </p:nvSpPr>
        <p:spPr>
          <a:xfrm>
            <a:off x="3537330" y="5218938"/>
            <a:ext cx="2354580" cy="360680"/>
          </a:xfrm>
          <a:prstGeom prst="rect">
            <a:avLst/>
          </a:prstGeom>
        </p:spPr>
        <p:txBody>
          <a:bodyPr vert="horz" wrap="square" lIns="0" tIns="12065" rIns="0" bIns="0" rtlCol="0">
            <a:spAutoFit/>
          </a:bodyPr>
          <a:lstStyle/>
          <a:p>
            <a:pPr marL="12700" algn="ctr">
              <a:lnSpc>
                <a:spcPct val="100000"/>
              </a:lnSpc>
              <a:spcBef>
                <a:spcPts val="95"/>
              </a:spcBef>
            </a:pPr>
            <a:r>
              <a:rPr lang="en-US" sz="2200" spc="-5" dirty="0">
                <a:solidFill>
                  <a:srgbClr val="44536A"/>
                </a:solidFill>
                <a:latin typeface="Times New Roman"/>
                <a:cs typeface="Times New Roman"/>
              </a:rPr>
              <a:t>8 October 2021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AF86859AF89C47A08C7E5746BB4B85" ma:contentTypeVersion="1" ma:contentTypeDescription="Create a new document." ma:contentTypeScope="" ma:versionID="2c98cad6fd6b15d8e3aedecddda3249b">
  <xsd:schema xmlns:xsd="http://www.w3.org/2001/XMLSchema" xmlns:xs="http://www.w3.org/2001/XMLSchema" xmlns:p="http://schemas.microsoft.com/office/2006/metadata/properties" xmlns:ns1="http://schemas.microsoft.com/sharepoint/v3" targetNamespace="http://schemas.microsoft.com/office/2006/metadata/properties" ma:root="true" ma:fieldsID="4d41f11438aa05b0332676a63008fc6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84829E0-EF76-4C1C-BBE2-A9ECC44A553A}"/>
</file>

<file path=customXml/itemProps2.xml><?xml version="1.0" encoding="utf-8"?>
<ds:datastoreItem xmlns:ds="http://schemas.openxmlformats.org/officeDocument/2006/customXml" ds:itemID="{8F7E104B-DAAE-46F8-BF5B-C9CAF7739C01}"/>
</file>

<file path=customXml/itemProps3.xml><?xml version="1.0" encoding="utf-8"?>
<ds:datastoreItem xmlns:ds="http://schemas.openxmlformats.org/officeDocument/2006/customXml" ds:itemID="{0D85FCE3-871B-44B2-A075-A5D7678A90BA}"/>
</file>

<file path=docProps/app.xml><?xml version="1.0" encoding="utf-8"?>
<Properties xmlns="http://schemas.openxmlformats.org/officeDocument/2006/extended-properties" xmlns:vt="http://schemas.openxmlformats.org/officeDocument/2006/docPropsVTypes">
  <Template/>
  <TotalTime>145</TotalTime>
  <Words>1191</Words>
  <Application>Microsoft Office PowerPoint</Application>
  <PresentationFormat>On-screen Show (4:3)</PresentationFormat>
  <Paragraphs>124</Paragraphs>
  <Slides>39</Slides>
  <Notes>0</Notes>
  <HiddenSlides>0</HiddenSlides>
  <MMClips>0</MMClips>
  <ScaleCrop>false</ScaleCrop>
  <HeadingPairs>
    <vt:vector size="6" baseType="variant">
      <vt:variant>
        <vt:lpstr>Fonts Used</vt:lpstr>
      </vt:variant>
      <vt:variant>
        <vt:i4>5</vt:i4>
      </vt:variant>
      <vt:variant>
        <vt:lpstr>Theme</vt:lpstr>
      </vt:variant>
      <vt:variant>
        <vt:i4>26</vt:i4>
      </vt:variant>
      <vt:variant>
        <vt:lpstr>Slide Titles</vt:lpstr>
      </vt:variant>
      <vt:variant>
        <vt:i4>39</vt:i4>
      </vt:variant>
    </vt:vector>
  </HeadingPairs>
  <TitlesOfParts>
    <vt:vector size="70" baseType="lpstr">
      <vt:lpstr>Arial</vt:lpstr>
      <vt:lpstr>Calibri</vt:lpstr>
      <vt:lpstr>Calibri Light</vt:lpstr>
      <vt:lpstr>Times New Roman</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22_Office Theme</vt:lpstr>
      <vt:lpstr>23_Office Theme</vt:lpstr>
      <vt:lpstr>24_Office Theme</vt:lpstr>
      <vt:lpstr>25_Office Theme</vt:lpstr>
      <vt:lpstr>26_Office Theme</vt:lpstr>
      <vt:lpstr>INTERNATIONAL PARTNERSHIPS FORUM    </vt:lpstr>
      <vt:lpstr>PowerPoint Presentation</vt:lpstr>
      <vt:lpstr>Eighth International Partnerships Forum </vt:lpstr>
      <vt:lpstr>PowerPoint Presentation</vt:lpstr>
      <vt:lpstr>PowerPoint Presentation</vt:lpstr>
      <vt:lpstr>Seventh International Partnerships Forum </vt:lpstr>
      <vt:lpstr>PowerPoint Presentation</vt:lpstr>
      <vt:lpstr>PowerPoint Presentation</vt:lpstr>
      <vt:lpstr>Sixth International Partnerships Forum </vt:lpstr>
      <vt:lpstr>PowerPoint Presentation</vt:lpstr>
      <vt:lpstr>PowerPoint Presentation</vt:lpstr>
      <vt:lpstr>Digitalisation in Education and Health</vt:lpstr>
      <vt:lpstr> Scope and Purpose  Digitalization during times of pandemics has proved to be crucial for the modernization in all fields of public and social life.   The purpose is to share our experience and ideas for meeting the new challenges of sustaining partnerships and achieving a better quality of education, treatment and science  Along with digitalization, we will also discuss the human resources development. We will dedicate special topics to the international year of nursing and midwifery, for which 2020 is proclaimed by the World Health Organization. </vt:lpstr>
      <vt:lpstr>PowerPoint Presentation</vt:lpstr>
      <vt:lpstr>PowerPoint Presentation</vt:lpstr>
      <vt:lpstr>Partnerships for Business, Innovation and Science</vt:lpstr>
      <vt:lpstr>PowerPoint Presentation</vt:lpstr>
      <vt:lpstr>PowerPoint Presentation</vt:lpstr>
      <vt:lpstr>PowerPoint Presentation</vt:lpstr>
      <vt:lpstr>International Partnerships Contribution to Universities Internationalisation </vt:lpstr>
      <vt:lpstr>PowerPoint Presentation</vt:lpstr>
      <vt:lpstr>PowerPoint Presentation</vt:lpstr>
      <vt:lpstr>PowerPoint Presentation</vt:lpstr>
      <vt:lpstr>Our international participants representing  countries from all over the world</vt:lpstr>
      <vt:lpstr>PowerPoint Presentation</vt:lpstr>
      <vt:lpstr>International Partnerships for Youth - Students’ Life and Erasmus+  </vt:lpstr>
      <vt:lpstr>PowerPoint Presentation</vt:lpstr>
      <vt:lpstr>PowerPoint Presentation</vt:lpstr>
      <vt:lpstr>PowerPoint Presentation</vt:lpstr>
      <vt:lpstr>PowerPoint Presentation</vt:lpstr>
      <vt:lpstr>PowerPoint Presentation</vt:lpstr>
      <vt:lpstr>PowerPoint Presentation</vt:lpstr>
      <vt:lpstr>First International Partnerships Forum</vt:lpstr>
      <vt:lpstr>PowerPoint Presentation</vt:lpstr>
      <vt:lpstr>PowerPoint Presentation</vt:lpstr>
      <vt:lpstr>PowerPoint Presentation</vt:lpstr>
      <vt:lpstr>PowerPoint Presentation</vt:lpstr>
      <vt:lpstr>PowerPoint Presentation</vt:lpstr>
      <vt:lpstr>From bilateral to multilateral and multisectoral partnerships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Ролята на международните партньорства  за трансфер на знания и опит и поддържане на контакт  с дипломираните възпитаници – алумни  на Медицински университет – Варна    Тодорка Костадинова, Анета Докова, Силвана Добрева, Ваня Маринова, Мариана Мирчева, Светлана Грънчарова, Марио Милков   Варна, 05.06.2024 г.</dc:title>
  <dc:creator>Ваня Русева Маринова</dc:creator>
  <cp:lastModifiedBy>Анета Илиева Докова</cp:lastModifiedBy>
  <cp:revision>28</cp:revision>
  <dcterms:created xsi:type="dcterms:W3CDTF">2024-04-04T11:27:49Z</dcterms:created>
  <dcterms:modified xsi:type="dcterms:W3CDTF">2024-06-13T07:17:25Z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2021-08-13T00:00:00Z</vt:filetime>
  </property>
  <property fmtid="{D5CDD505-2E9C-101B-9397-08002B2CF9AE}" pid="3" name="Creator">
    <vt:lpwstr>Microsoft® Word 2013</vt:lpwstr>
  </property>
  <property fmtid="{D5CDD505-2E9C-101B-9397-08002B2CF9AE}" pid="4" name="LastSaved">
    <vt:filetime>2024-04-04T00:00:00Z</vt:filetime>
  </property>
  <property fmtid="{D5CDD505-2E9C-101B-9397-08002B2CF9AE}" pid="5" name="ContentTypeId">
    <vt:lpwstr>0x01010090AF86859AF89C47A08C7E5746BB4B85</vt:lpwstr>
  </property>
</Properties>
</file>