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80;&#1086;&#1083;&#1077;&#1090;&#1072;%20&#1057;&#1090;&#1072;&#1085;&#1077;&#1074;&#1072;\Desktop\&#1044;&#1080;&#1087;&#1083;&#1086;&#1084;&#1072;&#1085;&#1090;&#1080;%20&#1059;&#1047;&#1043;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000000000000001E-2"/>
          <c:y val="0.1850696267133275"/>
          <c:w val="0.59116229221347327"/>
          <c:h val="0.75474518810148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1">
                  <c:v>0.87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0E7-4C07-BB9B-A9E00A6031B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D0E7-4C07-BB9B-A9E00A6031B0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D0E7-4C07-BB9B-A9E00A6031B0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D0E7-4C07-BB9B-A9E00A6031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94006999125111"/>
          <c:y val="0.19554060950714494"/>
          <c:w val="0.33105993000874889"/>
          <c:h val="0.7708398950131233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Sheet1!$D$167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49-45B6-9BCD-E2A7812BA7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49-45B6-9BCD-E2A7812BA7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49-45B6-9BCD-E2A7812BA7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49-45B6-9BCD-E2A7812BA73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Sheet1!$B$168:$B$171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Sheet1!$D$168:$D$171</c:f>
              <c:numCache>
                <c:formatCode>General</c:formatCode>
                <c:ptCount val="4"/>
                <c:pt idx="0" formatCode="0%">
                  <c:v>0.89</c:v>
                </c:pt>
                <c:pt idx="2" formatCode="0%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49-45B6-9BCD-E2A7812BA7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Sheet1!$C$168:$C$171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7149-45B6-9BCD-E2A7812BA73C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Sheet1!$E$168:$E$171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7149-45B6-9BCD-E2A7812BA73C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Sheet1!$F$168:$F$171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7149-45B6-9BCD-E2A7812BA73C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Sheet1!$G$168:$G$171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7149-45B6-9BCD-E2A7812BA73C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Sheet1!$H$168:$H$171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7149-45B6-9BCD-E2A7812BA73C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Sheet1!$I$168:$I$171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7149-45B6-9BCD-E2A7812BA73C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Sheet1!$J$168:$J$171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7149-45B6-9BCD-E2A7812BA73C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Sheet1!$K$168:$K$171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7149-45B6-9BCD-E2A7812BA73C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Sheet1!$L$168:$L$171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7149-45B6-9BCD-E2A7812BA73C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Sheet1!$M$168:$M$171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7149-45B6-9BCD-E2A7812BA73C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Sheet1!$N$168:$N$171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7149-45B6-9BCD-E2A7812BA73C}"/>
                  </c:ext>
                </c:extLst>
              </c15:ser>
            </c15:filteredPieSeries>
            <c15:filteredPi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Sheet1!$O$168:$O$171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7149-45B6-9BCD-E2A7812BA73C}"/>
                  </c:ext>
                </c:extLst>
              </c15:ser>
            </c15:filteredPieSeries>
            <c15:filteredPi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Sheet1!$P$168:$P$171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D-7149-45B6-9BCD-E2A7812BA73C}"/>
                  </c:ext>
                </c:extLst>
              </c15:ser>
            </c15:filteredPieSeries>
            <c15:filteredPi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Sheet1!$Q$168:$Q$171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7149-45B6-9BCD-E2A7812BA73C}"/>
                  </c:ext>
                </c:extLst>
              </c15:ser>
            </c15:filteredPieSeries>
            <c15:filteredPi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Sheet1!$R$168:$R$171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7149-45B6-9BCD-E2A7812BA73C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Sheet1!$C$193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3CE-4377-980D-980247F65D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3CE-4377-980D-980247F65D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3CE-4377-980D-980247F65D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3CE-4377-980D-980247F65D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3CE-4377-980D-980247F65D2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Sheet1!$B$194:$B$198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Sheet1!$C$194:$C$198</c:f>
              <c:numCache>
                <c:formatCode>0%</c:formatCode>
                <c:ptCount val="5"/>
                <c:pt idx="0">
                  <c:v>0.78</c:v>
                </c:pt>
                <c:pt idx="1">
                  <c:v>0.16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CE-4377-980D-980247F65D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Sheet1!$D$194:$D$198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E3CE-4377-980D-980247F65D2E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Sheet1!$E$194:$E$198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E3CE-4377-980D-980247F65D2E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Sheet1!$F$194:$F$198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E3CE-4377-980D-980247F65D2E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Sheet1!$G$194:$G$198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E3CE-4377-980D-980247F65D2E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Sheet1!$H$194:$H$198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E3CE-4377-980D-980247F65D2E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Sheet1!$I$194:$I$198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E3CE-4377-980D-980247F65D2E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Sheet1!$J$194:$J$198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E3CE-4377-980D-980247F65D2E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Sheet1!$K$194:$K$198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E3CE-4377-980D-980247F65D2E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Sheet1!$C$193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65-40DE-AB34-51DE59F226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65-40DE-AB34-51DE59F226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65-40DE-AB34-51DE59F226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265-40DE-AB34-51DE59F226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265-40DE-AB34-51DE59F2260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Sheet1!$B$194:$B$198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Sheet1!$C$194:$C$198</c:f>
              <c:numCache>
                <c:formatCode>0%</c:formatCode>
                <c:ptCount val="5"/>
                <c:pt idx="0">
                  <c:v>0.78</c:v>
                </c:pt>
                <c:pt idx="1">
                  <c:v>0.16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65-40DE-AB34-51DE59F2260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Sheet1!$D$194:$D$198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A265-40DE-AB34-51DE59F22605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Sheet1!$E$194:$E$198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A265-40DE-AB34-51DE59F22605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Sheet1!$F$194:$F$198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A265-40DE-AB34-51DE59F22605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Sheet1!$G$194:$G$198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A265-40DE-AB34-51DE59F22605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Sheet1!$H$194:$H$198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A265-40DE-AB34-51DE59F22605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Sheet1!$I$194:$I$198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A265-40DE-AB34-51DE59F22605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Sheet1!$J$194:$J$198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A265-40DE-AB34-51DE59F22605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Sheet1!$K$194:$K$198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A265-40DE-AB34-51DE59F22605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Sheet1!$C$216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12D-43C1-82EA-D11DB7ADAC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12D-43C1-82EA-D11DB7ADAC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12D-43C1-82EA-D11DB7ADAC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12D-43C1-82EA-D11DB7ADAC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12D-43C1-82EA-D11DB7ADAC8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Sheet1!$B$217:$B$221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Sheet1!$C$217:$C$221</c:f>
              <c:numCache>
                <c:formatCode>0%</c:formatCode>
                <c:ptCount val="5"/>
                <c:pt idx="0">
                  <c:v>0.61</c:v>
                </c:pt>
                <c:pt idx="1">
                  <c:v>0.33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2D-43C1-82EA-D11DB7ADAC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Sheet1!$D$217:$D$221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F12D-43C1-82EA-D11DB7ADAC8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Sheet1!$E$217:$E$221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F12D-43C1-82EA-D11DB7ADAC8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Sheet1!$F$217:$F$221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F12D-43C1-82EA-D11DB7ADAC8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Sheet1!$G$217:$G$221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F12D-43C1-82EA-D11DB7ADAC8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Sheet1!$H$217:$H$221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F12D-43C1-82EA-D11DB7ADAC8B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Sheet1!$I$217:$I$221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F12D-43C1-82EA-D11DB7ADAC8B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Sheet1!$J$217:$J$221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F12D-43C1-82EA-D11DB7ADAC8B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Sheet1!$K$217:$K$221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F12D-43C1-82EA-D11DB7ADAC8B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Sheet1!$L$217:$L$221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F12D-43C1-82EA-D11DB7ADAC8B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Sheet1!$M$217:$M$221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F12D-43C1-82EA-D11DB7ADAC8B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Sheet1!$N$217:$N$221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3-F12D-43C1-82EA-D11DB7ADAC8B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Sheet1!$C$19:$C$24</c:f>
              <c:numCache>
                <c:formatCode>0%</c:formatCode>
                <c:ptCount val="6"/>
                <c:pt idx="1">
                  <c:v>0.61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94A-4EA3-90B8-FBAFCABE36F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Sheet1!$D$19:$D$24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94A-4EA3-90B8-FBAFCABE36FA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Sheet1!$E$19:$E$24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94A-4EA3-90B8-FBAFCABE36FA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Sheet1!$F$19:$F$24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94A-4EA3-90B8-FBAFCABE36FA}"/>
            </c:ext>
          </c:extLst>
        </c:ser>
        <c:ser>
          <c:idx val="4"/>
          <c:order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5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7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9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B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D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F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Sheet1!$G$19:$G$24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40-294A-4EA3-90B8-FBAFCABE36F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Sheet1!$C$39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0-4BE0-A1F0-545E0AD45D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0-4BE0-A1F0-545E0AD45D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0-4BE0-A1F0-545E0AD45D6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3BB8680-3B18-4C98-8BF6-09B20C119D63}" type="VALUE">
                      <a:rPr lang="en-US"/>
                      <a:pPr/>
                      <a:t>[СТОЙНОСТ]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0-4BE0-A1F0-545E0AD45D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3DC7FA0-8BF0-44B9-BB25-30360B116F6C}" type="VALUE">
                      <a:rPr lang="en-US"/>
                      <a:pPr/>
                      <a:t>[СТОЙНОСТ]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0-4BE0-A1F0-545E0AD45D6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Sheet1!$B$40:$B$42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Sheet1!$C$40:$C$42</c:f>
              <c:numCache>
                <c:formatCode>0%</c:formatCode>
                <c:ptCount val="3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70-4BE0-A1F0-545E0AD45D6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8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Sheet1!$D$40:$D$42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4A70-4BE0-A1F0-545E0AD45D6D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Sheet1!$E$40:$E$42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4A70-4BE0-A1F0-545E0AD45D6D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Sheet1!$F$40:$F$42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4A70-4BE0-A1F0-545E0AD45D6D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Sheet1!$G$40:$G$42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4A70-4BE0-A1F0-545E0AD45D6D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Sheet1!$H$40:$H$42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4A70-4BE0-A1F0-545E0AD45D6D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Sheet1!$I$40:$I$42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4A70-4BE0-A1F0-545E0AD45D6D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Sheet1!$J$40:$J$42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4A70-4BE0-A1F0-545E0AD45D6D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Sheet1!$K$40:$K$42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4A70-4BE0-A1F0-545E0AD45D6D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06788405660274"/>
          <c:y val="0.21159564645964471"/>
          <c:w val="0.11965168049706704"/>
          <c:h val="0.6271909333112621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Sheet1!$C$57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457-4AE6-BA53-4FCB69C424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457-4AE6-BA53-4FCB69C424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457-4AE6-BA53-4FCB69C424E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Sheet1!$B$58:$B$60</c:f>
              <c:strCache>
                <c:ptCount val="3"/>
                <c:pt idx="0">
                  <c:v>Редовно</c:v>
                </c:pt>
                <c:pt idx="1">
                  <c:v>Не редовно</c:v>
                </c:pt>
                <c:pt idx="2">
                  <c:v>Не </c:v>
                </c:pt>
              </c:strCache>
            </c:strRef>
          </c:cat>
          <c:val>
            <c:numRef>
              <c:f>Sheet1!$C$58:$C$60</c:f>
              <c:numCache>
                <c:formatCode>0%</c:formatCode>
                <c:ptCount val="3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57-4AE6-BA53-4FCB69C424E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8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Sheet1!$D$58:$D$60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4457-4AE6-BA53-4FCB69C424E6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Sheet1!$E$58:$E$60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4457-4AE6-BA53-4FCB69C424E6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Sheet1!$F$58:$F$60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4457-4AE6-BA53-4FCB69C424E6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Sheet1!$G$58:$G$60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4457-4AE6-BA53-4FCB69C424E6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Sheet1!$C$76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033-4986-B04C-69AE1BADA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033-4986-B04C-69AE1BADA8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033-4986-B04C-69AE1BADA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033-4986-B04C-69AE1BADA8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033-4986-B04C-69AE1BADA8E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Sheet1!$B$77:$B$81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Sheet1!$C$77:$C$81</c:f>
              <c:numCache>
                <c:formatCode>0%</c:formatCode>
                <c:ptCount val="5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33-4986-B04C-69AE1BADA8E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Sheet1!$D$77:$D$81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8033-4986-B04C-69AE1BADA8E4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Sheet1!$E$77:$E$81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8033-4986-B04C-69AE1BADA8E4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Sheet1!$F$77:$F$81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8033-4986-B04C-69AE1BADA8E4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Sheet1!$G$77:$G$81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8033-4986-B04C-69AE1BADA8E4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Sheet1!$H$77:$H$81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8033-4986-B04C-69AE1BADA8E4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Sheet1!$I$77:$I$81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8033-4986-B04C-69AE1BADA8E4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Sheet1!$J$77:$J$81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8033-4986-B04C-69AE1BADA8E4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Sheet1!$K$77:$K$81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8033-4986-B04C-69AE1BADA8E4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Sheet1!$L$77:$L$81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8033-4986-B04C-69AE1BADA8E4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Sheet1!$M$77:$M$81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8033-4986-B04C-69AE1BADA8E4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5"/>
          <c:order val="5"/>
          <c:tx>
            <c:strRef>
              <c:f>Sheet1!$H$95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3C-46E5-AA2B-4DF5D0D92D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3C-46E5-AA2B-4DF5D0D92D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73C-46E5-AA2B-4DF5D0D92D1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Sheet1!$B$96:$B$98</c:f>
              <c:strCache>
                <c:ptCount val="3"/>
                <c:pt idx="0">
                  <c:v>Увеличаване броя на практическите упражнения</c:v>
                </c:pt>
                <c:pt idx="1">
                  <c:v>Активно обучение и самостоятелна изява на студентите</c:v>
                </c:pt>
                <c:pt idx="2">
                  <c:v>Подготовка на студентие за работа в управленска среда</c:v>
                </c:pt>
              </c:strCache>
            </c:strRef>
          </c:cat>
          <c:val>
            <c:numRef>
              <c:f>Sheet1!$H$96:$H$98</c:f>
              <c:numCache>
                <c:formatCode>0%</c:formatCode>
                <c:ptCount val="3"/>
                <c:pt idx="0">
                  <c:v>0.21</c:v>
                </c:pt>
                <c:pt idx="1">
                  <c:v>0.18</c:v>
                </c:pt>
                <c:pt idx="2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3C-46E5-AA2B-4DF5D0D92D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8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Sheet1!$C$96:$C$98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273C-46E5-AA2B-4DF5D0D92D1C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Sheet1!$D$96:$D$98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273C-46E5-AA2B-4DF5D0D92D1C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Sheet1!$E$96:$E$98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273C-46E5-AA2B-4DF5D0D92D1C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Sheet1!$F$96:$F$98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273C-46E5-AA2B-4DF5D0D92D1C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Sheet1!$G$96:$G$98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273C-46E5-AA2B-4DF5D0D92D1C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Sheet1!$I$96:$I$98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273C-46E5-AA2B-4DF5D0D92D1C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Sheet1!$J$96:$J$98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273C-46E5-AA2B-4DF5D0D92D1C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Sheet1!$K$96:$K$98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273C-46E5-AA2B-4DF5D0D92D1C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Sheet1!$D$119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D34-4718-977A-A96B741DB0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D34-4718-977A-A96B741DB0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D34-4718-977A-A96B741DB0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D34-4718-977A-A96B741DB0E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Sheet1!$B$120:$B$123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Sheet1!$D$120:$D$123</c:f>
              <c:numCache>
                <c:formatCode>0%</c:formatCode>
                <c:ptCount val="4"/>
                <c:pt idx="0">
                  <c:v>0.71</c:v>
                </c:pt>
                <c:pt idx="1">
                  <c:v>0.23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34-4718-977A-A96B741DB0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Sheet1!$C$120:$C$123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D34-4718-977A-A96B741DB0E9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Sheet1!$E$120:$E$123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D34-4718-977A-A96B741DB0E9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Sheet1!$F$120:$F$123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ED34-4718-977A-A96B741DB0E9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Sheet1!$G$120:$G$123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ED34-4718-977A-A96B741DB0E9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Sheet1!$H$120:$H$123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ED34-4718-977A-A96B741DB0E9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Sheet1!$I$120:$I$123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ED34-4718-977A-A96B741DB0E9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Sheet1!$J$120:$J$123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ED34-4718-977A-A96B741DB0E9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Sheet1!$D$143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D7-4873-A35E-AED2547045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D7-4873-A35E-AED2547045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D7-4873-A35E-AED2547045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D7-4873-A35E-AED25470455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Sheet1!$B$144:$B$147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Sheet1!$D$144:$D$147</c:f>
              <c:numCache>
                <c:formatCode>0%</c:formatCode>
                <c:ptCount val="4"/>
                <c:pt idx="0">
                  <c:v>0.88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D7-4873-A35E-AED25470455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Sheet1!$C$144:$C$147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43D7-4873-A35E-AED25470455A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Sheet1!$E$144:$E$147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43D7-4873-A35E-AED25470455A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Sheet1!$F$144:$F$147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43D7-4873-A35E-AED25470455A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Sheet1!$G$144:$G$147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43D7-4873-A35E-AED25470455A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Sheet1!$H$144:$H$147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43D7-4873-A35E-AED25470455A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Sheet1!$C$168:$C$171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3727-4631-812F-2994AF965A8F}"/>
                  </c:ext>
                </c:extLst>
              </c15:ser>
            </c15:filteredPieSeries>
            <c15:filteredPi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Sheet1!$E$168:$E$171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3727-4631-812F-2994AF965A8F}"/>
                  </c:ext>
                </c:extLst>
              </c15:ser>
            </c15:filteredPieSeries>
            <c15:filteredPi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Sheet1!$F$168:$F$171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3727-4631-812F-2994AF965A8F}"/>
                  </c:ext>
                </c:extLst>
              </c15:ser>
            </c15:filteredPieSeries>
            <c15:filteredPi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Sheet1!$G$168:$G$171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3727-4631-812F-2994AF965A8F}"/>
                  </c:ext>
                </c:extLst>
              </c15:ser>
            </c15:filteredPieSeries>
            <c15:filteredPi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Sheet1!$H$168:$H$171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3727-4631-812F-2994AF965A8F}"/>
                  </c:ext>
                </c:extLst>
              </c15:ser>
            </c15:filteredPieSeries>
            <c15:filteredPi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Sheet1!$I$168:$I$171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3727-4631-812F-2994AF965A8F}"/>
                  </c:ext>
                </c:extLst>
              </c15:ser>
            </c15:filteredPieSeries>
            <c15:filteredPie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Sheet1!$J$168:$J$171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3727-4631-812F-2994AF965A8F}"/>
                  </c:ext>
                </c:extLst>
              </c15:ser>
            </c15:filteredPieSeries>
            <c15:filteredPie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Sheet1!$K$168:$K$171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3727-4631-812F-2994AF965A8F}"/>
                  </c:ext>
                </c:extLst>
              </c15:ser>
            </c15:filteredPieSeries>
            <c15:filteredPie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Sheet1!$L$168:$L$171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3727-4631-812F-2994AF965A8F}"/>
                  </c:ext>
                </c:extLst>
              </c15:ser>
            </c15:filteredPieSeries>
            <c15:filteredPi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Sheet1!$M$168:$M$171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3727-4631-812F-2994AF965A8F}"/>
                  </c:ext>
                </c:extLst>
              </c15:ser>
            </c15:filteredPieSeries>
            <c15:filteredPieSeries>
              <c15:ser>
                <c:idx val="11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Sheet1!$N$168:$N$171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3727-4631-812F-2994AF965A8F}"/>
                  </c:ext>
                </c:extLst>
              </c15:ser>
            </c15:filteredPieSeries>
            <c15:filteredPieSeries>
              <c15:ser>
                <c:idx val="12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Sheet1!$O$168:$O$171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3727-4631-812F-2994AF965A8F}"/>
                  </c:ext>
                </c:extLst>
              </c15:ser>
            </c15:filteredPieSeries>
            <c15:filteredPieSeries>
              <c15:ser>
                <c:idx val="13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Sheet1!$P$168:$P$171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D-3727-4631-812F-2994AF965A8F}"/>
                  </c:ext>
                </c:extLst>
              </c15:ser>
            </c15:filteredPieSeries>
            <c15:filteredPieSeries>
              <c15:ser>
                <c:idx val="14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Sheet1!$Q$168:$Q$171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3727-4631-812F-2994AF965A8F}"/>
                  </c:ext>
                </c:extLst>
              </c15:ser>
            </c15:filteredPieSeries>
            <c15:filteredPieSeries>
              <c15:ser>
                <c:idx val="15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Sheet1!$R$168:$R$171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3727-4631-812F-2994AF965A8F}"/>
                  </c:ext>
                </c:extLst>
              </c15:ser>
            </c15:filteredPieSeries>
          </c:ext>
        </c:extLst>
      </c:doughnutChart>
      <c:spPr>
        <a:noFill/>
        <a:ln w="25400"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анкетно проучване на дипломанти от специалност </a:t>
            </a:r>
            <a:b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„Управление на здравни грижи“</a:t>
            </a:r>
            <a:b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учебна година 2019/2020</a:t>
            </a:r>
            <a:b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>
                <a:latin typeface="Times New Roman" panose="02020603050405020304" pitchFamily="18" charset="0"/>
                <a:cs typeface="Times New Roman" panose="02020603050405020304" pitchFamily="18" charset="0"/>
              </a:rPr>
              <a:t>ОКС „Бакалавър“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5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ли, че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МУ- Варна Ви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Ваши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получили образование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заведение?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467303"/>
              </p:ext>
            </p:extLst>
          </p:nvPr>
        </p:nvGraphicFramePr>
        <p:xfrm>
          <a:off x="1130531" y="2567353"/>
          <a:ext cx="6298969" cy="382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922618"/>
              </p:ext>
            </p:extLst>
          </p:nvPr>
        </p:nvGraphicFramePr>
        <p:xfrm>
          <a:off x="1130531" y="2567352"/>
          <a:ext cx="6298969" cy="382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157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получихтепо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221874"/>
              </p:ext>
            </p:extLst>
          </p:nvPr>
        </p:nvGraphicFramePr>
        <p:xfrm>
          <a:off x="1064029" y="2161309"/>
          <a:ext cx="7317971" cy="394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3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получихтепо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28071"/>
              </p:ext>
            </p:extLst>
          </p:nvPr>
        </p:nvGraphicFramePr>
        <p:xfrm>
          <a:off x="1496291" y="2053243"/>
          <a:ext cx="6885709" cy="3898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68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получихтепо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педагогика?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153310"/>
              </p:ext>
            </p:extLst>
          </p:nvPr>
        </p:nvGraphicFramePr>
        <p:xfrm>
          <a:off x="1130531" y="2177934"/>
          <a:ext cx="7309658" cy="381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45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216132"/>
            <a:ext cx="8268163" cy="1138843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 отговорили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Вашите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85513045"/>
              </p:ext>
            </p:extLst>
          </p:nvPr>
        </p:nvGraphicFramePr>
        <p:xfrm>
          <a:off x="2105583" y="2119744"/>
          <a:ext cx="6281958" cy="302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07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924323"/>
              </p:ext>
            </p:extLst>
          </p:nvPr>
        </p:nvGraphicFramePr>
        <p:xfrm>
          <a:off x="1579419" y="2194560"/>
          <a:ext cx="6134792" cy="310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75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следдипломно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МУ- Варна Ви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323070"/>
              </p:ext>
            </p:extLst>
          </p:nvPr>
        </p:nvGraphicFramePr>
        <p:xfrm>
          <a:off x="881149" y="2057399"/>
          <a:ext cx="7880466" cy="350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04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лекции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следването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455321"/>
              </p:ext>
            </p:extLst>
          </p:nvPr>
        </p:nvGraphicFramePr>
        <p:xfrm>
          <a:off x="677334" y="2057399"/>
          <a:ext cx="7704666" cy="350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96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учебно- технически средства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онагледяване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070966"/>
              </p:ext>
            </p:extLst>
          </p:nvPr>
        </p:nvGraphicFramePr>
        <p:xfrm>
          <a:off x="1122218" y="2435628"/>
          <a:ext cx="7259782" cy="368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11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 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356087"/>
              </p:ext>
            </p:extLst>
          </p:nvPr>
        </p:nvGraphicFramePr>
        <p:xfrm>
          <a:off x="1138844" y="2057400"/>
          <a:ext cx="7243156" cy="35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76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осигуреноста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учебници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096052"/>
              </p:ext>
            </p:extLst>
          </p:nvPr>
        </p:nvGraphicFramePr>
        <p:xfrm>
          <a:off x="1246910" y="2847108"/>
          <a:ext cx="6758246" cy="350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57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МУ- Варна?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960733"/>
              </p:ext>
            </p:extLst>
          </p:nvPr>
        </p:nvGraphicFramePr>
        <p:xfrm>
          <a:off x="1596044" y="2277687"/>
          <a:ext cx="6758247" cy="373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9996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220</Words>
  <Application>Microsoft Office PowerPoint</Application>
  <PresentationFormat>Широк екран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Facet</vt:lpstr>
      <vt:lpstr>Анализ на анкетно проучване на дипломанти от специалност  „Управление на здравни грижи“ за учебна година 2019/2020 ОКС „Бакалавър“</vt:lpstr>
      <vt:lpstr>Обучението отговорили на Вашите очаквания?</vt:lpstr>
      <vt:lpstr>Удовлетворени ли сте от знанията, които получихте?</vt:lpstr>
      <vt:lpstr>Познавате ли възможностите  за следдипломно обучение, които МУ- Варна Ви предоставя?</vt:lpstr>
      <vt:lpstr>Посещавахте ли лекции по време на следването си?</vt:lpstr>
      <vt:lpstr>Преподавателите използват ли достатъчно учебно- технически средства за онагледяване на учебния материал?</vt:lpstr>
      <vt:lpstr>Според Вас как може да се подобри практическата подготовка на студентите по УЗГ?</vt:lpstr>
      <vt:lpstr>Как оценявате осигуреноста на библиотеката с учебни материали , учебници и др.?</vt:lpstr>
      <vt:lpstr>Как оценявате подготовката, която получихте в МУ- Варна?</vt:lpstr>
      <vt:lpstr>Считате ли, че обучението и квалификацията, която Ви дава МУ- Варна Ви прави конкурентни на Ваши колеги получили образование в друго учебно заведение?</vt:lpstr>
      <vt:lpstr>Моля, оценете по шестобалната система практическата подготовка, която получихтепо време на стажа по УЗГ?</vt:lpstr>
      <vt:lpstr>Моля, оценете по шестобалната система практическата подготовка, която получихтепо време на стажа по УЗГ?</vt:lpstr>
      <vt:lpstr>Моля, оценете по шестобалната система практическата подготовка, която получихтепо време на стажа по педагогика?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анкетно проучване на дипломанти от специалност  „Управление на здравни грижи“ за учебна година 2019/2020</dc:title>
  <dc:creator>Виолета Станева</dc:creator>
  <cp:lastModifiedBy>Станислава</cp:lastModifiedBy>
  <cp:revision>19</cp:revision>
  <dcterms:created xsi:type="dcterms:W3CDTF">2020-06-02T08:02:35Z</dcterms:created>
  <dcterms:modified xsi:type="dcterms:W3CDTF">2020-12-07T08:20:42Z</dcterms:modified>
</cp:coreProperties>
</file>