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171871365111719E-2"/>
          <c:y val="6.3218390804597707E-2"/>
          <c:w val="0.56770069115119015"/>
          <c:h val="0.873563218390804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E23-47BD-9818-DD6FA889A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E23-47BD-9818-DD6FA889A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E23-47BD-9818-DD6FA889A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E23-47BD-9818-DD6FA889AE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E23-47BD-9818-DD6FA889AE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E23-47BD-9818-DD6FA889AEC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1">
                  <c:v>0.8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23-47BD-9818-DD6FA889AEC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4E23-47BD-9818-DD6FA889A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4E23-47BD-9818-DD6FA889A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4E23-47BD-9818-DD6FA889A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4E23-47BD-9818-DD6FA889AE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4E23-47BD-9818-DD6FA889AE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4E23-47BD-9818-DD6FA889AEC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4E23-47BD-9818-DD6FA889AECD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4E23-47BD-9818-DD6FA889A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4E23-47BD-9818-DD6FA889A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4E23-47BD-9818-DD6FA889A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4E23-47BD-9818-DD6FA889AE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4E23-47BD-9818-DD6FA889AE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4E23-47BD-9818-DD6FA889AEC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4E23-47BD-9818-DD6FA889AECD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4E23-47BD-9818-DD6FA889A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4E23-47BD-9818-DD6FA889A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4E23-47BD-9818-DD6FA889A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4E23-47BD-9818-DD6FA889AE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4E23-47BD-9818-DD6FA889AE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4E23-47BD-9818-DD6FA889AEC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4E23-47BD-9818-DD6FA889AEC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Sheet1!$B$70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86-42FD-83C8-8217E885B6B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86-42FD-83C8-8217E885B6B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86-42FD-83C8-8217E885B6B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86-42FD-83C8-8217E885B6B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86-42FD-83C8-8217E885B6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Sheet1!$A$71:$A$75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Sheet1!$B$71:$B$75</c:f>
              <c:numCache>
                <c:formatCode>0%</c:formatCode>
                <c:ptCount val="5"/>
                <c:pt idx="0">
                  <c:v>0.7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6-42FD-83C8-8217E885B6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Sheet1!$C$71:$C$75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5886-42FD-83C8-8217E885B6BA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Sheet1!$D$71:$D$75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5886-42FD-83C8-8217E885B6BA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Sheet1!$E$71:$E$75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5886-42FD-83C8-8217E885B6BA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Sheet1!$F$71:$F$75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5886-42FD-83C8-8217E885B6BA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Sheet1!$G$71:$G$75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5886-42FD-83C8-8217E885B6BA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Sheet1!$H$71:$H$75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5886-42FD-83C8-8217E885B6BA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Sheet1!$I$71:$I$75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5886-42FD-83C8-8217E885B6BA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Sheet1!$J$71:$J$75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5886-42FD-83C8-8217E885B6BA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Sheet1!$K$71:$K$75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5886-42FD-83C8-8217E885B6BA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5886-42FD-83C8-8217E885B6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5886-42FD-83C8-8217E885B6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5886-42FD-83C8-8217E885B6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5886-42FD-83C8-8217E885B6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5886-42FD-83C8-8217E885B6B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Sheet1!$L$71:$L$75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5886-42FD-83C8-8217E885B6BA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14801952989406"/>
          <c:y val="0.42092862348456417"/>
          <c:w val="0.20247405724937562"/>
          <c:h val="0.252644685637400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Sheet1!$B$80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2E-4EC6-B6F7-6D4BAEC49C7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2E-4EC6-B6F7-6D4BAEC49C7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2E-4EC6-B6F7-6D4BAEC49C7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32E-4EC6-B6F7-6D4BAEC49C7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32E-4EC6-B6F7-6D4BAEC49C7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Sheet1!$A$81:$A$85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Sheet1!$B$81:$B$85</c:f>
              <c:numCache>
                <c:formatCode>0%</c:formatCode>
                <c:ptCount val="5"/>
                <c:pt idx="0">
                  <c:v>0.2</c:v>
                </c:pt>
                <c:pt idx="1">
                  <c:v>0.7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2E-4EC6-B6F7-6D4BAEC49C7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Sheet1!$C$81:$C$85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532E-4EC6-B6F7-6D4BAEC49C7A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Sheet1!$D$81:$D$85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532E-4EC6-B6F7-6D4BAEC49C7A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Sheet1!$E$81:$E$85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532E-4EC6-B6F7-6D4BAEC49C7A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Sheet1!$F$81:$F$85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532E-4EC6-B6F7-6D4BAEC49C7A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Sheet1!$G$81:$G$85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532E-4EC6-B6F7-6D4BAEC49C7A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Sheet1!$H$81:$H$85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532E-4EC6-B6F7-6D4BAEC49C7A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Sheet1!$I$81:$I$85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532E-4EC6-B6F7-6D4BAEC49C7A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Sheet1!$J$81:$J$85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532E-4EC6-B6F7-6D4BAEC49C7A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Sheet1!$K$81:$K$85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532E-4EC6-B6F7-6D4BAEC49C7A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Sheet1!$L$81:$L$85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532E-4EC6-B6F7-6D4BAEC49C7A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532E-4EC6-B6F7-6D4BAEC49C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532E-4EC6-B6F7-6D4BAEC49C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532E-4EC6-B6F7-6D4BAEC49C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532E-4EC6-B6F7-6D4BAEC49C7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532E-4EC6-B6F7-6D4BAEC49C7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Sheet1!$M$81:$M$85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532E-4EC6-B6F7-6D4BAEC49C7A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18527989846563"/>
          <c:y val="0.40572067818335228"/>
          <c:w val="0.17754918943059472"/>
          <c:h val="0.3408507683844300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52A-448A-AFC0-A9DD2FB52CD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52A-448A-AFC0-A9DD2FB52CD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52A-448A-AFC0-A9DD2FB52CD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52A-448A-AFC0-A9DD2FB52CD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Sheet1!$A$13:$A$16</c:f>
              <c:strCache>
                <c:ptCount val="3"/>
                <c:pt idx="0">
                  <c:v>Да, напълно</c:v>
                </c:pt>
                <c:pt idx="1">
                  <c:v>По-скоро да</c:v>
                </c:pt>
                <c:pt idx="2">
                  <c:v>Отчасти</c:v>
                </c:pt>
              </c:strCache>
            </c:strRef>
          </c:cat>
          <c:val>
            <c:numRef>
              <c:f>Sheet1!$B$13:$B$16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2A-448A-AFC0-A9DD2FB52C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752A-448A-AFC0-A9DD2FB52CD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752A-448A-AFC0-A9DD2FB52CD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752A-448A-AFC0-A9DD2FB52CD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752A-448A-AFC0-A9DD2FB52CD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Sheet1!$C$13:$C$16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752A-448A-AFC0-A9DD2FB52CD9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752A-448A-AFC0-A9DD2FB52CD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752A-448A-AFC0-A9DD2FB52CD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752A-448A-AFC0-A9DD2FB52CD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752A-448A-AFC0-A9DD2FB52CD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Sheet1!$D$13:$D$16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752A-448A-AFC0-A9DD2FB52CD9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752A-448A-AFC0-A9DD2FB52CD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752A-448A-AFC0-A9DD2FB52CD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752A-448A-AFC0-A9DD2FB52CD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752A-448A-AFC0-A9DD2FB52CD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Sheet1!$E$13:$E$16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752A-448A-AFC0-A9DD2FB52CD9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752A-448A-AFC0-A9DD2FB52CD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752A-448A-AFC0-A9DD2FB52CD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752A-448A-AFC0-A9DD2FB52CD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752A-448A-AFC0-A9DD2FB52CD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Sheet1!$F$13:$F$16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752A-448A-AFC0-A9DD2FB52CD9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94285037080815"/>
          <c:y val="0.40897860933452446"/>
          <c:w val="0.17991854313825095"/>
          <c:h val="0.329229206043211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Sheet1!$B$25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F56-49FF-9D1F-F6BA5222515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F56-49FF-9D1F-F6BA5222515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F56-49FF-9D1F-F6BA5222515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F56-49FF-9D1F-F6BA522251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Sheet1!$A$26:$A$29</c:f>
              <c:strCache>
                <c:ptCount val="3"/>
                <c:pt idx="0">
                  <c:v>Редовно</c:v>
                </c:pt>
                <c:pt idx="1">
                  <c:v>не редовно</c:v>
                </c:pt>
                <c:pt idx="2">
                  <c:v>не редовно</c:v>
                </c:pt>
              </c:strCache>
            </c:strRef>
          </c:cat>
          <c:val>
            <c:numRef>
              <c:f>Sheet1!$B$26:$B$29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56-49FF-9D1F-F6BA5222515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2F56-49FF-9D1F-F6BA52225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2F56-49FF-9D1F-F6BA52225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2F56-49FF-9D1F-F6BA52225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2F56-49FF-9D1F-F6BA5222515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Sheet1!$C$26:$C$29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2F56-49FF-9D1F-F6BA5222515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2F56-49FF-9D1F-F6BA52225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2F56-49FF-9D1F-F6BA52225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2F56-49FF-9D1F-F6BA52225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2F56-49FF-9D1F-F6BA5222515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Sheet1!$D$26:$D$29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2F56-49FF-9D1F-F6BA5222515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2F56-49FF-9D1F-F6BA52225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2F56-49FF-9D1F-F6BA52225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2F56-49FF-9D1F-F6BA52225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2F56-49FF-9D1F-F6BA5222515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Sheet1!$E$26:$E$29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2F56-49FF-9D1F-F6BA5222515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2F56-49FF-9D1F-F6BA52225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2F56-49FF-9D1F-F6BA52225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2F56-49FF-9D1F-F6BA52225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2F56-49FF-9D1F-F6BA5222515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Sheet1!$F$26:$F$29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2F56-49FF-9D1F-F6BA5222515B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900889389532437"/>
          <c:y val="0.39633156937432473"/>
          <c:w val="0.14208883343933035"/>
          <c:h val="0.253708687269959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73526528668284E-2"/>
          <c:y val="0.20703872175340635"/>
          <c:w val="0.84551770346440847"/>
          <c:h val="0.71859208833955512"/>
        </c:manualLayout>
      </c:layout>
      <c:pie3DChart>
        <c:varyColors val="1"/>
        <c:ser>
          <c:idx val="0"/>
          <c:order val="0"/>
          <c:tx>
            <c:strRef>
              <c:f>Sheet1!$B$19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6D5-4B5D-AA77-D685670806C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6D5-4B5D-AA77-D685670806C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6D5-4B5D-AA77-D685670806C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Sheet1!$A$20:$A$22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Sheet1!$B$20:$B$22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D5-4B5D-AA77-D685670806C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Sheet1!$C$20:$C$22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66D5-4B5D-AA77-D685670806C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Sheet1!$D$20:$D$22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66D5-4B5D-AA77-D685670806C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Sheet1!$E$20:$E$22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66D5-4B5D-AA77-D685670806C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Sheet1!$F$20:$F$22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66D5-4B5D-AA77-D685670806C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Sheet1!$G$20:$G$22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66D5-4B5D-AA77-D685670806C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Sheet1!$H$20:$H$22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66D5-4B5D-AA77-D685670806C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66D5-4B5D-AA77-D685670806C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66D5-4B5D-AA77-D685670806C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66D5-4B5D-AA77-D685670806C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Sheet1!$I$20:$I$22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66D5-4B5D-AA77-D685670806CB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43697440025871"/>
          <c:y val="0.4551616982794629"/>
          <c:w val="0.21845191286846208"/>
          <c:h val="0.2220184607684050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Sheet1!$C$62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6F-4EFE-87C0-12FB5E3890A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66F-4EFE-87C0-12FB5E3890A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66F-4EFE-87C0-12FB5E3890A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66F-4EFE-87C0-12FB5E3890A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Sheet1!$A$63:$A$66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Немога да преценя</c:v>
                </c:pt>
              </c:strCache>
            </c:strRef>
          </c:cat>
          <c:val>
            <c:numRef>
              <c:f>Sheet1!$C$63:$C$66</c:f>
              <c:numCache>
                <c:formatCode>General</c:formatCode>
                <c:ptCount val="4"/>
                <c:pt idx="0" formatCode="0%">
                  <c:v>0.9</c:v>
                </c:pt>
                <c:pt idx="2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6F-4EFE-87C0-12FB5E3890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Sheet1!$B$63:$B$66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666F-4EFE-87C0-12FB5E3890A3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Sheet1!$D$63:$D$66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666F-4EFE-87C0-12FB5E3890A3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Sheet1!$E$63:$E$66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666F-4EFE-87C0-12FB5E3890A3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Sheet1!$F$63:$F$66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666F-4EFE-87C0-12FB5E3890A3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Sheet1!$G$63:$G$66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666F-4EFE-87C0-12FB5E3890A3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Sheet1!$H$63:$H$66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666F-4EFE-87C0-12FB5E3890A3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Sheet1!$I$63:$I$66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666F-4EFE-87C0-12FB5E3890A3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Sheet1!$J$63:$J$66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666F-4EFE-87C0-12FB5E3890A3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Sheet1!$K$63:$K$66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666F-4EFE-87C0-12FB5E3890A3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Sheet1!$L$63:$L$66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666F-4EFE-87C0-12FB5E3890A3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Sheet1!$M$63:$M$66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666F-4EFE-87C0-12FB5E3890A3}"/>
                  </c:ext>
                </c:extLst>
              </c15:ser>
            </c15:filteredPieSeries>
            <c15:filteredPi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Sheet1!$N$63:$N$66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666F-4EFE-87C0-12FB5E3890A3}"/>
                  </c:ext>
                </c:extLst>
              </c15:ser>
            </c15:filteredPieSeries>
            <c15:filteredPi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Sheet1!$O$63:$O$66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666F-4EFE-87C0-12FB5E3890A3}"/>
                  </c:ext>
                </c:extLst>
              </c15:ser>
            </c15:filteredPieSeries>
            <c15:filteredPi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Sheet1!$P$63:$P$66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666F-4EFE-87C0-12FB5E3890A3}"/>
                  </c:ext>
                </c:extLst>
              </c15:ser>
            </c15:filteredPieSeries>
            <c15:filteredPi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666F-4EFE-87C0-12FB5E3890A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666F-4EFE-87C0-12FB5E3890A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666F-4EFE-87C0-12FB5E3890A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666F-4EFE-87C0-12FB5E3890A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Sheet1!$Q$63:$Q$66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666F-4EFE-87C0-12FB5E3890A3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Sheet1!$B$32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8B6-431E-87A5-F767067CE50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8B6-431E-87A5-F767067CE50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8B6-431E-87A5-F767067CE50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8B6-431E-87A5-F767067CE50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8B6-431E-87A5-F767067CE50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Sheet1!$A$33:$A$37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Sheet1!$B$33:$B$37</c:f>
              <c:numCache>
                <c:formatCode>0%</c:formatCode>
                <c:ptCount val="5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B6-431E-87A5-F767067CE50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Sheet1!$C$33:$C$37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B8B6-431E-87A5-F767067CE50F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Sheet1!$D$33:$D$37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B8B6-431E-87A5-F767067CE50F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Sheet1!$E$33:$E$37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B8B6-431E-87A5-F767067CE50F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Sheet1!$F$33:$F$37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B8B6-431E-87A5-F767067CE50F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Sheet1!$G$33:$G$37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B8B6-431E-87A5-F767067CE50F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Sheet1!$H$33:$H$37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B8B6-431E-87A5-F767067CE50F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Sheet1!$I$33:$I$37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B8B6-431E-87A5-F767067CE50F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Sheet1!$J$33:$J$37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B8B6-431E-87A5-F767067CE50F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Sheet1!$K$33:$K$37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B8B6-431E-87A5-F767067CE50F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B8B6-431E-87A5-F767067CE5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B8B6-431E-87A5-F767067CE5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B8B6-431E-87A5-F767067CE5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B8B6-431E-87A5-F767067CE5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B8B6-431E-87A5-F767067CE50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Sheet1!$L$33:$L$37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B8B6-431E-87A5-F767067CE50F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5165243429078"/>
          <c:y val="0.40085353327380152"/>
          <c:w val="5.5805854373837074E-2"/>
          <c:h val="0.3050537058543198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5"/>
          <c:order val="5"/>
          <c:tx>
            <c:strRef>
              <c:f>Sheet1!$G$38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93-4087-8AA5-84BE94909F4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93-4087-8AA5-84BE94909F4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93-4087-8AA5-84BE94909F4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93-4087-8AA5-84BE94909F4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Sheet1!$A$39:$A$42</c:f>
              <c:strCache>
                <c:ptCount val="3"/>
                <c:pt idx="0">
                  <c:v>Увеличаване броя на практическите упражнения</c:v>
                </c:pt>
                <c:pt idx="1">
                  <c:v>Активно обучение и самостоятелни изяви на студентите</c:v>
                </c:pt>
                <c:pt idx="2">
                  <c:v>Подготовка на студентите за работа в управленска среда</c:v>
                </c:pt>
              </c:strCache>
            </c:strRef>
          </c:cat>
          <c:val>
            <c:numRef>
              <c:f>Sheet1!$G$39:$G$42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93-4087-8AA5-84BE94909F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Sheet1!$B$39:$B$42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893-4087-8AA5-84BE94909F41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Sheet1!$C$39:$C$42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893-4087-8AA5-84BE94909F41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Sheet1!$D$39:$D$42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E893-4087-8AA5-84BE94909F41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Sheet1!$E$39:$E$42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E893-4087-8AA5-84BE94909F41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Sheet1!$F$39:$F$42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E893-4087-8AA5-84BE94909F41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Sheet1!$H$39:$H$42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E893-4087-8AA5-84BE94909F41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893-4087-8AA5-84BE94909F4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E893-4087-8AA5-84BE94909F4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E893-4087-8AA5-84BE94909F4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E893-4087-8AA5-84BE94909F4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Sheet1!$I$39:$I$42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E893-4087-8AA5-84BE94909F41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457239946344"/>
          <c:y val="0.35173433771173918"/>
          <c:w val="0.4328340379962885"/>
          <c:h val="0.414905479532190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Sheet1!$C$45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0B-45A0-A9E6-27FE53117CF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0B-45A0-A9E6-27FE53117CF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0B-45A0-A9E6-27FE53117CF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0B-45A0-A9E6-27FE53117CF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0B-45A0-A9E6-27FE53117CF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Sheet1!$A$46:$A$50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Sheet1!$C$46:$C$50</c:f>
              <c:numCache>
                <c:formatCode>0%</c:formatCode>
                <c:ptCount val="5"/>
                <c:pt idx="0">
                  <c:v>0.7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0B-45A0-A9E6-27FE53117C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Sheet1!$B$46:$B$50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920B-45A0-A9E6-27FE53117CFC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Sheet1!$D$46:$D$50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920B-45A0-A9E6-27FE53117CFC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Sheet1!$E$46:$E$50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920B-45A0-A9E6-27FE53117CFC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Sheet1!$F$46:$F$50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920B-45A0-A9E6-27FE53117CFC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Sheet1!$G$46:$G$50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920B-45A0-A9E6-27FE53117CFC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Sheet1!$H$46:$H$50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920B-45A0-A9E6-27FE53117CFC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920B-45A0-A9E6-27FE53117CF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920B-45A0-A9E6-27FE53117CF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920B-45A0-A9E6-27FE53117CF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920B-45A0-A9E6-27FE53117CFC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920B-45A0-A9E6-27FE53117CF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Sheet1!$I$46:$I$50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920B-45A0-A9E6-27FE53117CFC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725098683022293"/>
          <c:y val="0.32946940711438416"/>
          <c:w val="0.14405664800677045"/>
          <c:h val="0.354157202365735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Sheet1!$C$53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F3-4839-A72B-87898CFE9F6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F3-4839-A72B-87898CFE9F6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F3-4839-A72B-87898CFE9F6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FF3-4839-A72B-87898CFE9F6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FF3-4839-A72B-87898CFE9F6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Sheet1!$A$54:$A$58</c:f>
              <c:strCache>
                <c:ptCount val="4"/>
                <c:pt idx="0">
                  <c:v>Отлична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Sheet1!$C$54:$C$58</c:f>
              <c:numCache>
                <c:formatCode>0%</c:formatCode>
                <c:ptCount val="5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F3-4839-A72B-87898CFE9F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4FF3-4839-A72B-87898CFE9F6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4FF3-4839-A72B-87898CFE9F6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4FF3-4839-A72B-87898CFE9F6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4FF3-4839-A72B-87898CFE9F6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4FF3-4839-A72B-87898CFE9F67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Sheet1!$B$54:$B$58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4FF3-4839-A72B-87898CFE9F67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4FF3-4839-A72B-87898CFE9F6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4FF3-4839-A72B-87898CFE9F6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4FF3-4839-A72B-87898CFE9F6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FF3-4839-A72B-87898CFE9F6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FF3-4839-A72B-87898CFE9F67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Sheet1!$D$54:$D$58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4FF3-4839-A72B-87898CFE9F67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4FF3-4839-A72B-87898CFE9F6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4FF3-4839-A72B-87898CFE9F6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4FF3-4839-A72B-87898CFE9F6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4FF3-4839-A72B-87898CFE9F6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4FF3-4839-A72B-87898CFE9F67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Sheet1!$E$54:$E$58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4FF3-4839-A72B-87898CFE9F67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4FF3-4839-A72B-87898CFE9F6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4FF3-4839-A72B-87898CFE9F6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4FF3-4839-A72B-87898CFE9F6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4FF3-4839-A72B-87898CFE9F6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4FF3-4839-A72B-87898CFE9F67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Sheet1!$F$54:$F$58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4FF3-4839-A72B-87898CFE9F67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4FF3-4839-A72B-87898CFE9F6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4FF3-4839-A72B-87898CFE9F6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4FF3-4839-A72B-87898CFE9F6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4FF3-4839-A72B-87898CFE9F6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4FF3-4839-A72B-87898CFE9F67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Sheet1!$G$54:$G$58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4FF3-4839-A72B-87898CFE9F67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37546365107854"/>
          <c:y val="0.42284971323029064"/>
          <c:w val="0.13359524198065567"/>
          <c:h val="0.2563684747739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342" y="856211"/>
            <a:ext cx="10723417" cy="3449782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Arial Black" panose="020B0A04020102020204" pitchFamily="34" charset="0"/>
              </a:rPr>
              <a:t>Анализ на анкетно проучване на         дипломанти специалност </a:t>
            </a:r>
            <a:br>
              <a:rPr lang="bg-BG" sz="3600" dirty="0" smtClean="0">
                <a:latin typeface="Arial Black" panose="020B0A04020102020204" pitchFamily="34" charset="0"/>
              </a:rPr>
            </a:br>
            <a:r>
              <a:rPr lang="bg-BG" sz="3600" dirty="0" smtClean="0">
                <a:latin typeface="Arial Black" panose="020B0A04020102020204" pitchFamily="34" charset="0"/>
              </a:rPr>
              <a:t> „ Управление на здравните грижи “</a:t>
            </a:r>
            <a:br>
              <a:rPr lang="bg-BG" sz="3600" dirty="0" smtClean="0">
                <a:latin typeface="Arial Black" panose="020B0A04020102020204" pitchFamily="34" charset="0"/>
              </a:rPr>
            </a:br>
            <a:r>
              <a:rPr lang="bg-BG" sz="3600" dirty="0" smtClean="0">
                <a:latin typeface="Arial Black" panose="020B0A04020102020204" pitchFamily="34" charset="0"/>
              </a:rPr>
              <a:t> ОКС – Магистър след Бакалавър по УЗГ   за учебна година 2019/2020г.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2" y="624110"/>
            <a:ext cx="9638489" cy="1280890"/>
          </a:xfrm>
        </p:spPr>
        <p:txBody>
          <a:bodyPr/>
          <a:lstStyle/>
          <a:p>
            <a:r>
              <a:rPr lang="ru-RU" dirty="0">
                <a:latin typeface="Arial Black" panose="020B0A04020102020204" pitchFamily="34" charset="0"/>
              </a:rPr>
              <a:t>Как </a:t>
            </a:r>
            <a:r>
              <a:rPr lang="ru-RU" dirty="0" err="1">
                <a:latin typeface="Arial Black" panose="020B0A04020102020204" pitchFamily="34" charset="0"/>
              </a:rPr>
              <a:t>оценявате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подготовката</a:t>
            </a:r>
            <a:r>
              <a:rPr lang="ru-RU" dirty="0">
                <a:latin typeface="Arial Black" panose="020B0A04020102020204" pitchFamily="34" charset="0"/>
              </a:rPr>
              <a:t>, </a:t>
            </a:r>
            <a:r>
              <a:rPr lang="ru-RU" dirty="0" err="1">
                <a:latin typeface="Arial Black" panose="020B0A04020102020204" pitchFamily="34" charset="0"/>
              </a:rPr>
              <a:t>която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получихте</a:t>
            </a:r>
            <a:r>
              <a:rPr lang="ru-RU" dirty="0">
                <a:latin typeface="Arial Black" panose="020B0A04020102020204" pitchFamily="34" charset="0"/>
              </a:rPr>
              <a:t> в МУ - Варна?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971835"/>
              </p:ext>
            </p:extLst>
          </p:nvPr>
        </p:nvGraphicFramePr>
        <p:xfrm>
          <a:off x="2435291" y="2258008"/>
          <a:ext cx="906932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005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2" y="186612"/>
            <a:ext cx="10235682" cy="17183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Моля, </a:t>
            </a:r>
            <a:r>
              <a:rPr lang="ru-RU" dirty="0" err="1">
                <a:latin typeface="Arial Black" panose="020B0A04020102020204" pitchFamily="34" charset="0"/>
              </a:rPr>
              <a:t>оценете</a:t>
            </a:r>
            <a:r>
              <a:rPr lang="ru-RU" dirty="0">
                <a:latin typeface="Arial Black" panose="020B0A04020102020204" pitchFamily="34" charset="0"/>
              </a:rPr>
              <a:t> по </a:t>
            </a:r>
            <a:r>
              <a:rPr lang="ru-RU" dirty="0" err="1">
                <a:latin typeface="Arial Black" panose="020B0A04020102020204" pitchFamily="34" charset="0"/>
              </a:rPr>
              <a:t>шестобалната</a:t>
            </a:r>
            <a:r>
              <a:rPr lang="ru-RU" dirty="0">
                <a:latin typeface="Arial Black" panose="020B0A04020102020204" pitchFamily="34" charset="0"/>
              </a:rPr>
              <a:t> система </a:t>
            </a:r>
            <a:r>
              <a:rPr lang="ru-RU" dirty="0" err="1">
                <a:latin typeface="Arial Black" panose="020B0A04020102020204" pitchFamily="34" charset="0"/>
              </a:rPr>
              <a:t>практическата</a:t>
            </a:r>
            <a:r>
              <a:rPr lang="ru-RU" dirty="0">
                <a:latin typeface="Arial Black" panose="020B0A04020102020204" pitchFamily="34" charset="0"/>
              </a:rPr>
              <a:t> подготовка, </a:t>
            </a:r>
            <a:r>
              <a:rPr lang="ru-RU" dirty="0" err="1">
                <a:latin typeface="Arial Black" panose="020B0A04020102020204" pitchFamily="34" charset="0"/>
              </a:rPr>
              <a:t>която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получихте</a:t>
            </a:r>
            <a:r>
              <a:rPr lang="ru-RU" dirty="0">
                <a:latin typeface="Arial Black" panose="020B0A04020102020204" pitchFamily="34" charset="0"/>
              </a:rPr>
              <a:t> по </a:t>
            </a:r>
            <a:r>
              <a:rPr lang="ru-RU" dirty="0" err="1">
                <a:latin typeface="Arial Black" panose="020B0A04020102020204" pitchFamily="34" charset="0"/>
              </a:rPr>
              <a:t>време</a:t>
            </a:r>
            <a:r>
              <a:rPr lang="ru-RU" dirty="0">
                <a:latin typeface="Arial Black" panose="020B0A04020102020204" pitchFamily="34" charset="0"/>
              </a:rPr>
              <a:t> на стажа по УЗГ?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196949"/>
              </p:ext>
            </p:extLst>
          </p:nvPr>
        </p:nvGraphicFramePr>
        <p:xfrm>
          <a:off x="2659223" y="2057399"/>
          <a:ext cx="7931021" cy="417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90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0" y="93306"/>
            <a:ext cx="10366311" cy="165151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latin typeface="Arial Black" panose="020B0A04020102020204" pitchFamily="34" charset="0"/>
              </a:rPr>
              <a:t>Моля, </a:t>
            </a:r>
            <a:r>
              <a:rPr lang="ru-RU" dirty="0" err="1">
                <a:latin typeface="Arial Black" panose="020B0A04020102020204" pitchFamily="34" charset="0"/>
              </a:rPr>
              <a:t>оценете</a:t>
            </a:r>
            <a:r>
              <a:rPr lang="ru-RU" dirty="0">
                <a:latin typeface="Arial Black" panose="020B0A04020102020204" pitchFamily="34" charset="0"/>
              </a:rPr>
              <a:t> по </a:t>
            </a:r>
            <a:r>
              <a:rPr lang="ru-RU" dirty="0" err="1">
                <a:latin typeface="Arial Black" panose="020B0A04020102020204" pitchFamily="34" charset="0"/>
              </a:rPr>
              <a:t>шестобалната</a:t>
            </a:r>
            <a:r>
              <a:rPr lang="ru-RU" dirty="0">
                <a:latin typeface="Arial Black" panose="020B0A04020102020204" pitchFamily="34" charset="0"/>
              </a:rPr>
              <a:t> система </a:t>
            </a:r>
            <a:r>
              <a:rPr lang="ru-RU" dirty="0" err="1">
                <a:latin typeface="Arial Black" panose="020B0A04020102020204" pitchFamily="34" charset="0"/>
              </a:rPr>
              <a:t>практическата</a:t>
            </a:r>
            <a:r>
              <a:rPr lang="ru-RU" dirty="0">
                <a:latin typeface="Arial Black" panose="020B0A04020102020204" pitchFamily="34" charset="0"/>
              </a:rPr>
              <a:t> подготовка, </a:t>
            </a:r>
            <a:r>
              <a:rPr lang="ru-RU" dirty="0" err="1">
                <a:latin typeface="Arial Black" panose="020B0A04020102020204" pitchFamily="34" charset="0"/>
              </a:rPr>
              <a:t>която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получихте</a:t>
            </a:r>
            <a:r>
              <a:rPr lang="ru-RU" dirty="0">
                <a:latin typeface="Arial Black" panose="020B0A04020102020204" pitchFamily="34" charset="0"/>
              </a:rPr>
              <a:t> по </a:t>
            </a:r>
            <a:r>
              <a:rPr lang="ru-RU" dirty="0" err="1">
                <a:latin typeface="Arial Black" panose="020B0A04020102020204" pitchFamily="34" charset="0"/>
              </a:rPr>
              <a:t>време</a:t>
            </a:r>
            <a:r>
              <a:rPr lang="ru-RU" dirty="0">
                <a:latin typeface="Arial Black" panose="020B0A04020102020204" pitchFamily="34" charset="0"/>
              </a:rPr>
              <a:t> на стажа по педагогика?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70231"/>
              </p:ext>
            </p:extLst>
          </p:nvPr>
        </p:nvGraphicFramePr>
        <p:xfrm>
          <a:off x="2649894" y="2057399"/>
          <a:ext cx="8042988" cy="417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8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24110"/>
            <a:ext cx="9675811" cy="128089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Обучението отговори ли на </a:t>
            </a:r>
            <a:r>
              <a:rPr lang="ru-RU" sz="3200" dirty="0" err="1">
                <a:latin typeface="Arial Black" panose="020B0A04020102020204" pitchFamily="34" charset="0"/>
              </a:rPr>
              <a:t>Вашите</a:t>
            </a:r>
            <a:r>
              <a:rPr lang="ru-RU" sz="3200" dirty="0"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latin typeface="Arial Black" panose="020B0A04020102020204" pitchFamily="34" charset="0"/>
              </a:rPr>
              <a:t>очаквания</a:t>
            </a:r>
            <a:r>
              <a:rPr lang="ru-RU" sz="3200" dirty="0">
                <a:latin typeface="Arial Black" panose="020B0A04020102020204" pitchFamily="34" charset="0"/>
              </a:rPr>
              <a:t>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613814"/>
              </p:ext>
            </p:extLst>
          </p:nvPr>
        </p:nvGraphicFramePr>
        <p:xfrm>
          <a:off x="2784763" y="2277687"/>
          <a:ext cx="6076603" cy="354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60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612" y="624110"/>
            <a:ext cx="9734000" cy="1280890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Arial Black" panose="020B0A04020102020204" pitchFamily="34" charset="0"/>
              </a:rPr>
              <a:t>Удовлетворени</a:t>
            </a:r>
            <a:r>
              <a:rPr lang="ru-RU" sz="3200" dirty="0">
                <a:latin typeface="Arial Black" panose="020B0A04020102020204" pitchFamily="34" charset="0"/>
              </a:rPr>
              <a:t> ли </a:t>
            </a:r>
            <a:r>
              <a:rPr lang="ru-RU" sz="3200" dirty="0" err="1">
                <a:latin typeface="Arial Black" panose="020B0A04020102020204" pitchFamily="34" charset="0"/>
              </a:rPr>
              <a:t>сте</a:t>
            </a:r>
            <a:r>
              <a:rPr lang="ru-RU" sz="3200" dirty="0">
                <a:latin typeface="Arial Black" panose="020B0A04020102020204" pitchFamily="34" charset="0"/>
              </a:rPr>
              <a:t> от </a:t>
            </a:r>
            <a:r>
              <a:rPr lang="ru-RU" sz="3200" dirty="0" err="1">
                <a:latin typeface="Arial Black" panose="020B0A04020102020204" pitchFamily="34" charset="0"/>
              </a:rPr>
              <a:t>знанията</a:t>
            </a:r>
            <a:r>
              <a:rPr lang="ru-RU" sz="3200" dirty="0">
                <a:latin typeface="Arial Black" panose="020B0A04020102020204" pitchFamily="34" charset="0"/>
              </a:rPr>
              <a:t>, </a:t>
            </a:r>
            <a:r>
              <a:rPr lang="ru-RU" sz="3200" dirty="0" err="1">
                <a:latin typeface="Arial Black" panose="020B0A04020102020204" pitchFamily="34" charset="0"/>
              </a:rPr>
              <a:t>които</a:t>
            </a:r>
            <a:r>
              <a:rPr lang="ru-RU" sz="3200" dirty="0"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latin typeface="Arial Black" panose="020B0A04020102020204" pitchFamily="34" charset="0"/>
              </a:rPr>
              <a:t>получухте</a:t>
            </a:r>
            <a:r>
              <a:rPr lang="ru-RU" sz="3200" dirty="0">
                <a:latin typeface="Arial Black" panose="020B0A04020102020204" pitchFamily="34" charset="0"/>
              </a:rPr>
              <a:t>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936000"/>
              </p:ext>
            </p:extLst>
          </p:nvPr>
        </p:nvGraphicFramePr>
        <p:xfrm>
          <a:off x="2643447" y="2324099"/>
          <a:ext cx="6716684" cy="310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61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24110"/>
            <a:ext cx="9858691" cy="1280890"/>
          </a:xfrm>
        </p:spPr>
        <p:txBody>
          <a:bodyPr/>
          <a:lstStyle/>
          <a:p>
            <a:r>
              <a:rPr lang="ru-RU" dirty="0" err="1">
                <a:latin typeface="Arial Black" panose="020B0A04020102020204" pitchFamily="34" charset="0"/>
              </a:rPr>
              <a:t>Посещавахте</a:t>
            </a:r>
            <a:r>
              <a:rPr lang="ru-RU" dirty="0">
                <a:latin typeface="Arial Black" panose="020B0A04020102020204" pitchFamily="34" charset="0"/>
              </a:rPr>
              <a:t> ли лекции по </a:t>
            </a:r>
            <a:r>
              <a:rPr lang="ru-RU" dirty="0" err="1">
                <a:latin typeface="Arial Black" panose="020B0A04020102020204" pitchFamily="34" charset="0"/>
              </a:rPr>
              <a:t>време</a:t>
            </a:r>
            <a:r>
              <a:rPr lang="ru-RU" dirty="0">
                <a:latin typeface="Arial Black" panose="020B0A04020102020204" pitchFamily="34" charset="0"/>
              </a:rPr>
              <a:t> на </a:t>
            </a:r>
            <a:r>
              <a:rPr lang="ru-RU" dirty="0" err="1">
                <a:latin typeface="Arial Black" panose="020B0A04020102020204" pitchFamily="34" charset="0"/>
              </a:rPr>
              <a:t>следването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си?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163706"/>
              </p:ext>
            </p:extLst>
          </p:nvPr>
        </p:nvGraphicFramePr>
        <p:xfrm>
          <a:off x="2793076" y="2057399"/>
          <a:ext cx="6899564" cy="41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34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234" y="340822"/>
            <a:ext cx="9850378" cy="1704109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Arial Black" panose="020B0A04020102020204" pitchFamily="34" charset="0"/>
              </a:rPr>
              <a:t>Познавате</a:t>
            </a:r>
            <a:r>
              <a:rPr lang="ru-RU" dirty="0">
                <a:latin typeface="Arial Black" panose="020B0A04020102020204" pitchFamily="34" charset="0"/>
              </a:rPr>
              <a:t> ли </a:t>
            </a:r>
            <a:r>
              <a:rPr lang="ru-RU" dirty="0" err="1">
                <a:latin typeface="Arial Black" panose="020B0A04020102020204" pitchFamily="34" charset="0"/>
              </a:rPr>
              <a:t>възможностите</a:t>
            </a:r>
            <a:r>
              <a:rPr lang="ru-RU" dirty="0">
                <a:latin typeface="Arial Black" panose="020B0A04020102020204" pitchFamily="34" charset="0"/>
              </a:rPr>
              <a:t> за </a:t>
            </a:r>
            <a:r>
              <a:rPr lang="ru-RU" dirty="0" err="1">
                <a:latin typeface="Arial Black" panose="020B0A04020102020204" pitchFamily="34" charset="0"/>
              </a:rPr>
              <a:t>следдипломно</a:t>
            </a:r>
            <a:r>
              <a:rPr lang="ru-RU" dirty="0">
                <a:latin typeface="Arial Black" panose="020B0A04020102020204" pitchFamily="34" charset="0"/>
              </a:rPr>
              <a:t> обучение, </a:t>
            </a:r>
            <a:r>
              <a:rPr lang="ru-RU" dirty="0" err="1">
                <a:latin typeface="Arial Black" panose="020B0A04020102020204" pitchFamily="34" charset="0"/>
              </a:rPr>
              <a:t>които</a:t>
            </a:r>
            <a:r>
              <a:rPr lang="ru-RU" dirty="0">
                <a:latin typeface="Arial Black" panose="020B0A04020102020204" pitchFamily="34" charset="0"/>
              </a:rPr>
              <a:t> МУ-Варна Ви </a:t>
            </a:r>
            <a:r>
              <a:rPr lang="ru-RU" dirty="0" err="1">
                <a:latin typeface="Arial Black" panose="020B0A04020102020204" pitchFamily="34" charset="0"/>
              </a:rPr>
              <a:t>предоставя</a:t>
            </a:r>
            <a:r>
              <a:rPr lang="ru-RU" dirty="0">
                <a:latin typeface="Arial Black" panose="020B0A04020102020204" pitchFamily="34" charset="0"/>
              </a:rPr>
              <a:t>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836786"/>
              </p:ext>
            </p:extLst>
          </p:nvPr>
        </p:nvGraphicFramePr>
        <p:xfrm>
          <a:off x="2635135" y="2308426"/>
          <a:ext cx="6857999" cy="345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43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502" y="139959"/>
            <a:ext cx="10403633" cy="2603241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Arial Black" panose="020B0A04020102020204" pitchFamily="34" charset="0"/>
              </a:rPr>
              <a:t>Считате</a:t>
            </a:r>
            <a:r>
              <a:rPr lang="ru-RU" sz="2800" dirty="0">
                <a:latin typeface="Arial Black" panose="020B0A04020102020204" pitchFamily="34" charset="0"/>
              </a:rPr>
              <a:t> ли, че </a:t>
            </a:r>
            <a:r>
              <a:rPr lang="ru-RU" sz="2800" dirty="0" err="1">
                <a:latin typeface="Arial Black" panose="020B0A04020102020204" pitchFamily="34" charset="0"/>
              </a:rPr>
              <a:t>обучението</a:t>
            </a:r>
            <a:r>
              <a:rPr lang="ru-RU" sz="2800" dirty="0">
                <a:latin typeface="Arial Black" panose="020B0A04020102020204" pitchFamily="34" charset="0"/>
              </a:rPr>
              <a:t> и </a:t>
            </a:r>
            <a:r>
              <a:rPr lang="ru-RU" sz="2800" dirty="0" err="1">
                <a:latin typeface="Arial Black" panose="020B0A04020102020204" pitchFamily="34" charset="0"/>
              </a:rPr>
              <a:t>квалификацията</a:t>
            </a:r>
            <a:r>
              <a:rPr lang="ru-RU" sz="2800" dirty="0">
                <a:latin typeface="Arial Black" panose="020B0A04020102020204" pitchFamily="34" charset="0"/>
              </a:rPr>
              <a:t>, </a:t>
            </a:r>
            <a:r>
              <a:rPr lang="ru-RU" sz="2800" dirty="0" err="1">
                <a:latin typeface="Arial Black" panose="020B0A04020102020204" pitchFamily="34" charset="0"/>
              </a:rPr>
              <a:t>която</a:t>
            </a:r>
            <a:r>
              <a:rPr lang="ru-RU" sz="2800" dirty="0">
                <a:latin typeface="Arial Black" panose="020B0A04020102020204" pitchFamily="34" charset="0"/>
              </a:rPr>
              <a:t> Ви </a:t>
            </a:r>
            <a:r>
              <a:rPr lang="ru-RU" sz="2800" dirty="0" err="1">
                <a:latin typeface="Arial Black" panose="020B0A04020102020204" pitchFamily="34" charset="0"/>
              </a:rPr>
              <a:t>дава</a:t>
            </a:r>
            <a:r>
              <a:rPr lang="ru-RU" sz="2800" dirty="0">
                <a:latin typeface="Arial Black" panose="020B0A04020102020204" pitchFamily="34" charset="0"/>
              </a:rPr>
              <a:t> МУ-Варна Ви </a:t>
            </a:r>
            <a:r>
              <a:rPr lang="ru-RU" sz="2800" dirty="0" err="1">
                <a:latin typeface="Arial Black" panose="020B0A04020102020204" pitchFamily="34" charset="0"/>
              </a:rPr>
              <a:t>прави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конкурентни</a:t>
            </a:r>
            <a:r>
              <a:rPr lang="ru-RU" sz="2800" dirty="0">
                <a:latin typeface="Arial Black" panose="020B0A04020102020204" pitchFamily="34" charset="0"/>
              </a:rPr>
              <a:t> на Ваши </a:t>
            </a:r>
            <a:r>
              <a:rPr lang="ru-RU" sz="2800" dirty="0" err="1">
                <a:latin typeface="Arial Black" panose="020B0A04020102020204" pitchFamily="34" charset="0"/>
              </a:rPr>
              <a:t>колеги</a:t>
            </a:r>
            <a:r>
              <a:rPr lang="ru-RU" sz="2800" dirty="0">
                <a:latin typeface="Arial Black" panose="020B0A04020102020204" pitchFamily="34" charset="0"/>
              </a:rPr>
              <a:t> получили образование в </a:t>
            </a:r>
            <a:r>
              <a:rPr lang="ru-RU" sz="2800" dirty="0" err="1">
                <a:latin typeface="Arial Black" panose="020B0A04020102020204" pitchFamily="34" charset="0"/>
              </a:rPr>
              <a:t>друго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учебно</a:t>
            </a:r>
            <a:r>
              <a:rPr lang="ru-RU" sz="2800" dirty="0">
                <a:latin typeface="Arial Black" panose="020B0A04020102020204" pitchFamily="34" charset="0"/>
              </a:rPr>
              <a:t> заведение?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503769"/>
              </p:ext>
            </p:extLst>
          </p:nvPr>
        </p:nvGraphicFramePr>
        <p:xfrm>
          <a:off x="2286001" y="2397967"/>
          <a:ext cx="8602824" cy="4058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06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71" y="624109"/>
            <a:ext cx="10307781" cy="1537199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Arial Black" panose="020B0A04020102020204" pitchFamily="34" charset="0"/>
              </a:rPr>
              <a:t>Преподавателите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използват</a:t>
            </a:r>
            <a:r>
              <a:rPr lang="ru-RU" dirty="0">
                <a:latin typeface="Arial Black" panose="020B0A04020102020204" pitchFamily="34" charset="0"/>
              </a:rPr>
              <a:t> ли </a:t>
            </a:r>
            <a:r>
              <a:rPr lang="ru-RU" dirty="0" err="1">
                <a:latin typeface="Arial Black" panose="020B0A04020102020204" pitchFamily="34" charset="0"/>
              </a:rPr>
              <a:t>достатъчно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учебно</a:t>
            </a:r>
            <a:r>
              <a:rPr lang="ru-RU" dirty="0">
                <a:latin typeface="Arial Black" panose="020B0A04020102020204" pitchFamily="34" charset="0"/>
              </a:rPr>
              <a:t> - технически средства за </a:t>
            </a:r>
            <a:r>
              <a:rPr lang="ru-RU" dirty="0" err="1">
                <a:latin typeface="Arial Black" panose="020B0A04020102020204" pitchFamily="34" charset="0"/>
              </a:rPr>
              <a:t>онагледяване</a:t>
            </a:r>
            <a:r>
              <a:rPr lang="ru-RU" dirty="0">
                <a:latin typeface="Arial Black" panose="020B0A04020102020204" pitchFamily="34" charset="0"/>
              </a:rPr>
              <a:t> на </a:t>
            </a:r>
            <a:r>
              <a:rPr lang="ru-RU" dirty="0" err="1">
                <a:latin typeface="Arial Black" panose="020B0A04020102020204" pitchFamily="34" charset="0"/>
              </a:rPr>
              <a:t>учебния</a:t>
            </a:r>
            <a:r>
              <a:rPr lang="ru-RU" dirty="0">
                <a:latin typeface="Arial Black" panose="020B0A04020102020204" pitchFamily="34" charset="0"/>
              </a:rPr>
              <a:t> материал?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425242"/>
              </p:ext>
            </p:extLst>
          </p:nvPr>
        </p:nvGraphicFramePr>
        <p:xfrm>
          <a:off x="2502131" y="2527067"/>
          <a:ext cx="7007629" cy="377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34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09"/>
            <a:ext cx="9966959" cy="1553825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Arial Black" panose="020B0A04020102020204" pitchFamily="34" charset="0"/>
              </a:rPr>
              <a:t>Според</a:t>
            </a:r>
            <a:r>
              <a:rPr lang="ru-RU" dirty="0">
                <a:latin typeface="Arial Black" panose="020B0A04020102020204" pitchFamily="34" charset="0"/>
              </a:rPr>
              <a:t> Вас как </a:t>
            </a:r>
            <a:r>
              <a:rPr lang="ru-RU" dirty="0" err="1">
                <a:latin typeface="Arial Black" panose="020B0A04020102020204" pitchFamily="34" charset="0"/>
              </a:rPr>
              <a:t>може</a:t>
            </a:r>
            <a:r>
              <a:rPr lang="ru-RU" dirty="0">
                <a:latin typeface="Arial Black" panose="020B0A04020102020204" pitchFamily="34" charset="0"/>
              </a:rPr>
              <a:t> да се </a:t>
            </a:r>
            <a:r>
              <a:rPr lang="ru-RU" dirty="0" err="1">
                <a:latin typeface="Arial Black" panose="020B0A04020102020204" pitchFamily="34" charset="0"/>
              </a:rPr>
              <a:t>подобри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практическата</a:t>
            </a:r>
            <a:r>
              <a:rPr lang="ru-RU" dirty="0">
                <a:latin typeface="Arial Black" panose="020B0A04020102020204" pitchFamily="34" charset="0"/>
              </a:rPr>
              <a:t> подготовка на </a:t>
            </a:r>
            <a:r>
              <a:rPr lang="ru-RU" dirty="0" err="1">
                <a:latin typeface="Arial Black" panose="020B0A04020102020204" pitchFamily="34" charset="0"/>
              </a:rPr>
              <a:t>студентите</a:t>
            </a:r>
            <a:r>
              <a:rPr lang="ru-RU" dirty="0">
                <a:latin typeface="Arial Black" panose="020B0A04020102020204" pitchFamily="34" charset="0"/>
              </a:rPr>
              <a:t> по УЗГ?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450627"/>
              </p:ext>
            </p:extLst>
          </p:nvPr>
        </p:nvGraphicFramePr>
        <p:xfrm>
          <a:off x="2493818" y="2527068"/>
          <a:ext cx="7965798" cy="368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26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817" y="242596"/>
            <a:ext cx="10161036" cy="1735494"/>
          </a:xfrm>
        </p:spPr>
        <p:txBody>
          <a:bodyPr>
            <a:no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Как </a:t>
            </a:r>
            <a:r>
              <a:rPr lang="ru-RU" dirty="0" err="1">
                <a:latin typeface="Arial Black" panose="020B0A04020102020204" pitchFamily="34" charset="0"/>
              </a:rPr>
              <a:t>оценявате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осигуреноста</a:t>
            </a:r>
            <a:r>
              <a:rPr lang="ru-RU" dirty="0">
                <a:latin typeface="Arial Black" panose="020B0A04020102020204" pitchFamily="34" charset="0"/>
              </a:rPr>
              <a:t> на </a:t>
            </a:r>
            <a:r>
              <a:rPr lang="ru-RU" dirty="0" err="1">
                <a:latin typeface="Arial Black" panose="020B0A04020102020204" pitchFamily="34" charset="0"/>
              </a:rPr>
              <a:t>библиотеката</a:t>
            </a:r>
            <a:r>
              <a:rPr lang="ru-RU" dirty="0">
                <a:latin typeface="Arial Black" panose="020B0A04020102020204" pitchFamily="34" charset="0"/>
              </a:rPr>
              <a:t> с </a:t>
            </a:r>
            <a:r>
              <a:rPr lang="ru-RU" dirty="0" err="1">
                <a:latin typeface="Arial Black" panose="020B0A04020102020204" pitchFamily="34" charset="0"/>
              </a:rPr>
              <a:t>учебни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материали</a:t>
            </a:r>
            <a:r>
              <a:rPr lang="ru-RU" dirty="0">
                <a:latin typeface="Arial Black" panose="020B0A04020102020204" pitchFamily="34" charset="0"/>
              </a:rPr>
              <a:t>, </a:t>
            </a:r>
            <a:r>
              <a:rPr lang="ru-RU" dirty="0" err="1">
                <a:latin typeface="Arial Black" panose="020B0A04020102020204" pitchFamily="34" charset="0"/>
              </a:rPr>
              <a:t>учебници</a:t>
            </a:r>
            <a:r>
              <a:rPr lang="ru-RU" dirty="0">
                <a:latin typeface="Arial Black" panose="020B0A04020102020204" pitchFamily="34" charset="0"/>
              </a:rPr>
              <a:t> и др.?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487652"/>
              </p:ext>
            </p:extLst>
          </p:nvPr>
        </p:nvGraphicFramePr>
        <p:xfrm>
          <a:off x="2640562" y="2164701"/>
          <a:ext cx="8388221" cy="394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2700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158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Century Gothic</vt:lpstr>
      <vt:lpstr>Wingdings 3</vt:lpstr>
      <vt:lpstr>Wisp</vt:lpstr>
      <vt:lpstr>Анализ на анкетно проучване на         дипломанти специалност   „ Управление на здравните грижи “  ОКС – Магистър след Бакалавър по УЗГ   за учебна година 2019/2020г.</vt:lpstr>
      <vt:lpstr>Обучението отговори ли на Вашите очаквания?</vt:lpstr>
      <vt:lpstr>Удовлетворени ли сте от знанията, които получухте?</vt:lpstr>
      <vt:lpstr>Посещавахте ли лекции по време на следването си?</vt:lpstr>
      <vt:lpstr>Познавате ли възможностите за следдипломно обучение, които МУ-Варна Ви предоставя?</vt:lpstr>
      <vt:lpstr>Считате ли, че обучението и квалификацията, която Ви дава МУ-Варна Ви прави конкурентни на Ваши колеги получили образование в друго учебно заведение?</vt:lpstr>
      <vt:lpstr>Преподавателите използват ли достатъчно учебно - технически средства за онагледяване на учебния материал?</vt:lpstr>
      <vt:lpstr>Според Вас как може да се подобри практическата подготовка на студентите по УЗГ?</vt:lpstr>
      <vt:lpstr>Как оценявате осигуреноста на библиотеката с учебни материали, учебници и др.?</vt:lpstr>
      <vt:lpstr>Как оценявате подготовката, която получихте в МУ - Варна?</vt:lpstr>
      <vt:lpstr>Моля, оценете по шестобалната система практическата подготовка, която получихте по време на стажа по УЗГ?</vt:lpstr>
      <vt:lpstr> Моля, оценете по шестобалната система практическата подготовка, която получихте по време на стажа по педагогика?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анкетно проучване на         дипломанти специалност   „ Управление на здравните грижи “  ОКС – Магистър след Бакалавър по УЗГ   за учебна година 2019/2020г.</dc:title>
  <dc:creator>Виолета Станева</dc:creator>
  <cp:lastModifiedBy>Виолета Станева</cp:lastModifiedBy>
  <cp:revision>12</cp:revision>
  <dcterms:created xsi:type="dcterms:W3CDTF">2020-06-11T08:00:16Z</dcterms:created>
  <dcterms:modified xsi:type="dcterms:W3CDTF">2020-06-11T09:02:33Z</dcterms:modified>
</cp:coreProperties>
</file>