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76" r:id="rId3"/>
    <p:sldId id="277" r:id="rId4"/>
    <p:sldId id="259" r:id="rId5"/>
    <p:sldId id="260" r:id="rId6"/>
    <p:sldId id="278" r:id="rId7"/>
    <p:sldId id="285" r:id="rId8"/>
    <p:sldId id="286" r:id="rId9"/>
    <p:sldId id="287" r:id="rId10"/>
    <p:sldId id="281" r:id="rId11"/>
    <p:sldId id="269" r:id="rId12"/>
    <p:sldId id="284" r:id="rId13"/>
    <p:sldId id="283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bg-BG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>
      <p:cViewPr varScale="1">
        <p:scale>
          <a:sx n="83" d="100"/>
          <a:sy n="83" d="100"/>
        </p:scale>
        <p:origin x="1435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Мед. Сестри</c:v>
                </c:pt>
              </c:strCache>
            </c:strRef>
          </c:tx>
          <c:spPr>
            <a:solidFill>
              <a:schemeClr val="bg2">
                <a:lumMod val="2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Да</c:v>
                </c:pt>
                <c:pt idx="1">
                  <c:v>По-скоро да</c:v>
                </c:pt>
                <c:pt idx="2">
                  <c:v>Отчасти</c:v>
                </c:pt>
                <c:pt idx="3">
                  <c:v>По-скоро не</c:v>
                </c:pt>
                <c:pt idx="4">
                  <c:v>Категорично не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0.62</c:v>
                </c:pt>
                <c:pt idx="1">
                  <c:v>0.26</c:v>
                </c:pt>
                <c:pt idx="2">
                  <c:v>0.09</c:v>
                </c:pt>
                <c:pt idx="3">
                  <c:v>0.03</c:v>
                </c:pt>
                <c:pt idx="4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98-43A4-9219-14983E56BF1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Акушерки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Да</c:v>
                </c:pt>
                <c:pt idx="1">
                  <c:v>По-скоро да</c:v>
                </c:pt>
                <c:pt idx="2">
                  <c:v>Отчасти</c:v>
                </c:pt>
                <c:pt idx="3">
                  <c:v>По-скоро не</c:v>
                </c:pt>
                <c:pt idx="4">
                  <c:v>Категорично не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0.66</c:v>
                </c:pt>
                <c:pt idx="1">
                  <c:v>0.21</c:v>
                </c:pt>
                <c:pt idx="2">
                  <c:v>0.11</c:v>
                </c:pt>
                <c:pt idx="3">
                  <c:v>0.01</c:v>
                </c:pt>
                <c:pt idx="4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98-43A4-9219-14983E56BF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8635304"/>
        <c:axId val="1"/>
      </c:barChart>
      <c:catAx>
        <c:axId val="188635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49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3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49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3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635304"/>
        <c:crosses val="autoZero"/>
        <c:crossBetween val="between"/>
      </c:valAx>
      <c:spPr>
        <a:noFill/>
        <a:ln w="25320">
          <a:noFill/>
        </a:ln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3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Мед.сестри</c:v>
                </c:pt>
              </c:strCache>
            </c:strRef>
          </c:tx>
          <c:spPr>
            <a:solidFill>
              <a:schemeClr val="bg2">
                <a:lumMod val="2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Да</c:v>
                </c:pt>
                <c:pt idx="1">
                  <c:v>Не съвсем</c:v>
                </c:pt>
                <c:pt idx="2">
                  <c:v>Не</c:v>
                </c:pt>
                <c:pt idx="3">
                  <c:v>Не мога да преценя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0.75</c:v>
                </c:pt>
                <c:pt idx="1">
                  <c:v>0.14000000000000001</c:v>
                </c:pt>
                <c:pt idx="2">
                  <c:v>0.06</c:v>
                </c:pt>
                <c:pt idx="3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C0-4F94-B290-6D92C072F32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Акушерки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Да</c:v>
                </c:pt>
                <c:pt idx="1">
                  <c:v>Не съвсем</c:v>
                </c:pt>
                <c:pt idx="2">
                  <c:v>Не</c:v>
                </c:pt>
                <c:pt idx="3">
                  <c:v>Не мога да преценя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0.79</c:v>
                </c:pt>
                <c:pt idx="1">
                  <c:v>0.12</c:v>
                </c:pt>
                <c:pt idx="2">
                  <c:v>0.01</c:v>
                </c:pt>
                <c:pt idx="3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7C0-4F94-B290-6D92C072F3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3663696"/>
        <c:axId val="443225792"/>
      </c:barChart>
      <c:catAx>
        <c:axId val="443663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3225792"/>
        <c:crosses val="autoZero"/>
        <c:auto val="1"/>
        <c:lblAlgn val="ctr"/>
        <c:lblOffset val="100"/>
        <c:noMultiLvlLbl val="0"/>
      </c:catAx>
      <c:valAx>
        <c:axId val="443225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3663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Мед.сестри</c:v>
                </c:pt>
              </c:strCache>
            </c:strRef>
          </c:tx>
          <c:spPr>
            <a:solidFill>
              <a:schemeClr val="bg2">
                <a:lumMod val="2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Много добра</c:v>
                </c:pt>
                <c:pt idx="1">
                  <c:v>Добра</c:v>
                </c:pt>
                <c:pt idx="2">
                  <c:v>Задоволителна</c:v>
                </c:pt>
                <c:pt idx="3">
                  <c:v>Незадоволителна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0.62</c:v>
                </c:pt>
                <c:pt idx="1">
                  <c:v>0.21</c:v>
                </c:pt>
                <c:pt idx="2">
                  <c:v>0.11</c:v>
                </c:pt>
                <c:pt idx="3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C0-4C25-B3EF-A87C55BB029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Акушерки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Много добра</c:v>
                </c:pt>
                <c:pt idx="1">
                  <c:v>Добра</c:v>
                </c:pt>
                <c:pt idx="2">
                  <c:v>Задоволителна</c:v>
                </c:pt>
                <c:pt idx="3">
                  <c:v>Незадоволителна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0.65</c:v>
                </c:pt>
                <c:pt idx="1">
                  <c:v>0.22</c:v>
                </c:pt>
                <c:pt idx="2">
                  <c:v>0.12</c:v>
                </c:pt>
                <c:pt idx="3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C0-4C25-B3EF-A87C55BB02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0267160"/>
        <c:axId val="1"/>
      </c:barChart>
      <c:catAx>
        <c:axId val="190267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49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3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49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3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0267160"/>
        <c:crosses val="autoZero"/>
        <c:crossBetween val="between"/>
      </c:valAx>
      <c:spPr>
        <a:noFill/>
        <a:ln w="25320">
          <a:noFill/>
        </a:ln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3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Мед.сестри</c:v>
                </c:pt>
              </c:strCache>
            </c:strRef>
          </c:tx>
          <c:spPr>
            <a:solidFill>
              <a:schemeClr val="bg2">
                <a:lumMod val="2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Много добра</c:v>
                </c:pt>
                <c:pt idx="1">
                  <c:v>Добра</c:v>
                </c:pt>
                <c:pt idx="2">
                  <c:v>Задоволителна</c:v>
                </c:pt>
                <c:pt idx="3">
                  <c:v>Незадоволителна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0.63</c:v>
                </c:pt>
                <c:pt idx="1">
                  <c:v>0.26</c:v>
                </c:pt>
                <c:pt idx="2">
                  <c:v>7.0000000000000007E-2</c:v>
                </c:pt>
                <c:pt idx="3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21-421F-BEC4-F4DFED9F796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Акушерки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Много добра</c:v>
                </c:pt>
                <c:pt idx="1">
                  <c:v>Добра</c:v>
                </c:pt>
                <c:pt idx="2">
                  <c:v>Задоволителна</c:v>
                </c:pt>
                <c:pt idx="3">
                  <c:v>Незадоволителна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0.62</c:v>
                </c:pt>
                <c:pt idx="1">
                  <c:v>0.21</c:v>
                </c:pt>
                <c:pt idx="2">
                  <c:v>0.11</c:v>
                </c:pt>
                <c:pt idx="3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21-421F-BEC4-F4DFED9F796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Много добра</c:v>
                </c:pt>
                <c:pt idx="1">
                  <c:v>Добра</c:v>
                </c:pt>
                <c:pt idx="2">
                  <c:v>Задоволителна</c:v>
                </c:pt>
                <c:pt idx="3">
                  <c:v>Незадоволителна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3721-421F-BEC4-F4DFED9F79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0602224"/>
        <c:axId val="1"/>
      </c:barChart>
      <c:catAx>
        <c:axId val="190602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49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3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49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3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0602224"/>
        <c:crosses val="autoZero"/>
        <c:crossBetween val="between"/>
      </c:valAx>
      <c:spPr>
        <a:noFill/>
        <a:ln w="25320">
          <a:noFill/>
        </a:ln>
      </c:spPr>
    </c:plotArea>
    <c:legend>
      <c:legendPos val="b"/>
      <c:legendEntry>
        <c:idx val="2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3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Мед.сестри</c:v>
                </c:pt>
              </c:strCache>
            </c:strRef>
          </c:tx>
          <c:spPr>
            <a:solidFill>
              <a:schemeClr val="bg2">
                <a:lumMod val="2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0.77</c:v>
                </c:pt>
                <c:pt idx="1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82-4D62-8272-900C0B92567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Акушерки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0.78</c:v>
                </c:pt>
                <c:pt idx="1">
                  <c:v>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82-4D62-8272-900C0B9256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9195240"/>
        <c:axId val="1"/>
      </c:barChart>
      <c:catAx>
        <c:axId val="189195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49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3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49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3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9195240"/>
        <c:crosses val="autoZero"/>
        <c:crossBetween val="between"/>
      </c:valAx>
      <c:spPr>
        <a:noFill/>
        <a:ln w="25320">
          <a:noFill/>
        </a:ln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3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Мед.сестри</c:v>
                </c:pt>
              </c:strCache>
            </c:strRef>
          </c:tx>
          <c:spPr>
            <a:solidFill>
              <a:schemeClr val="bg2">
                <a:lumMod val="2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Да</c:v>
                </c:pt>
                <c:pt idx="1">
                  <c:v>По-скоро да</c:v>
                </c:pt>
                <c:pt idx="2">
                  <c:v>Отчасти</c:v>
                </c:pt>
                <c:pt idx="3">
                  <c:v>По-скоро не</c:v>
                </c:pt>
                <c:pt idx="4">
                  <c:v>Категорично не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0.53</c:v>
                </c:pt>
                <c:pt idx="1">
                  <c:v>0.27</c:v>
                </c:pt>
                <c:pt idx="2">
                  <c:v>0.15</c:v>
                </c:pt>
                <c:pt idx="3">
                  <c:v>0.03</c:v>
                </c:pt>
                <c:pt idx="4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4C-4D93-988C-F9E599D00F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Акушерки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Да</c:v>
                </c:pt>
                <c:pt idx="1">
                  <c:v>По-скоро да</c:v>
                </c:pt>
                <c:pt idx="2">
                  <c:v>Отчасти</c:v>
                </c:pt>
                <c:pt idx="3">
                  <c:v>По-скоро не</c:v>
                </c:pt>
                <c:pt idx="4">
                  <c:v>Категорично не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0.57999999999999996</c:v>
                </c:pt>
                <c:pt idx="1">
                  <c:v>0.19</c:v>
                </c:pt>
                <c:pt idx="2">
                  <c:v>0.13</c:v>
                </c:pt>
                <c:pt idx="3">
                  <c:v>0.05</c:v>
                </c:pt>
                <c:pt idx="4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E4C-4D93-988C-F9E599D00F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5359288"/>
        <c:axId val="1"/>
      </c:barChart>
      <c:catAx>
        <c:axId val="185359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49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3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49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3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359288"/>
        <c:crosses val="autoZero"/>
        <c:crossBetween val="between"/>
      </c:valAx>
      <c:spPr>
        <a:noFill/>
        <a:ln w="25320">
          <a:noFill/>
        </a:ln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3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Мед.сестри</c:v>
                </c:pt>
              </c:strCache>
            </c:strRef>
          </c:tx>
          <c:spPr>
            <a:solidFill>
              <a:schemeClr val="bg2">
                <a:lumMod val="2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Редовно</c:v>
                </c:pt>
                <c:pt idx="1">
                  <c:v>Понякога</c:v>
                </c:pt>
                <c:pt idx="2">
                  <c:v>Не посещавам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0.87</c:v>
                </c:pt>
                <c:pt idx="1">
                  <c:v>0.06</c:v>
                </c:pt>
                <c:pt idx="2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96-40C7-97FE-D5F54368F7B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Акушерки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Редовно</c:v>
                </c:pt>
                <c:pt idx="1">
                  <c:v>Понякога</c:v>
                </c:pt>
                <c:pt idx="2">
                  <c:v>Не посещавам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0.85</c:v>
                </c:pt>
                <c:pt idx="1">
                  <c:v>7.0000000000000007E-2</c:v>
                </c:pt>
                <c:pt idx="2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896-40C7-97FE-D5F54368F7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3663696"/>
        <c:axId val="443225792"/>
      </c:barChart>
      <c:catAx>
        <c:axId val="443663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3225792"/>
        <c:crosses val="autoZero"/>
        <c:auto val="1"/>
        <c:lblAlgn val="ctr"/>
        <c:lblOffset val="100"/>
        <c:noMultiLvlLbl val="0"/>
      </c:catAx>
      <c:valAx>
        <c:axId val="443225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3663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Мед.сестри</c:v>
                </c:pt>
              </c:strCache>
            </c:strRef>
          </c:tx>
          <c:spPr>
            <a:solidFill>
              <a:schemeClr val="bg2">
                <a:lumMod val="2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Да</c:v>
                </c:pt>
                <c:pt idx="1">
                  <c:v>Не съвсем</c:v>
                </c:pt>
                <c:pt idx="2">
                  <c:v>Не</c:v>
                </c:pt>
                <c:pt idx="3">
                  <c:v>Не мога да преценя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0.77</c:v>
                </c:pt>
                <c:pt idx="1">
                  <c:v>0.14000000000000001</c:v>
                </c:pt>
                <c:pt idx="2">
                  <c:v>0.03</c:v>
                </c:pt>
                <c:pt idx="3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72-4238-BD53-15CEE5D119D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Акушерки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Да</c:v>
                </c:pt>
                <c:pt idx="1">
                  <c:v>Не съвсем</c:v>
                </c:pt>
                <c:pt idx="2">
                  <c:v>Не</c:v>
                </c:pt>
                <c:pt idx="3">
                  <c:v>Не мога да преценя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0.72</c:v>
                </c:pt>
                <c:pt idx="1">
                  <c:v>0.11</c:v>
                </c:pt>
                <c:pt idx="2">
                  <c:v>0.1</c:v>
                </c:pt>
                <c:pt idx="3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72-4238-BD53-15CEE5D119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3663696"/>
        <c:axId val="443225792"/>
      </c:barChart>
      <c:catAx>
        <c:axId val="443663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3225792"/>
        <c:crosses val="autoZero"/>
        <c:auto val="1"/>
        <c:lblAlgn val="ctr"/>
        <c:lblOffset val="100"/>
        <c:noMultiLvlLbl val="0"/>
      </c:catAx>
      <c:valAx>
        <c:axId val="443225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3663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Мед.сестри</c:v>
                </c:pt>
              </c:strCache>
            </c:strRef>
          </c:tx>
          <c:spPr>
            <a:solidFill>
              <a:schemeClr val="bg2">
                <a:lumMod val="2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Отлично</c:v>
                </c:pt>
                <c:pt idx="1">
                  <c:v>Много добро</c:v>
                </c:pt>
                <c:pt idx="2">
                  <c:v>Добро</c:v>
                </c:pt>
                <c:pt idx="3">
                  <c:v>Незадоволително</c:v>
                </c:pt>
                <c:pt idx="4">
                  <c:v>Лошо</c:v>
                </c:pt>
                <c:pt idx="5">
                  <c:v>Не мога да преценя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0.69</c:v>
                </c:pt>
                <c:pt idx="1">
                  <c:v>0.15</c:v>
                </c:pt>
                <c:pt idx="2">
                  <c:v>0.11</c:v>
                </c:pt>
                <c:pt idx="3">
                  <c:v>0.02</c:v>
                </c:pt>
                <c:pt idx="4">
                  <c:v>0.01</c:v>
                </c:pt>
                <c:pt idx="5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84-4B7F-AAFE-0323EF4BC10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Акушерки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Отлично</c:v>
                </c:pt>
                <c:pt idx="1">
                  <c:v>Много добро</c:v>
                </c:pt>
                <c:pt idx="2">
                  <c:v>Добро</c:v>
                </c:pt>
                <c:pt idx="3">
                  <c:v>Незадоволително</c:v>
                </c:pt>
                <c:pt idx="4">
                  <c:v>Лошо</c:v>
                </c:pt>
                <c:pt idx="5">
                  <c:v>Не мога да преценя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6"/>
                <c:pt idx="0">
                  <c:v>0.67</c:v>
                </c:pt>
                <c:pt idx="1">
                  <c:v>0.13</c:v>
                </c:pt>
                <c:pt idx="2">
                  <c:v>0.14000000000000001</c:v>
                </c:pt>
                <c:pt idx="3">
                  <c:v>0.02</c:v>
                </c:pt>
                <c:pt idx="4">
                  <c:v>0.03</c:v>
                </c:pt>
                <c:pt idx="5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A84-4B7F-AAFE-0323EF4BC1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9294816"/>
        <c:axId val="1"/>
      </c:barChart>
      <c:catAx>
        <c:axId val="189294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49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3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49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3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9294816"/>
        <c:crosses val="autoZero"/>
        <c:crossBetween val="between"/>
      </c:valAx>
      <c:spPr>
        <a:noFill/>
        <a:ln w="25320">
          <a:noFill/>
        </a:ln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3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Мед.сестри</c:v>
                </c:pt>
              </c:strCache>
            </c:strRef>
          </c:tx>
          <c:spPr>
            <a:solidFill>
              <a:schemeClr val="bg2">
                <a:lumMod val="2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Да</c:v>
                </c:pt>
                <c:pt idx="1">
                  <c:v>Понякога</c:v>
                </c:pt>
                <c:pt idx="2">
                  <c:v>Много рядко</c:v>
                </c:pt>
                <c:pt idx="3">
                  <c:v>Не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0.69</c:v>
                </c:pt>
                <c:pt idx="1">
                  <c:v>0.13</c:v>
                </c:pt>
                <c:pt idx="2">
                  <c:v>0.13</c:v>
                </c:pt>
                <c:pt idx="3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C8-4DE6-8DD5-4ECD2F91691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Акушерки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Да</c:v>
                </c:pt>
                <c:pt idx="1">
                  <c:v>Понякога</c:v>
                </c:pt>
                <c:pt idx="2">
                  <c:v>Много рядко</c:v>
                </c:pt>
                <c:pt idx="3">
                  <c:v>Не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0.66</c:v>
                </c:pt>
                <c:pt idx="1">
                  <c:v>0.12</c:v>
                </c:pt>
                <c:pt idx="2">
                  <c:v>0.13</c:v>
                </c:pt>
                <c:pt idx="3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C8-4DE6-8DD5-4ECD2F9169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9195240"/>
        <c:axId val="1"/>
      </c:barChart>
      <c:catAx>
        <c:axId val="189195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49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3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49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3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9195240"/>
        <c:crosses val="autoZero"/>
        <c:crossBetween val="between"/>
      </c:valAx>
      <c:spPr>
        <a:noFill/>
        <a:ln w="25320">
          <a:noFill/>
        </a:ln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3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Мед.сестри</c:v>
                </c:pt>
              </c:strCache>
            </c:strRef>
          </c:tx>
          <c:spPr>
            <a:solidFill>
              <a:schemeClr val="bg2">
                <a:lumMod val="2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По-голямата част от тях да</c:v>
                </c:pt>
                <c:pt idx="1">
                  <c:v>По-голямата част от тях не</c:v>
                </c:pt>
                <c:pt idx="2">
                  <c:v>Не мога да преценя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0.81</c:v>
                </c:pt>
                <c:pt idx="1">
                  <c:v>0.15</c:v>
                </c:pt>
                <c:pt idx="2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CF-4206-BFBD-390EC1C10A8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Акушерки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По-голямата част от тях да</c:v>
                </c:pt>
                <c:pt idx="1">
                  <c:v>По-голямата част от тях не</c:v>
                </c:pt>
                <c:pt idx="2">
                  <c:v>Не мога да преценя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0.84</c:v>
                </c:pt>
                <c:pt idx="1">
                  <c:v>0.13</c:v>
                </c:pt>
                <c:pt idx="2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CF-4206-BFBD-390EC1C10A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9193600"/>
        <c:axId val="1"/>
      </c:barChart>
      <c:catAx>
        <c:axId val="189193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49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3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49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3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9193600"/>
        <c:crosses val="autoZero"/>
        <c:crossBetween val="between"/>
      </c:valAx>
      <c:spPr>
        <a:noFill/>
        <a:ln w="25320">
          <a:noFill/>
        </a:ln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3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Мед.сестри</c:v>
                </c:pt>
              </c:strCache>
            </c:strRef>
          </c:tx>
          <c:spPr>
            <a:solidFill>
              <a:schemeClr val="bg2">
                <a:lumMod val="2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0.87</c:v>
                </c:pt>
                <c:pt idx="1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5F-4750-9A48-1DF7895908D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Акушерки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0.82</c:v>
                </c:pt>
                <c:pt idx="1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05F-4750-9A48-1DF7895908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9194584"/>
        <c:axId val="1"/>
      </c:barChart>
      <c:catAx>
        <c:axId val="189194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49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3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49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3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9194584"/>
        <c:crosses val="autoZero"/>
        <c:crossBetween val="between"/>
      </c:valAx>
      <c:spPr>
        <a:noFill/>
        <a:ln w="25320">
          <a:noFill/>
        </a:ln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3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Мед.сестри</c:v>
                </c:pt>
              </c:strCache>
            </c:strRef>
          </c:tx>
          <c:spPr>
            <a:solidFill>
              <a:schemeClr val="bg2">
                <a:lumMod val="2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Да</c:v>
                </c:pt>
                <c:pt idx="1">
                  <c:v>Не</c:v>
                </c:pt>
                <c:pt idx="2">
                  <c:v>Не съвсем</c:v>
                </c:pt>
                <c:pt idx="3">
                  <c:v>Не мога да преценя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0.8</c:v>
                </c:pt>
                <c:pt idx="1">
                  <c:v>7.0000000000000007E-2</c:v>
                </c:pt>
                <c:pt idx="2">
                  <c:v>0.08</c:v>
                </c:pt>
                <c:pt idx="3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A6-48CA-B9C9-BE4B0BF4807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Акушерки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Да</c:v>
                </c:pt>
                <c:pt idx="1">
                  <c:v>Не</c:v>
                </c:pt>
                <c:pt idx="2">
                  <c:v>Не съвсем</c:v>
                </c:pt>
                <c:pt idx="3">
                  <c:v>Не мога да преценя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0.77</c:v>
                </c:pt>
                <c:pt idx="1">
                  <c:v>0.04</c:v>
                </c:pt>
                <c:pt idx="2">
                  <c:v>0.04</c:v>
                </c:pt>
                <c:pt idx="3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2A6-48CA-B9C9-BE4B0BF480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9189008"/>
        <c:axId val="1"/>
      </c:barChart>
      <c:catAx>
        <c:axId val="189189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49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3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49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3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9189008"/>
        <c:crosses val="autoZero"/>
        <c:crossBetween val="between"/>
      </c:valAx>
      <c:spPr>
        <a:noFill/>
        <a:ln w="25320">
          <a:noFill/>
        </a:ln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3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0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0" name="Rectangle 39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41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42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2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7" name="Rectangle 36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38" name="Rectangle 37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4" name="Rectangle 33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35" name="Rectangle 34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sp>
            <p:nvSpPr>
              <p:cNvPr id="31" name="Rectangle 30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  <p:sp>
          <p:nvSpPr>
            <p:cNvPr id="6" name="Freeform 5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1" name="Hexagon 10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Hexagon 11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" name="Hexagon 12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4" name="Hexagon 13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5" name="Hexagon 14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7" name="Hexagon 16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8" name="Hexagon 17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9" name="Hexagon 18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0" name="Hexagon 19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1" name="Hexagon 20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2" name="Hexagon 21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3" name="Hexagon 22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4" name="Hexagon 23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5" name="Hexagon 24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sp>
        <p:nvSpPr>
          <p:cNvPr id="43" name="Rectangle 42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649788" y="-22225"/>
            <a:ext cx="3505200" cy="2312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7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688" y="1516063"/>
            <a:ext cx="2133600" cy="752475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fld id="{3F301285-6BAF-4102-A0FA-B29E73F5E5DD}" type="datetimeFigureOut">
              <a:rPr lang="bg-BG"/>
              <a:pPr>
                <a:defRPr/>
              </a:pPr>
              <a:t>14.2.2019 г.</a:t>
            </a:fld>
            <a:endParaRPr lang="bg-BG"/>
          </a:p>
        </p:txBody>
      </p:sp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838" y="5719763"/>
            <a:ext cx="283051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788" y="5719763"/>
            <a:ext cx="642937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7497F3A4-ADC8-4E74-B79C-9E362076F944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84254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CDA3E-E46D-4249-A06B-FAFA5306E954}" type="datetimeFigureOut">
              <a:rPr lang="bg-BG"/>
              <a:pPr>
                <a:defRPr/>
              </a:pPr>
              <a:t>14.2.2019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A3126-492C-4244-A62E-6CABB5C6E3B4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27546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F7188-4A79-4D11-8470-BBC136F1E0EB}" type="datetimeFigureOut">
              <a:rPr lang="bg-BG"/>
              <a:pPr>
                <a:defRPr/>
              </a:pPr>
              <a:t>14.2.2019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4A411-94E3-4602-9380-92867C45241D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57931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352D7-6B58-48B7-9BF6-418FDD1AC3CA}" type="datetimeFigureOut">
              <a:rPr lang="bg-BG"/>
              <a:pPr>
                <a:defRPr/>
              </a:pPr>
              <a:t>14.2.2019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7E50E-A80D-4D00-BD04-A3022F3446BD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5893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32F75-2D8B-4C03-98B8-A94B247A1586}" type="datetimeFigureOut">
              <a:rPr lang="bg-BG"/>
              <a:pPr>
                <a:defRPr/>
              </a:pPr>
              <a:t>14.2.2019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D3C51-F953-4C7E-B15F-E178D3FABCD4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72235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D223E-6E3D-4454-9DD4-4101CF132EF0}" type="datetimeFigureOut">
              <a:rPr lang="bg-BG"/>
              <a:pPr>
                <a:defRPr/>
              </a:pPr>
              <a:t>14.2.2019 г.</a:t>
            </a:fld>
            <a:endParaRPr lang="bg-B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E00E2-A281-4954-A643-6467CC264D12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86852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10FC0-1DFA-466B-BD72-CD207C6693C0}" type="datetimeFigureOut">
              <a:rPr lang="bg-BG"/>
              <a:pPr>
                <a:defRPr/>
              </a:pPr>
              <a:t>14.2.2019 г.</a:t>
            </a:fld>
            <a:endParaRPr lang="bg-BG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38AE8-883A-4CDA-96C5-5CA10864C1EB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24433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228E2-1466-4F7C-9986-66AA074CCC18}" type="datetimeFigureOut">
              <a:rPr lang="bg-BG"/>
              <a:pPr>
                <a:defRPr/>
              </a:pPr>
              <a:t>14.2.2019 г.</a:t>
            </a:fld>
            <a:endParaRPr lang="bg-BG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6AA43-1E2E-4A2E-A6D3-B35A1E96BF83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0072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7998D-BEA4-412B-99F6-2AB9D259C3B8}" type="datetimeFigureOut">
              <a:rPr lang="bg-BG"/>
              <a:pPr>
                <a:defRPr/>
              </a:pPr>
              <a:t>14.2.2019 г.</a:t>
            </a:fld>
            <a:endParaRPr lang="bg-BG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501FF-EFA8-4DBC-B1FF-9CF420662974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48845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0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61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40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37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34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31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  <p:sp>
          <p:nvSpPr>
            <p:cNvPr id="7" name="Freeform 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Hexagon 1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" name="Hexagon 1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4" name="Hexagon 1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5" name="Hexagon 1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6" name="Hexagon 1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8" name="Hexagon 17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9" name="Hexagon 18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0" name="Hexagon 19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1" name="Hexagon 20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2" name="Hexagon 21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3" name="Hexagon 22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4" name="Hexagon 23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5" name="Hexagon 24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6" name="Hexagon 25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sp>
        <p:nvSpPr>
          <p:cNvPr id="44" name="Rectangle 4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44D4F-2DFD-4FC3-90AF-C42A48F5F610}" type="datetimeFigureOut">
              <a:rPr lang="bg-BG"/>
              <a:pPr>
                <a:defRPr/>
              </a:pPr>
              <a:t>14.2.2019 г.</a:t>
            </a:fld>
            <a:endParaRPr lang="bg-BG"/>
          </a:p>
        </p:txBody>
      </p:sp>
      <p:sp>
        <p:nvSpPr>
          <p:cNvPr id="4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632A3-F016-4A6B-89C0-069770E0B09B}" type="slidenum">
              <a:rPr lang="bg-BG"/>
              <a:pPr>
                <a:defRPr/>
              </a:pPr>
              <a:t>‹#›</a:t>
            </a:fld>
            <a:endParaRPr lang="bg-BG"/>
          </a:p>
        </p:txBody>
      </p:sp>
      <p:sp>
        <p:nvSpPr>
          <p:cNvPr id="50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24483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0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61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40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37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34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31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  <p:sp>
          <p:nvSpPr>
            <p:cNvPr id="7" name="Freeform 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Hexagon 1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" name="Hexagon 1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4" name="Hexagon 1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5" name="Hexagon 1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6" name="Hexagon 1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8" name="Hexagon 17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9" name="Hexagon 18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0" name="Hexagon 19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1" name="Hexagon 20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2" name="Hexagon 21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3" name="Hexagon 22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4" name="Hexagon 23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5" name="Hexagon 24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6" name="Hexagon 25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sp>
        <p:nvSpPr>
          <p:cNvPr id="44" name="Rectangle 4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90B6B-7525-45C2-9623-15261FD791BE}" type="datetimeFigureOut">
              <a:rPr lang="bg-BG"/>
              <a:pPr>
                <a:defRPr/>
              </a:pPr>
              <a:t>14.2.2019 г.</a:t>
            </a:fld>
            <a:endParaRPr lang="bg-BG"/>
          </a:p>
        </p:txBody>
      </p:sp>
      <p:sp>
        <p:nvSpPr>
          <p:cNvPr id="4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0CAE7-9F50-4BFC-8D9A-0CF3AAC7A3BE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47620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3BBF6"/>
            </a:gs>
            <a:gs pos="62000">
              <a:srgbClr val="6085BE"/>
            </a:gs>
            <a:gs pos="100000">
              <a:srgbClr val="4F74AD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1"/>
          <p:cNvGrpSpPr>
            <a:grpSpLocks/>
          </p:cNvGrpSpPr>
          <p:nvPr/>
        </p:nvGrpSpPr>
        <p:grpSpPr bwMode="auto">
          <a:xfrm>
            <a:off x="-304800" y="0"/>
            <a:ext cx="9932988" cy="6858000"/>
            <a:chOff x="-382404" y="0"/>
            <a:chExt cx="9932332" cy="6858000"/>
          </a:xfrm>
        </p:grpSpPr>
        <p:grpSp>
          <p:nvGrpSpPr>
            <p:cNvPr id="103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5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105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106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2540" y="5035550"/>
              <a:ext cx="9144983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2540" y="3467100"/>
              <a:ext cx="9144983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2540" y="5284788"/>
              <a:ext cx="9144983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6793" y="5132388"/>
              <a:ext cx="6982951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5573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19425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8949" y="159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6524" y="32543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2326" y="53832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3969" y="540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542" y="28495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394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09771" y="54117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8820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443" y="15636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997" y="4056063"/>
              <a:ext cx="1242931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997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375"/>
            <a:ext cx="8229600" cy="61864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0888" y="-22225"/>
            <a:ext cx="3679825" cy="7000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042988" y="1027113"/>
            <a:ext cx="70246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42988" y="2324100"/>
            <a:ext cx="6777037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Click to edit Master text styles</a:t>
            </a:r>
          </a:p>
          <a:p>
            <a:pPr lvl="1"/>
            <a:r>
              <a:rPr lang="en-US" altLang="bg-BG" smtClean="0"/>
              <a:t>Second level</a:t>
            </a:r>
          </a:p>
          <a:p>
            <a:pPr lvl="2"/>
            <a:r>
              <a:rPr lang="en-US" altLang="bg-BG" smtClean="0"/>
              <a:t>Third level</a:t>
            </a:r>
          </a:p>
          <a:p>
            <a:pPr lvl="3"/>
            <a:r>
              <a:rPr lang="en-US" altLang="bg-BG" smtClean="0"/>
              <a:t>Fourth level</a:t>
            </a:r>
          </a:p>
          <a:p>
            <a:pPr lvl="4"/>
            <a:r>
              <a:rPr lang="en-US" altLang="bg-BG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>
                <a:solidFill>
                  <a:srgbClr val="FEFEFE"/>
                </a:solidFill>
                <a:cs typeface="Arial" charset="0"/>
              </a:defRPr>
            </a:lvl1pPr>
          </a:lstStyle>
          <a:p>
            <a:pPr>
              <a:defRPr/>
            </a:pPr>
            <a:fld id="{7E768B08-3E8C-47D5-B2DC-F6E28AD77EA6}" type="datetimeFigureOut">
              <a:rPr lang="bg-BG"/>
              <a:pPr>
                <a:defRPr/>
              </a:pPr>
              <a:t>14.2.2019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>
                <a:solidFill>
                  <a:schemeClr val="accent1"/>
                </a:solidFill>
                <a:cs typeface="Arial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4AB22D32-5437-4FD9-820D-3F1BAA3856C0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8" r:id="rId8"/>
    <p:sldLayoutId id="2147483829" r:id="rId9"/>
    <p:sldLayoutId id="2147483825" r:id="rId10"/>
    <p:sldLayoutId id="214748382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anose="05020102010507070707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anose="05020102010507070707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anose="05020102010507070707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anose="05020102010507070707" pitchFamily="18" charset="2"/>
        <a:buChar char="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anose="05020102010507070707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0750" y="188640"/>
            <a:ext cx="3313113" cy="2061195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АНКЕТА СТУДЕНТИ</a:t>
            </a:r>
            <a:endParaRPr lang="bg-BG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925" y="2564904"/>
            <a:ext cx="3309938" cy="3116759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bg-BG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bg-BG" sz="4300" dirty="0" smtClean="0"/>
              <a:t>Филиал Сливен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bg-BG" sz="43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bg-BG" sz="4300" dirty="0" smtClean="0"/>
              <a:t>МЕДИЦИНСКИ СЕСТРИ и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bg-BG" sz="4300" dirty="0" smtClean="0"/>
              <a:t>АКУШЕРКИ </a:t>
            </a:r>
            <a:endParaRPr lang="en-US" sz="43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4300" dirty="0" smtClean="0"/>
              <a:t>201</a:t>
            </a:r>
            <a:r>
              <a:rPr lang="bg-BG" sz="4300" dirty="0"/>
              <a:t>7</a:t>
            </a:r>
            <a:r>
              <a:rPr lang="en-US" sz="4300" dirty="0" smtClean="0"/>
              <a:t>-201</a:t>
            </a:r>
            <a:r>
              <a:rPr lang="bg-BG" sz="4300" dirty="0"/>
              <a:t>8</a:t>
            </a:r>
            <a:endParaRPr lang="bg-BG" sz="4300" dirty="0" smtClean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Рационално ли се използва времето за лекции?</a:t>
            </a:r>
            <a:endParaRPr lang="en-US" sz="2800" dirty="0"/>
          </a:p>
        </p:txBody>
      </p:sp>
      <p:graphicFrame>
        <p:nvGraphicFramePr>
          <p:cNvPr id="3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3019986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981075"/>
            <a:ext cx="7704137" cy="9017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Получавате ли достатъчно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 умения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упражненията?</a:t>
            </a:r>
            <a:endParaRPr lang="bg-BG" sz="28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6628565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Вашата оценка за дневната ви натовареност.</a:t>
            </a:r>
            <a:endParaRPr lang="en-US" sz="2800" dirty="0"/>
          </a:p>
        </p:txBody>
      </p:sp>
      <p:graphicFrame>
        <p:nvGraphicFramePr>
          <p:cNvPr id="3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4010730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549275"/>
            <a:ext cx="7024687" cy="1620838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аква оценка давате на библиотеката?</a:t>
            </a:r>
            <a:endParaRPr lang="en-US" sz="2800" dirty="0"/>
          </a:p>
        </p:txBody>
      </p:sp>
      <p:graphicFrame>
        <p:nvGraphicFramePr>
          <p:cNvPr id="3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7679282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1052513"/>
            <a:ext cx="9721850" cy="10461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Информирани ли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 за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вашите права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задължения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студентско положение?</a:t>
            </a:r>
            <a:endParaRPr lang="bg-BG" sz="28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6110777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836613"/>
            <a:ext cx="7775575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оценявате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материално-техн.база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във Филиал Сливен?</a:t>
            </a:r>
            <a:endParaRPr lang="bg-BG" sz="28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9956660"/>
              </p:ext>
            </p:extLst>
          </p:nvPr>
        </p:nvGraphicFramePr>
        <p:xfrm>
          <a:off x="1403350" y="2324100"/>
          <a:ext cx="7200899" cy="3336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78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81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23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39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112308"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Лекц.зали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Практ.зали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Библиотеката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Интернет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Ст.стол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Ст.общежитие</a:t>
                      </a:r>
                      <a:endParaRPr lang="bg-BG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2308"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bg-BG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4,7</a:t>
                      </a:r>
                      <a:endParaRPr lang="bg-BG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4.5</a:t>
                      </a:r>
                      <a:endParaRPr lang="bg-BG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4.6</a:t>
                      </a:r>
                      <a:endParaRPr lang="bg-BG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4.5</a:t>
                      </a:r>
                      <a:endParaRPr lang="bg-BG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4.5</a:t>
                      </a:r>
                      <a:endParaRPr lang="bg-BG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bg-BG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-</a:t>
                      </a:r>
                      <a:endParaRPr lang="bg-BG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2308"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  <a:endParaRPr lang="bg-BG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  <a:endParaRPr lang="bg-BG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  <a:endParaRPr lang="bg-BG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4,7</a:t>
                      </a:r>
                      <a:endParaRPr lang="bg-BG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5.2</a:t>
                      </a:r>
                      <a:endParaRPr lang="bg-BG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  <a:endParaRPr lang="bg-BG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</a:t>
                      </a:r>
                      <a:endParaRPr lang="bg-BG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3238" y="4005263"/>
            <a:ext cx="7921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bg-BG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М.С.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0688" y="5013325"/>
            <a:ext cx="134302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bg-BG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АКУШ.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908050"/>
            <a:ext cx="7024687" cy="5429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Моля посочете Вашата оценка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за:</a:t>
            </a:r>
            <a:endParaRPr lang="bg-BG" sz="28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0501878"/>
              </p:ext>
            </p:extLst>
          </p:nvPr>
        </p:nvGraphicFramePr>
        <p:xfrm>
          <a:off x="1042988" y="2324100"/>
          <a:ext cx="7489824" cy="28336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2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2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2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2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2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2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362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44563"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Теорет</a:t>
                      </a:r>
                      <a:r>
                        <a:rPr lang="bg-B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.подготовка</a:t>
                      </a: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Практ.подготовка</a:t>
                      </a: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Матер.-техн.обезпеч. На уч.процес</a:t>
                      </a: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Матер.-техн.база</a:t>
                      </a: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Администрат</a:t>
                      </a:r>
                      <a:r>
                        <a:rPr lang="bg-BG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обслужване</a:t>
                      </a:r>
                      <a:endParaRPr lang="bg-BG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Раб. На ст.съвет</a:t>
                      </a: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Библиотеката</a:t>
                      </a: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Организац.на </a:t>
                      </a:r>
                      <a:r>
                        <a:rPr lang="bg-BG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уч</a:t>
                      </a:r>
                      <a:r>
                        <a:rPr lang="bg-B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.процес</a:t>
                      </a:r>
                    </a:p>
                  </a:txBody>
                  <a:tcPr marL="9525" marR="9525" marT="9527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4563"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4.9</a:t>
                      </a:r>
                      <a:endParaRPr lang="bg-BG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</a:t>
                      </a:r>
                      <a:endParaRPr lang="bg-BG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bg-BG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  <a:endParaRPr lang="bg-BG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4.7</a:t>
                      </a:r>
                      <a:endParaRPr lang="bg-BG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</a:t>
                      </a:r>
                      <a:endParaRPr lang="bg-BG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4.8</a:t>
                      </a:r>
                      <a:endParaRPr lang="bg-BG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4.7</a:t>
                      </a:r>
                      <a:endParaRPr lang="bg-BG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4563"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  <a:endParaRPr lang="bg-BG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4,7</a:t>
                      </a:r>
                      <a:endParaRPr lang="bg-BG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</a:t>
                      </a:r>
                      <a:endParaRPr lang="bg-BG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  <a:endParaRPr lang="bg-BG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  <a:endParaRPr lang="bg-BG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  <a:endParaRPr lang="bg-BG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  <a:endParaRPr lang="bg-BG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4,7</a:t>
                      </a:r>
                      <a:endParaRPr lang="bg-BG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9750" y="3860800"/>
            <a:ext cx="792163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bg-BG" sz="1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М.С.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9750" y="4654550"/>
            <a:ext cx="107950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bg-BG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АК.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Обучението до момента отговори ли на Вашите очаквания?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6744691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Удовлетворени ли сте от знанията, които получавате по изучаваните дисциплини?</a:t>
            </a:r>
            <a:endParaRPr lang="en-US" sz="2800" dirty="0"/>
          </a:p>
        </p:txBody>
      </p:sp>
      <p:graphicFrame>
        <p:nvGraphicFramePr>
          <p:cNvPr id="3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1334565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650" y="1052513"/>
            <a:ext cx="8137525" cy="8175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Посещавате ли лекции по време на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следването?</a:t>
            </a:r>
            <a:endParaRPr lang="bg-BG" sz="28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2548555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sz="2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Актуална ли е информацията, която получавате на лекции?</a:t>
            </a:r>
            <a:endParaRPr lang="bg-BG" sz="28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6669205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оценявате качеството на съвременната аудио-визуална връзка?</a:t>
            </a:r>
            <a:endParaRPr lang="en-US" sz="2800" dirty="0"/>
          </a:p>
        </p:txBody>
      </p:sp>
      <p:graphicFrame>
        <p:nvGraphicFramePr>
          <p:cNvPr id="3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2942497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Осъществява ли се качествена обратна връзка с МУ - Варна?</a:t>
            </a:r>
            <a:endParaRPr lang="en-US" sz="2800" dirty="0"/>
          </a:p>
        </p:txBody>
      </p:sp>
      <p:graphicFrame>
        <p:nvGraphicFramePr>
          <p:cNvPr id="3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7031359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bg-BG" sz="2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Владеят ли свободно материала преподавателите?</a:t>
            </a:r>
            <a:endParaRPr lang="en-US" sz="2800" dirty="0"/>
          </a:p>
        </p:txBody>
      </p:sp>
      <p:graphicFrame>
        <p:nvGraphicFramePr>
          <p:cNvPr id="3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3886506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bg-BG" sz="2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Използват ли учебно-технически средства?</a:t>
            </a:r>
            <a:endParaRPr lang="en-US" sz="2800" dirty="0"/>
          </a:p>
        </p:txBody>
      </p:sp>
      <p:graphicFrame>
        <p:nvGraphicFramePr>
          <p:cNvPr id="3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8909788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472</TotalTime>
  <Words>203</Words>
  <Application>Microsoft Office PowerPoint</Application>
  <PresentationFormat>On-screen Show (4:3)</PresentationFormat>
  <Paragraphs>71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Century Gothic</vt:lpstr>
      <vt:lpstr>Tahoma</vt:lpstr>
      <vt:lpstr>Times New Roman</vt:lpstr>
      <vt:lpstr>Wingdings 2</vt:lpstr>
      <vt:lpstr>Austin</vt:lpstr>
      <vt:lpstr>АНКЕТА СТУДЕНТИ</vt:lpstr>
      <vt:lpstr>Обучението до момента отговори ли на Вашите очаквания?</vt:lpstr>
      <vt:lpstr>Удовлетворени ли сте от знанията, които получавате по изучаваните дисциплини?</vt:lpstr>
      <vt:lpstr> Посещавате ли лекции по време на следването?</vt:lpstr>
      <vt:lpstr>Актуална ли е информацията, която получавате на лекции?</vt:lpstr>
      <vt:lpstr>Как оценявате качеството на съвременната аудио-визуална връзка?</vt:lpstr>
      <vt:lpstr>Осъществява ли се качествена обратна връзка с МУ - Варна?</vt:lpstr>
      <vt:lpstr>Владеят ли свободно материала преподавателите?</vt:lpstr>
      <vt:lpstr>Използват ли учебно-технически средства?</vt:lpstr>
      <vt:lpstr>Рационално ли се използва времето за лекции?</vt:lpstr>
      <vt:lpstr>Получавате ли достатъчно практически умения на упражненията?</vt:lpstr>
      <vt:lpstr>Вашата оценка за дневната ви натовареност.</vt:lpstr>
      <vt:lpstr>Kаква оценка давате на библиотеката?</vt:lpstr>
      <vt:lpstr>Информирани ли сте за вашите права, задължения и студентско положение?</vt:lpstr>
      <vt:lpstr>Как оценявате материално-техн.база във Филиал Сливен?</vt:lpstr>
      <vt:lpstr>Моля посочете Вашата оценка за: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АНКЕТА СТУДЕНТИ</dc:title>
  <dc:creator>Administrator</dc:creator>
  <cp:lastModifiedBy>Windows User</cp:lastModifiedBy>
  <cp:revision>93</cp:revision>
  <dcterms:created xsi:type="dcterms:W3CDTF">2014-05-07T10:15:39Z</dcterms:created>
  <dcterms:modified xsi:type="dcterms:W3CDTF">2019-02-14T13:08:51Z</dcterms:modified>
</cp:coreProperties>
</file>