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9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86" autoAdjust="0"/>
  </p:normalViewPr>
  <p:slideViewPr>
    <p:cSldViewPr>
      <p:cViewPr varScale="1">
        <p:scale>
          <a:sx n="82" d="100"/>
          <a:sy n="82" d="100"/>
        </p:scale>
        <p:origin x="147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Възможност за лична изява в частна практика</c:v>
                </c:pt>
                <c:pt idx="1">
                  <c:v>Възможност за лична изява и конкретна помощ за болните</c:v>
                </c:pt>
                <c:pt idx="2">
                  <c:v>Научни постижения и перспективи на медицинската наука</c:v>
                </c:pt>
                <c:pt idx="3">
                  <c:v>Големи възможности в съвременната медицинска практика</c:v>
                </c:pt>
                <c:pt idx="4">
                  <c:v>Семейна традиция</c:v>
                </c:pt>
                <c:pt idx="5">
                  <c:v>Материална осигуреност</c:v>
                </c:pt>
                <c:pt idx="6">
                  <c:v>Престижност на професията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0.55000000000000004</c:v>
                </c:pt>
                <c:pt idx="1">
                  <c:v>0.46</c:v>
                </c:pt>
                <c:pt idx="2">
                  <c:v>0.41</c:v>
                </c:pt>
                <c:pt idx="3">
                  <c:v>0.56000000000000005</c:v>
                </c:pt>
                <c:pt idx="4">
                  <c:v>0.51</c:v>
                </c:pt>
                <c:pt idx="5">
                  <c:v>0.47</c:v>
                </c:pt>
                <c:pt idx="6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16-4C07-9567-697C03C6C1B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Възможност за лична изява в частна практика</c:v>
                </c:pt>
                <c:pt idx="1">
                  <c:v>Възможност за лична изява и конкретна помощ за болните</c:v>
                </c:pt>
                <c:pt idx="2">
                  <c:v>Научни постижения и перспективи на медицинската наука</c:v>
                </c:pt>
                <c:pt idx="3">
                  <c:v>Големи възможности в съвременната медицинска практика</c:v>
                </c:pt>
                <c:pt idx="4">
                  <c:v>Семейна традиция</c:v>
                </c:pt>
                <c:pt idx="5">
                  <c:v>Материална осигуреност</c:v>
                </c:pt>
                <c:pt idx="6">
                  <c:v>Престижност на професията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9616-4C07-9567-697C03C6C1B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Възможност за лична изява в частна практика</c:v>
                </c:pt>
                <c:pt idx="1">
                  <c:v>Възможност за лична изява и конкретна помощ за болните</c:v>
                </c:pt>
                <c:pt idx="2">
                  <c:v>Научни постижения и перспективи на медицинската наука</c:v>
                </c:pt>
                <c:pt idx="3">
                  <c:v>Големи възможности в съвременната медицинска практика</c:v>
                </c:pt>
                <c:pt idx="4">
                  <c:v>Семейна традиция</c:v>
                </c:pt>
                <c:pt idx="5">
                  <c:v>Материална осигуреност</c:v>
                </c:pt>
                <c:pt idx="6">
                  <c:v>Престижност на професията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9616-4C07-9567-697C03C6C1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77156352"/>
        <c:axId val="77157888"/>
        <c:axId val="0"/>
      </c:bar3DChart>
      <c:catAx>
        <c:axId val="771563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157888"/>
        <c:crosses val="autoZero"/>
        <c:auto val="1"/>
        <c:lblAlgn val="ctr"/>
        <c:lblOffset val="100"/>
        <c:noMultiLvlLbl val="0"/>
      </c:catAx>
      <c:valAx>
        <c:axId val="7715788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crossAx val="77156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4876664722465245E-2"/>
                  <c:y val="-6.29280442637280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0F5-4F8D-B790-E5E529C4EF1C}"/>
                </c:ext>
              </c:extLst>
            </c:dLbl>
            <c:dLbl>
              <c:idx val="1"/>
              <c:layout>
                <c:manualLayout>
                  <c:x val="-6.0956790123456846E-2"/>
                  <c:y val="-1.1904869748161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0F5-4F8D-B790-E5E529C4EF1C}"/>
                </c:ext>
              </c:extLst>
            </c:dLbl>
            <c:dLbl>
              <c:idx val="2"/>
              <c:layout>
                <c:manualLayout>
                  <c:x val="-0.20370370370370369"/>
                  <c:y val="-1.1904761904761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0F5-4F8D-B790-E5E529C4EF1C}"/>
                </c:ext>
              </c:extLst>
            </c:dLbl>
            <c:dLbl>
              <c:idx val="3"/>
              <c:layout>
                <c:manualLayout>
                  <c:x val="-6.1728395061728392E-2"/>
                  <c:y val="-1.3067053354170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F5-4F8D-B790-E5E529C4EF1C}"/>
                </c:ext>
              </c:extLst>
            </c:dLbl>
            <c:dLbl>
              <c:idx val="4"/>
              <c:layout>
                <c:manualLayout>
                  <c:x val="-0.2013888888888889"/>
                  <c:y val="-7.93650793650794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0F5-4F8D-B790-E5E529C4EF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Инфекциозни болести</c:v>
                </c:pt>
                <c:pt idx="1">
                  <c:v>Хирургия</c:v>
                </c:pt>
                <c:pt idx="2">
                  <c:v>Педиатрия</c:v>
                </c:pt>
                <c:pt idx="3">
                  <c:v>АГ</c:v>
                </c:pt>
                <c:pt idx="4">
                  <c:v>Вътрешни болести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5.0999999999999996</c:v>
                </c:pt>
                <c:pt idx="1">
                  <c:v>5.2</c:v>
                </c:pt>
                <c:pt idx="2">
                  <c:v>5.2</c:v>
                </c:pt>
                <c:pt idx="3">
                  <c:v>5.2</c:v>
                </c:pt>
                <c:pt idx="4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0F5-4F8D-B790-E5E529C4EF1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Инфекциозни болести</c:v>
                </c:pt>
                <c:pt idx="1">
                  <c:v>Хирургия</c:v>
                </c:pt>
                <c:pt idx="2">
                  <c:v>Педиатрия</c:v>
                </c:pt>
                <c:pt idx="3">
                  <c:v>АГ</c:v>
                </c:pt>
                <c:pt idx="4">
                  <c:v>Вътрешни болести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6-A0F5-4F8D-B790-E5E529C4EF1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Инфекциозни болести</c:v>
                </c:pt>
                <c:pt idx="1">
                  <c:v>Хирургия</c:v>
                </c:pt>
                <c:pt idx="2">
                  <c:v>Педиатрия</c:v>
                </c:pt>
                <c:pt idx="3">
                  <c:v>АГ</c:v>
                </c:pt>
                <c:pt idx="4">
                  <c:v>Вътрешни болести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7-A0F5-4F8D-B790-E5E529C4EF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99023872"/>
        <c:axId val="95625984"/>
        <c:axId val="0"/>
      </c:bar3DChart>
      <c:catAx>
        <c:axId val="990238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95625984"/>
        <c:crosses val="autoZero"/>
        <c:auto val="1"/>
        <c:lblAlgn val="ctr"/>
        <c:lblOffset val="100"/>
        <c:noMultiLvlLbl val="0"/>
      </c:catAx>
      <c:valAx>
        <c:axId val="9562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99023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0987566763944916"/>
          <c:y val="3.9215686274509803E-2"/>
          <c:w val="0.50214767909256097"/>
          <c:h val="0.87147360590621359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Sheet1!$A$2:$A$14</c:f>
              <c:strCache>
                <c:ptCount val="12"/>
                <c:pt idx="0">
                  <c:v>Основни пунктове за съставяне на епикриза</c:v>
                </c:pt>
                <c:pt idx="1">
                  <c:v>Шиниране</c:v>
                </c:pt>
                <c:pt idx="2">
                  <c:v>Извършване обработка и зашиване на рана</c:v>
                </c:pt>
                <c:pt idx="3">
                  <c:v>Докладване на болен за визитация</c:v>
                </c:pt>
                <c:pt idx="4">
                  <c:v>Участие в работа на медицински екип при спешни състояния</c:v>
                </c:pt>
                <c:pt idx="5">
                  <c:v>Участие в оперативна интервенция</c:v>
                </c:pt>
                <c:pt idx="6">
                  <c:v>Участие в подготовка на болен за инструментално изследване</c:v>
                </c:pt>
                <c:pt idx="7">
                  <c:v>Участие в подготовка на болен за операция</c:v>
                </c:pt>
                <c:pt idx="8">
                  <c:v>Определяне на кръвна група</c:v>
                </c:pt>
                <c:pt idx="9">
                  <c:v>Извършване на манипулации</c:v>
                </c:pt>
                <c:pt idx="10">
                  <c:v>Изработване на диагностично-лечебен план</c:v>
                </c:pt>
                <c:pt idx="11">
                  <c:v>Обработка на новопостъпил болен</c:v>
                </c:pt>
              </c:strCache>
            </c:strRef>
          </c:cat>
          <c:val>
            <c:numRef>
              <c:f>Sheet1!$B$2:$B$14</c:f>
              <c:numCache>
                <c:formatCode>0%</c:formatCode>
                <c:ptCount val="13"/>
                <c:pt idx="0">
                  <c:v>0.74</c:v>
                </c:pt>
                <c:pt idx="1">
                  <c:v>0.55000000000000004</c:v>
                </c:pt>
                <c:pt idx="2">
                  <c:v>0.56999999999999995</c:v>
                </c:pt>
                <c:pt idx="3">
                  <c:v>0.55000000000000004</c:v>
                </c:pt>
                <c:pt idx="4">
                  <c:v>0.63</c:v>
                </c:pt>
                <c:pt idx="5">
                  <c:v>0.7</c:v>
                </c:pt>
                <c:pt idx="6">
                  <c:v>0.52</c:v>
                </c:pt>
                <c:pt idx="7">
                  <c:v>0.64</c:v>
                </c:pt>
                <c:pt idx="8">
                  <c:v>0.86</c:v>
                </c:pt>
                <c:pt idx="9">
                  <c:v>0.64</c:v>
                </c:pt>
                <c:pt idx="10">
                  <c:v>0.77</c:v>
                </c:pt>
                <c:pt idx="11">
                  <c:v>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70-4793-A117-A85B6DC5EA6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2"/>
                <c:pt idx="0">
                  <c:v>Основни пунктове за съставяне на епикриза</c:v>
                </c:pt>
                <c:pt idx="1">
                  <c:v>Шиниране</c:v>
                </c:pt>
                <c:pt idx="2">
                  <c:v>Извършване обработка и зашиване на рана</c:v>
                </c:pt>
                <c:pt idx="3">
                  <c:v>Докладване на болен за визитация</c:v>
                </c:pt>
                <c:pt idx="4">
                  <c:v>Участие в работа на медицински екип при спешни състояния</c:v>
                </c:pt>
                <c:pt idx="5">
                  <c:v>Участие в оперативна интервенция</c:v>
                </c:pt>
                <c:pt idx="6">
                  <c:v>Участие в подготовка на болен за инструментално изследване</c:v>
                </c:pt>
                <c:pt idx="7">
                  <c:v>Участие в подготовка на болен за операция</c:v>
                </c:pt>
                <c:pt idx="8">
                  <c:v>Определяне на кръвна група</c:v>
                </c:pt>
                <c:pt idx="9">
                  <c:v>Извършване на манипулации</c:v>
                </c:pt>
                <c:pt idx="10">
                  <c:v>Изработване на диагностично-лечебен план</c:v>
                </c:pt>
                <c:pt idx="11">
                  <c:v>Обработка на новопостъпил болен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1-4970-4793-A117-A85B6DC5EA6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2"/>
                <c:pt idx="0">
                  <c:v>Основни пунктове за съставяне на епикриза</c:v>
                </c:pt>
                <c:pt idx="1">
                  <c:v>Шиниране</c:v>
                </c:pt>
                <c:pt idx="2">
                  <c:v>Извършване обработка и зашиване на рана</c:v>
                </c:pt>
                <c:pt idx="3">
                  <c:v>Докладване на болен за визитация</c:v>
                </c:pt>
                <c:pt idx="4">
                  <c:v>Участие в работа на медицински екип при спешни състояния</c:v>
                </c:pt>
                <c:pt idx="5">
                  <c:v>Участие в оперативна интервенция</c:v>
                </c:pt>
                <c:pt idx="6">
                  <c:v>Участие в подготовка на болен за инструментално изследване</c:v>
                </c:pt>
                <c:pt idx="7">
                  <c:v>Участие в подготовка на болен за операция</c:v>
                </c:pt>
                <c:pt idx="8">
                  <c:v>Определяне на кръвна група</c:v>
                </c:pt>
                <c:pt idx="9">
                  <c:v>Извършване на манипулации</c:v>
                </c:pt>
                <c:pt idx="10">
                  <c:v>Изработване на диагностично-лечебен план</c:v>
                </c:pt>
                <c:pt idx="11">
                  <c:v>Обработка на новопостъпил болен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2-4970-4793-A117-A85B6DC5EA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5669248"/>
        <c:axId val="95679232"/>
        <c:axId val="0"/>
      </c:bar3DChart>
      <c:catAx>
        <c:axId val="95669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95679232"/>
        <c:crosses val="autoZero"/>
        <c:auto val="1"/>
        <c:lblAlgn val="ctr"/>
        <c:lblOffset val="100"/>
        <c:noMultiLvlLbl val="0"/>
      </c:catAx>
      <c:valAx>
        <c:axId val="9567923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crossAx val="95669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0.25216435185185188"/>
                  <c:y val="-0.2282899012623424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AA2-4C87-8F58-D66F4593B092}"/>
                </c:ext>
              </c:extLst>
            </c:dLbl>
            <c:dLbl>
              <c:idx val="2"/>
              <c:layout>
                <c:manualLayout>
                  <c:x val="0.19309601924759406"/>
                  <c:y val="8.230971128608918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A2-4C87-8F58-D66F4593B0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Клиничен ординатор</c:v>
                </c:pt>
                <c:pt idx="1">
                  <c:v>Асистент</c:v>
                </c:pt>
                <c:pt idx="2">
                  <c:v>Хабилитирано лице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0.23</c:v>
                </c:pt>
                <c:pt idx="1">
                  <c:v>0.76</c:v>
                </c:pt>
                <c:pt idx="2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A2-4C87-8F58-D66F4593B092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22678246816370176"/>
                  <c:y val="-0.2559076407232377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4B6-4E6E-9AF6-D57758CA8832}"/>
                </c:ext>
              </c:extLst>
            </c:dLbl>
            <c:dLbl>
              <c:idx val="1"/>
              <c:layout>
                <c:manualLayout>
                  <c:x val="0.10041727422961014"/>
                  <c:y val="0.12248780802778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B6-4E6E-9AF6-D57758CA88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0.85</c:v>
                </c:pt>
                <c:pt idx="1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B6-4E6E-9AF6-D57758CA883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Възможност за стаж в чужбина</c:v>
                </c:pt>
                <c:pt idx="1">
                  <c:v>Да не се пропилява времето на стажанта</c:v>
                </c:pt>
                <c:pt idx="2">
                  <c:v>Рефериране и докладване на статии</c:v>
                </c:pt>
                <c:pt idx="3">
                  <c:v>Запознаване с основни критерии за нетрудоспособност</c:v>
                </c:pt>
                <c:pt idx="4">
                  <c:v>Работа в амбулаторни условия</c:v>
                </c:pt>
                <c:pt idx="5">
                  <c:v>Работа с определен преподавател</c:v>
                </c:pt>
                <c:pt idx="6">
                  <c:v>Повече индивидуални задачи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0.54</c:v>
                </c:pt>
                <c:pt idx="1">
                  <c:v>0.66</c:v>
                </c:pt>
                <c:pt idx="2">
                  <c:v>0.5</c:v>
                </c:pt>
                <c:pt idx="3">
                  <c:v>0.18</c:v>
                </c:pt>
                <c:pt idx="4">
                  <c:v>0.49</c:v>
                </c:pt>
                <c:pt idx="5">
                  <c:v>0.74</c:v>
                </c:pt>
                <c:pt idx="6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E3-4775-A748-6E0BB64A0CE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Възможност за стаж в чужбина</c:v>
                </c:pt>
                <c:pt idx="1">
                  <c:v>Да не се пропилява времето на стажанта</c:v>
                </c:pt>
                <c:pt idx="2">
                  <c:v>Рефериране и докладване на статии</c:v>
                </c:pt>
                <c:pt idx="3">
                  <c:v>Запознаване с основни критерии за нетрудоспособност</c:v>
                </c:pt>
                <c:pt idx="4">
                  <c:v>Работа в амбулаторни условия</c:v>
                </c:pt>
                <c:pt idx="5">
                  <c:v>Работа с определен преподавател</c:v>
                </c:pt>
                <c:pt idx="6">
                  <c:v>Повече индивидуални задачи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1CE3-4775-A748-6E0BB64A0CE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Възможност за стаж в чужбина</c:v>
                </c:pt>
                <c:pt idx="1">
                  <c:v>Да не се пропилява времето на стажанта</c:v>
                </c:pt>
                <c:pt idx="2">
                  <c:v>Рефериране и докладване на статии</c:v>
                </c:pt>
                <c:pt idx="3">
                  <c:v>Запознаване с основни критерии за нетрудоспособност</c:v>
                </c:pt>
                <c:pt idx="4">
                  <c:v>Работа в амбулаторни условия</c:v>
                </c:pt>
                <c:pt idx="5">
                  <c:v>Работа с определен преподавател</c:v>
                </c:pt>
                <c:pt idx="6">
                  <c:v>Повече индивидуални задачи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1CE3-4775-A748-6E0BB64A0CE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8405760"/>
        <c:axId val="98436224"/>
        <c:axId val="0"/>
      </c:bar3DChart>
      <c:catAx>
        <c:axId val="9840576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98436224"/>
        <c:crosses val="autoZero"/>
        <c:auto val="1"/>
        <c:lblAlgn val="ctr"/>
        <c:lblOffset val="100"/>
        <c:noMultiLvlLbl val="0"/>
      </c:catAx>
      <c:valAx>
        <c:axId val="98436224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98405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3.9481688052882276E-2"/>
                  <c:y val="8.26271186440677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BA2-4100-942E-4A0F43E464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0.94</c:v>
                </c:pt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15-4721-969B-5A2B55BFEDC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Университетска библиотека</c:v>
                </c:pt>
                <c:pt idx="3">
                  <c:v>Работа на Студентски съвет</c:v>
                </c:pt>
                <c:pt idx="4">
                  <c:v>Административно обслужване на студентите</c:v>
                </c:pt>
                <c:pt idx="5">
                  <c:v>Материално-техническа база</c:v>
                </c:pt>
                <c:pt idx="6">
                  <c:v>Материално-техническа обезпеченост</c:v>
                </c:pt>
                <c:pt idx="7">
                  <c:v>Практическа подготовка</c:v>
                </c:pt>
                <c:pt idx="8">
                  <c:v>Теоретична подготовка</c:v>
                </c:pt>
                <c:pt idx="9">
                  <c:v>Организация на учебния процес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4.8</c:v>
                </c:pt>
                <c:pt idx="1">
                  <c:v>4.8</c:v>
                </c:pt>
                <c:pt idx="2">
                  <c:v>5.2</c:v>
                </c:pt>
                <c:pt idx="3">
                  <c:v>5.2</c:v>
                </c:pt>
                <c:pt idx="4">
                  <c:v>4.9000000000000004</c:v>
                </c:pt>
                <c:pt idx="5">
                  <c:v>5.3</c:v>
                </c:pt>
                <c:pt idx="6">
                  <c:v>5.2</c:v>
                </c:pt>
                <c:pt idx="7">
                  <c:v>5</c:v>
                </c:pt>
                <c:pt idx="8">
                  <c:v>5.0999999999999996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B2-4660-8213-02E1B97C73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Университетска библиотека</c:v>
                </c:pt>
                <c:pt idx="3">
                  <c:v>Работа на Студентски съвет</c:v>
                </c:pt>
                <c:pt idx="4">
                  <c:v>Административно обслужване на студентите</c:v>
                </c:pt>
                <c:pt idx="5">
                  <c:v>Материално-техническа база</c:v>
                </c:pt>
                <c:pt idx="6">
                  <c:v>Материално-техническа обезпеченост</c:v>
                </c:pt>
                <c:pt idx="7">
                  <c:v>Практическа подготовка</c:v>
                </c:pt>
                <c:pt idx="8">
                  <c:v>Теоретична подготовка</c:v>
                </c:pt>
                <c:pt idx="9">
                  <c:v>Организация на учебния процес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1-14B2-4660-8213-02E1B97C732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Университетска библиотека</c:v>
                </c:pt>
                <c:pt idx="3">
                  <c:v>Работа на Студентски съвет</c:v>
                </c:pt>
                <c:pt idx="4">
                  <c:v>Административно обслужване на студентите</c:v>
                </c:pt>
                <c:pt idx="5">
                  <c:v>Материално-техническа база</c:v>
                </c:pt>
                <c:pt idx="6">
                  <c:v>Материално-техническа обезпеченост</c:v>
                </c:pt>
                <c:pt idx="7">
                  <c:v>Практическа подготовка</c:v>
                </c:pt>
                <c:pt idx="8">
                  <c:v>Теоретична подготовка</c:v>
                </c:pt>
                <c:pt idx="9">
                  <c:v>Организация на учебния процес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2-14B2-4660-8213-02E1B97C73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03618432"/>
        <c:axId val="103619968"/>
        <c:axId val="0"/>
      </c:bar3DChart>
      <c:catAx>
        <c:axId val="10361843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103619968"/>
        <c:crosses val="autoZero"/>
        <c:auto val="1"/>
        <c:lblAlgn val="ctr"/>
        <c:lblOffset val="100"/>
        <c:noMultiLvlLbl val="0"/>
      </c:catAx>
      <c:valAx>
        <c:axId val="10361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3618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Не бих кандидатствал</c:v>
                </c:pt>
                <c:pt idx="1">
                  <c:v>Философия</c:v>
                </c:pt>
                <c:pt idx="2">
                  <c:v>Изкуства</c:v>
                </c:pt>
                <c:pt idx="3">
                  <c:v>Инженерство</c:v>
                </c:pt>
                <c:pt idx="4">
                  <c:v>Дентална медицина</c:v>
                </c:pt>
                <c:pt idx="5">
                  <c:v>Фармация</c:v>
                </c:pt>
                <c:pt idx="6">
                  <c:v>Медицина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</c:v>
                </c:pt>
                <c:pt idx="1">
                  <c:v>0.01</c:v>
                </c:pt>
                <c:pt idx="2">
                  <c:v>0.01</c:v>
                </c:pt>
                <c:pt idx="3">
                  <c:v>0.02</c:v>
                </c:pt>
                <c:pt idx="4">
                  <c:v>0.06</c:v>
                </c:pt>
                <c:pt idx="5">
                  <c:v>0.05</c:v>
                </c:pt>
                <c:pt idx="6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12-4002-ABD1-381F534AAB9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Не бих кандидатствал</c:v>
                </c:pt>
                <c:pt idx="1">
                  <c:v>Философия</c:v>
                </c:pt>
                <c:pt idx="2">
                  <c:v>Изкуства</c:v>
                </c:pt>
                <c:pt idx="3">
                  <c:v>Инженерство</c:v>
                </c:pt>
                <c:pt idx="4">
                  <c:v>Дентална медицина</c:v>
                </c:pt>
                <c:pt idx="5">
                  <c:v>Фармация</c:v>
                </c:pt>
                <c:pt idx="6">
                  <c:v>Медицина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3C12-4002-ABD1-381F534AAB9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Не бих кандидатствал</c:v>
                </c:pt>
                <c:pt idx="1">
                  <c:v>Философия</c:v>
                </c:pt>
                <c:pt idx="2">
                  <c:v>Изкуства</c:v>
                </c:pt>
                <c:pt idx="3">
                  <c:v>Инженерство</c:v>
                </c:pt>
                <c:pt idx="4">
                  <c:v>Дентална медицина</c:v>
                </c:pt>
                <c:pt idx="5">
                  <c:v>Фармация</c:v>
                </c:pt>
                <c:pt idx="6">
                  <c:v>Медицина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3C12-4002-ABD1-381F534AAB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77197696"/>
        <c:axId val="77199232"/>
        <c:axId val="0"/>
      </c:bar3DChart>
      <c:catAx>
        <c:axId val="771976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77199232"/>
        <c:crosses val="autoZero"/>
        <c:auto val="1"/>
        <c:lblAlgn val="ctr"/>
        <c:lblOffset val="100"/>
        <c:noMultiLvlLbl val="0"/>
      </c:catAx>
      <c:valAx>
        <c:axId val="7719923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77197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102E-3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34-4EC2-8B37-56AFC3664CAD}"/>
                </c:ext>
              </c:extLst>
            </c:dLbl>
            <c:dLbl>
              <c:idx val="1"/>
              <c:layout>
                <c:manualLayout>
                  <c:x val="1.2345557499756946E-2"/>
                  <c:y val="-8.4180979826835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34-4EC2-8B37-56AFC3664CAD}"/>
                </c:ext>
              </c:extLst>
            </c:dLbl>
            <c:dLbl>
              <c:idx val="2"/>
              <c:layout>
                <c:manualLayout>
                  <c:x val="-7.716049382716049E-2"/>
                  <c:y val="-1.1224130643578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34-4EC2-8B37-56AFC3664CAD}"/>
                </c:ext>
              </c:extLst>
            </c:dLbl>
            <c:dLbl>
              <c:idx val="3"/>
              <c:layout>
                <c:manualLayout>
                  <c:x val="-0.19444444444444442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34-4EC2-8B37-56AFC3664CAD}"/>
                </c:ext>
              </c:extLst>
            </c:dLbl>
            <c:dLbl>
              <c:idx val="4"/>
              <c:layout>
                <c:manualLayout>
                  <c:x val="-6.4814814814814853E-2"/>
                  <c:y val="-1.1224130643577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034-4EC2-8B37-56AFC3664C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0.01</c:v>
                </c:pt>
                <c:pt idx="1">
                  <c:v>0.01</c:v>
                </c:pt>
                <c:pt idx="2">
                  <c:v>0.09</c:v>
                </c:pt>
                <c:pt idx="3">
                  <c:v>0.33</c:v>
                </c:pt>
                <c:pt idx="4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034-4EC2-8B37-56AFC3664C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6-E034-4EC2-8B37-56AFC3664CA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7-E034-4EC2-8B37-56AFC3664C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84287872"/>
        <c:axId val="84289408"/>
        <c:axId val="0"/>
      </c:bar3DChart>
      <c:catAx>
        <c:axId val="842878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84289408"/>
        <c:crosses val="autoZero"/>
        <c:auto val="1"/>
        <c:lblAlgn val="ctr"/>
        <c:lblOffset val="100"/>
        <c:noMultiLvlLbl val="0"/>
      </c:catAx>
      <c:valAx>
        <c:axId val="8428940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84287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108024691358025"/>
          <c:y val="8.9097662915606626E-2"/>
          <c:w val="0.84104938271604934"/>
          <c:h val="0.8099834712590022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6915658112180421"/>
                  <c:y val="6.48788571037633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01-48DA-802F-E81740D9FE7E}"/>
                </c:ext>
              </c:extLst>
            </c:dLbl>
            <c:dLbl>
              <c:idx val="1"/>
              <c:layout>
                <c:manualLayout>
                  <c:x val="0.21692160007776806"/>
                  <c:y val="-7.050905404081526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01-48DA-802F-E81740D9FE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Не</c:v>
                </c:pt>
                <c:pt idx="1">
                  <c:v>Да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0.39</c:v>
                </c:pt>
                <c:pt idx="1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01-48DA-802F-E81740D9FE7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412E-2"/>
                  <c:y val="0.218253968253968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D9-4FC2-A2CF-D5929320BB73}"/>
                </c:ext>
              </c:extLst>
            </c:dLbl>
            <c:dLbl>
              <c:idx val="1"/>
              <c:layout>
                <c:manualLayout>
                  <c:x val="2.08333333333334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D9-4FC2-A2CF-D5929320BB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0.83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D9-4FC2-A2CF-D5929320BB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3-3ED9-4FC2-A2CF-D5929320BB7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4-3ED9-4FC2-A2CF-D5929320BB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87003136"/>
        <c:axId val="87004672"/>
        <c:axId val="0"/>
      </c:bar3DChart>
      <c:catAx>
        <c:axId val="87003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aseline="0"/>
            </a:pPr>
            <a:endParaRPr lang="en-US"/>
          </a:p>
        </c:txPr>
        <c:crossAx val="87004672"/>
        <c:crosses val="autoZero"/>
        <c:auto val="1"/>
        <c:lblAlgn val="ctr"/>
        <c:lblOffset val="100"/>
        <c:noMultiLvlLbl val="0"/>
      </c:catAx>
      <c:valAx>
        <c:axId val="8700467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87003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10022522522522523"/>
                  <c:y val="-1.4778260476061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AC7-4BCC-99B8-F2593D1D222F}"/>
                </c:ext>
              </c:extLst>
            </c:dLbl>
            <c:dLbl>
              <c:idx val="1"/>
              <c:layout>
                <c:manualLayout>
                  <c:x val="-4.4044004634555815E-2"/>
                  <c:y val="-1.0222644583220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C7-4BCC-99B8-F2593D1D222F}"/>
                </c:ext>
              </c:extLst>
            </c:dLbl>
            <c:dLbl>
              <c:idx val="2"/>
              <c:layout>
                <c:manualLayout>
                  <c:x val="-0.18287037037037041"/>
                  <c:y val="-1.1904761904761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AC7-4BCC-99B8-F2593D1D22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Не съм проявявал(а) интерес</c:v>
                </c:pt>
                <c:pt idx="1">
                  <c:v>Не, въпреки интереса ми</c:v>
                </c:pt>
                <c:pt idx="2">
                  <c:v>Да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0.26</c:v>
                </c:pt>
                <c:pt idx="1">
                  <c:v>0.14000000000000001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C7-4BCC-99B8-F2593D1D222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Не съм проявявал(а) интерес</c:v>
                </c:pt>
                <c:pt idx="1">
                  <c:v>Не, въпреки интереса ми</c:v>
                </c:pt>
                <c:pt idx="2">
                  <c:v>Да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4-5AC7-4BCC-99B8-F2593D1D222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Не съм проявявал(а) интерес</c:v>
                </c:pt>
                <c:pt idx="1">
                  <c:v>Не, въпреки интереса ми</c:v>
                </c:pt>
                <c:pt idx="2">
                  <c:v>Да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5AC7-4BCC-99B8-F2593D1D22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97034624"/>
        <c:axId val="97036160"/>
        <c:axId val="0"/>
      </c:bar3DChart>
      <c:catAx>
        <c:axId val="970346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97036160"/>
        <c:crosses val="autoZero"/>
        <c:auto val="1"/>
        <c:lblAlgn val="ctr"/>
        <c:lblOffset val="100"/>
        <c:noMultiLvlLbl val="0"/>
      </c:catAx>
      <c:valAx>
        <c:axId val="9703616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97034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3302469135802475E-2"/>
                  <c:y val="-1.1904836921247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09-44A5-98AC-26343733658E}"/>
                </c:ext>
              </c:extLst>
            </c:dLbl>
            <c:dLbl>
              <c:idx val="1"/>
              <c:layout>
                <c:manualLayout>
                  <c:x val="-8.3333454845922042E-2"/>
                  <c:y val="-1.4664408887733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09-44A5-98AC-26343733658E}"/>
                </c:ext>
              </c:extLst>
            </c:dLbl>
            <c:dLbl>
              <c:idx val="2"/>
              <c:layout>
                <c:manualLayout>
                  <c:x val="-0.26157407407407496"/>
                  <c:y val="-7.93650793650794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09-44A5-98AC-2634373365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Компютри</c:v>
                </c:pt>
                <c:pt idx="1">
                  <c:v>Интернет</c:v>
                </c:pt>
                <c:pt idx="2">
                  <c:v>Библиотека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0.97</c:v>
                </c:pt>
                <c:pt idx="1">
                  <c:v>0.99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09-44A5-98AC-2634373365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Компютри</c:v>
                </c:pt>
                <c:pt idx="1">
                  <c:v>Интернет</c:v>
                </c:pt>
                <c:pt idx="2">
                  <c:v>Библиотека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4-9F09-44A5-98AC-26343733658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Компютри</c:v>
                </c:pt>
                <c:pt idx="1">
                  <c:v>Интернет</c:v>
                </c:pt>
                <c:pt idx="2">
                  <c:v>Библиотека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9F09-44A5-98AC-2634373365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98859648"/>
        <c:axId val="98881920"/>
        <c:axId val="0"/>
      </c:bar3DChart>
      <c:catAx>
        <c:axId val="988596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98881920"/>
        <c:crosses val="autoZero"/>
        <c:auto val="1"/>
        <c:lblAlgn val="ctr"/>
        <c:lblOffset val="100"/>
        <c:noMultiLvlLbl val="0"/>
      </c:catAx>
      <c:valAx>
        <c:axId val="9888192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98859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Незадоволително</c:v>
                </c:pt>
                <c:pt idx="1">
                  <c:v>Задоволително</c:v>
                </c:pt>
                <c:pt idx="2">
                  <c:v>Добро</c:v>
                </c:pt>
                <c:pt idx="3">
                  <c:v>Отлично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0.02</c:v>
                </c:pt>
                <c:pt idx="1">
                  <c:v>0.09</c:v>
                </c:pt>
                <c:pt idx="2">
                  <c:v>0.33</c:v>
                </c:pt>
                <c:pt idx="3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1F-45BC-83AB-585860A9D74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Незадоволително</c:v>
                </c:pt>
                <c:pt idx="1">
                  <c:v>Задоволително</c:v>
                </c:pt>
                <c:pt idx="2">
                  <c:v>Добро</c:v>
                </c:pt>
                <c:pt idx="3">
                  <c:v>Отлично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D51F-45BC-83AB-585860A9D74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Незадоволително</c:v>
                </c:pt>
                <c:pt idx="1">
                  <c:v>Задоволително</c:v>
                </c:pt>
                <c:pt idx="2">
                  <c:v>Добро</c:v>
                </c:pt>
                <c:pt idx="3">
                  <c:v>Отлично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D51F-45BC-83AB-585860A9D7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8908800"/>
        <c:axId val="98935168"/>
        <c:axId val="0"/>
      </c:bar3DChart>
      <c:catAx>
        <c:axId val="989088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98935168"/>
        <c:crosses val="autoZero"/>
        <c:auto val="1"/>
        <c:lblAlgn val="ctr"/>
        <c:lblOffset val="100"/>
        <c:noMultiLvlLbl val="0"/>
      </c:catAx>
      <c:valAx>
        <c:axId val="9893516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98908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6898913677456988"/>
          <c:y val="0"/>
          <c:w val="0.50574851754641825"/>
          <c:h val="0.88841336086927736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Конкретна работа с болните</c:v>
                </c:pt>
                <c:pt idx="1">
                  <c:v>Регламентиране на часове за клинични дежурства </c:v>
                </c:pt>
                <c:pt idx="2">
                  <c:v>Активни форми на обучение</c:v>
                </c:pt>
                <c:pt idx="3">
                  <c:v>Увеличаване на практическите упражнения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0.46</c:v>
                </c:pt>
                <c:pt idx="1">
                  <c:v>0.49</c:v>
                </c:pt>
                <c:pt idx="2">
                  <c:v>0.61</c:v>
                </c:pt>
                <c:pt idx="3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E3-44F2-80D9-33129920C79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Конкретна работа с болните</c:v>
                </c:pt>
                <c:pt idx="1">
                  <c:v>Регламентиране на часове за клинични дежурства </c:v>
                </c:pt>
                <c:pt idx="2">
                  <c:v>Активни форми на обучение</c:v>
                </c:pt>
                <c:pt idx="3">
                  <c:v>Увеличаване на практическите упражнения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A1E3-44F2-80D9-33129920C79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Конкретна работа с болните</c:v>
                </c:pt>
                <c:pt idx="1">
                  <c:v>Регламентиране на часове за клинични дежурства </c:v>
                </c:pt>
                <c:pt idx="2">
                  <c:v>Активни форми на обучение</c:v>
                </c:pt>
                <c:pt idx="3">
                  <c:v>Увеличаване на практическите упражнения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A1E3-44F2-80D9-33129920C7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8982528"/>
        <c:axId val="98992512"/>
        <c:axId val="0"/>
      </c:bar3DChart>
      <c:catAx>
        <c:axId val="989825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98992512"/>
        <c:crosses val="autoZero"/>
        <c:auto val="1"/>
        <c:lblAlgn val="ctr"/>
        <c:lblOffset val="100"/>
        <c:noMultiLvlLbl val="0"/>
      </c:catAx>
      <c:valAx>
        <c:axId val="9899251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98982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2C09B-50B0-468F-9E3A-5CDA255EFEF4}" type="datetimeFigureOut">
              <a:rPr lang="bg-BG" smtClean="0"/>
              <a:pPr/>
              <a:t>12.3.2020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8FAF0-5DA8-45DA-AE13-32C85AEC7C14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FAF0-5DA8-45DA-AE13-32C85AEC7C14}" type="slidenum">
              <a:rPr lang="bg-BG" smtClean="0"/>
              <a:pPr/>
              <a:t>1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000" dirty="0" smtClean="0">
                <a:solidFill>
                  <a:schemeClr val="bg2"/>
                </a:solidFill>
              </a:rPr>
              <a:t/>
            </a:r>
            <a:br>
              <a:rPr lang="en-US" sz="5000" dirty="0" smtClean="0">
                <a:solidFill>
                  <a:schemeClr val="bg2"/>
                </a:solidFill>
              </a:rPr>
            </a:br>
            <a:r>
              <a:rPr lang="bg-BG" sz="5600" b="1" i="1" dirty="0" smtClean="0">
                <a:solidFill>
                  <a:schemeClr val="tx2"/>
                </a:solidFill>
              </a:rPr>
              <a:t>Анализ на резултатите от проведена анкета сред завършилите специалност “Медицина”</a:t>
            </a:r>
            <a:br>
              <a:rPr lang="bg-BG" sz="5600" b="1" i="1" dirty="0" smtClean="0">
                <a:solidFill>
                  <a:schemeClr val="tx2"/>
                </a:solidFill>
              </a:rPr>
            </a:br>
            <a:r>
              <a:rPr lang="bg-BG" sz="5600" b="1" i="1" dirty="0" smtClean="0">
                <a:solidFill>
                  <a:schemeClr val="tx2"/>
                </a:solidFill>
              </a:rPr>
              <a:t>в</a:t>
            </a:r>
            <a:br>
              <a:rPr lang="bg-BG" sz="5600" b="1" i="1" dirty="0" smtClean="0">
                <a:solidFill>
                  <a:schemeClr val="tx2"/>
                </a:solidFill>
              </a:rPr>
            </a:br>
            <a:r>
              <a:rPr lang="bg-BG" sz="5600" b="1" i="1" dirty="0" smtClean="0">
                <a:solidFill>
                  <a:schemeClr val="tx2"/>
                </a:solidFill>
              </a:rPr>
              <a:t>Медицински Университет Варна</a:t>
            </a:r>
            <a:r>
              <a:rPr lang="en-US" sz="5600" b="1" i="1" dirty="0" smtClean="0">
                <a:solidFill>
                  <a:schemeClr val="tx2"/>
                </a:solidFill>
              </a:rPr>
              <a:t/>
            </a:r>
            <a:br>
              <a:rPr lang="en-US" sz="5600" b="1" i="1" dirty="0" smtClean="0">
                <a:solidFill>
                  <a:schemeClr val="tx2"/>
                </a:solidFill>
              </a:rPr>
            </a:br>
            <a:r>
              <a:rPr lang="en-US" sz="5600" b="1" i="1" dirty="0" smtClean="0">
                <a:solidFill>
                  <a:schemeClr val="tx2"/>
                </a:solidFill>
              </a:rPr>
              <a:t>(</a:t>
            </a:r>
            <a:r>
              <a:rPr lang="bg-BG" sz="5600" b="1" i="1" dirty="0" smtClean="0">
                <a:solidFill>
                  <a:schemeClr val="tx2"/>
                </a:solidFill>
              </a:rPr>
              <a:t>2018-201</a:t>
            </a:r>
            <a:r>
              <a:rPr lang="bg-BG" sz="5600" b="1" i="1" dirty="0">
                <a:solidFill>
                  <a:schemeClr val="tx2"/>
                </a:solidFill>
              </a:rPr>
              <a:t>9</a:t>
            </a:r>
            <a:r>
              <a:rPr lang="bg-BG" sz="5600" b="1" i="1" dirty="0" smtClean="0">
                <a:solidFill>
                  <a:schemeClr val="tx2"/>
                </a:solidFill>
              </a:rPr>
              <a:t>г.)</a:t>
            </a:r>
            <a:endParaRPr lang="bg-BG" sz="5600" b="1" i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bg-BG" sz="3000" dirty="0" smtClean="0"/>
              <a:t>Имахте ли възможност по време на следването си да използвате в МУ:</a:t>
            </a:r>
            <a:endParaRPr lang="bg-BG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7005188"/>
              </p:ext>
            </p:extLst>
          </p:nvPr>
        </p:nvGraphicFramePr>
        <p:xfrm>
          <a:off x="457200" y="1524000"/>
          <a:ext cx="8229600" cy="460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/>
              <a:t>Как оценявате осигуреността на библиотеката (учебни материали, учебници, ръководства, електронни носители)?</a:t>
            </a:r>
            <a:endParaRPr lang="bg-BG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1054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/>
              <a:t>Според Вас къде могат да се намерят резерви за подобряване практическата подготовка на студентите медици по време на следването и следдипломното обучение?</a:t>
            </a:r>
            <a:endParaRPr lang="bg-BG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5871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000" dirty="0" smtClean="0"/>
              <a:t>Как оценявате подготовката на медиците по време на стажа?</a:t>
            </a:r>
            <a:endParaRPr lang="bg-BG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4257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Autofit/>
          </a:bodyPr>
          <a:lstStyle/>
          <a:p>
            <a:r>
              <a:rPr lang="bg-BG" sz="2500" dirty="0" smtClean="0"/>
              <a:t>По време на държавния стаж обучаваха ли Ви на самостоятелна работа или участие в някои практически дейности като:</a:t>
            </a:r>
            <a:endParaRPr lang="bg-BG" sz="2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548368"/>
              </p:ext>
            </p:extLst>
          </p:nvPr>
        </p:nvGraphicFramePr>
        <p:xfrm>
          <a:off x="228600" y="609600"/>
          <a:ext cx="87630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bg-BG" sz="3300" dirty="0" smtClean="0"/>
              <a:t>Кой Ви обучава по време на стажа?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562140"/>
              </p:ext>
            </p:extLst>
          </p:nvPr>
        </p:nvGraphicFramePr>
        <p:xfrm>
          <a:off x="457200" y="1219200"/>
          <a:ext cx="822960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300" dirty="0" smtClean="0"/>
              <a:t>По време на обучението си имахте ли възможност за самостоятелна работа?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135324"/>
              </p:ext>
            </p:extLst>
          </p:nvPr>
        </p:nvGraphicFramePr>
        <p:xfrm>
          <a:off x="457200" y="1371600"/>
          <a:ext cx="8229600" cy="475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bg-BG" sz="3300" dirty="0" smtClean="0"/>
              <a:t>Какво бихте препоръчали за по-добрата Ви практическа подготовка по врема на стажа?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714570"/>
              </p:ext>
            </p:extLst>
          </p:nvPr>
        </p:nvGraphicFramePr>
        <p:xfrm>
          <a:off x="457200" y="990600"/>
          <a:ext cx="82296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8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bg-BG" sz="2800" dirty="0" smtClean="0"/>
              <a:t>Считате ли, че обучението и квалификацията, които Ви дава Медицински Университет – Варна Ви правят конкурентноспособни на Ваши колеги, получили образование в друго учебно заведение? 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58873"/>
              </p:ext>
            </p:extLst>
          </p:nvPr>
        </p:nvGraphicFramePr>
        <p:xfrm>
          <a:off x="457200" y="1981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9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2800" dirty="0" smtClean="0"/>
              <a:t>Моля, посочете Вашата оценка (по шестобалната система)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539938"/>
              </p:ext>
            </p:extLst>
          </p:nvPr>
        </p:nvGraphicFramePr>
        <p:xfrm>
          <a:off x="152400" y="838200"/>
          <a:ext cx="88392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l="10000" t="5000" r="10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bg-BG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 на презентацията:</a:t>
            </a:r>
            <a:endParaRPr lang="bg-BG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bg-BG" b="1" i="1" dirty="0" smtClean="0"/>
              <a:t>Тази презентация представлява извадка с въпроси от анонимно анкетно допитване проведено сред студенти завършили специалност “Медицина” в Медицински Университет - Варна. </a:t>
            </a:r>
            <a:endParaRPr lang="en-US" b="1" i="1" dirty="0" smtClean="0"/>
          </a:p>
          <a:p>
            <a:pPr algn="just"/>
            <a:endParaRPr lang="bg-BG" b="1" i="1" dirty="0" smtClean="0"/>
          </a:p>
          <a:p>
            <a:pPr algn="just"/>
            <a:r>
              <a:rPr lang="bg-BG" b="1" i="1" dirty="0" smtClean="0"/>
              <a:t>В настоящата презентация са включени данни</a:t>
            </a:r>
            <a:r>
              <a:rPr lang="en-US" b="1" i="1" dirty="0" smtClean="0"/>
              <a:t> </a:t>
            </a:r>
            <a:r>
              <a:rPr lang="bg-BG" b="1" i="1" dirty="0" smtClean="0"/>
              <a:t>само от най-актуалните въпроси, които предоставят информация относно мотивите за кандидатстване в специалността, очакванията и впечатленията на студентите, както и оценката, която</a:t>
            </a:r>
            <a:r>
              <a:rPr lang="en-US" b="1" i="1" dirty="0" smtClean="0"/>
              <a:t> </a:t>
            </a:r>
            <a:r>
              <a:rPr lang="bg-BG" b="1" i="1" dirty="0" smtClean="0"/>
              <a:t>завършилите специалност “Медицина” са изградили за качеството на учебния процес през годините на обучение в Медицински Университет - Варна.</a:t>
            </a:r>
            <a:endParaRPr lang="bg-BG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5000" r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bg-BG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Брой анкетирани: 101</a:t>
            </a:r>
            <a:endParaRPr lang="bg-BG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900" dirty="0" smtClean="0"/>
              <a:t/>
            </a:r>
            <a:br>
              <a:rPr lang="bg-BG" sz="3900" dirty="0" smtClean="0"/>
            </a:br>
            <a:r>
              <a:rPr lang="bg-BG" sz="3900" dirty="0" smtClean="0"/>
              <a:t>Какви бяха мотивите Ви да кандидатствате медицина? (повече от един отговор)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8838745"/>
              </p:ext>
            </p:extLst>
          </p:nvPr>
        </p:nvGraphicFramePr>
        <p:xfrm>
          <a:off x="228600" y="1600200"/>
          <a:ext cx="8686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6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300" dirty="0" smtClean="0"/>
              <a:t>Ако сега трябваше да кандидатствате за висше образование, към коя област бихте се насочили?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702524"/>
              </p:ext>
            </p:extLst>
          </p:nvPr>
        </p:nvGraphicFramePr>
        <p:xfrm>
          <a:off x="304800" y="1219200"/>
          <a:ext cx="8610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7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Обучението отговори ли на Вашите очаквания? </a:t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5382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/>
              <a:t>Познавате ли възможностите за следдипломно обучение, които Медицински Университет – Варна Ви предоставя? Ако ДА, какви са Вашите визии в тази област?</a:t>
            </a:r>
            <a:endParaRPr lang="bg-BG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3968157"/>
              </p:ext>
            </p:extLst>
          </p:nvPr>
        </p:nvGraphicFramePr>
        <p:xfrm>
          <a:off x="457200" y="1828800"/>
          <a:ext cx="8229600" cy="42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Одобрявате ли лекцията като метод на обучение?</a:t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2031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>
              <a:buNone/>
            </a:pPr>
            <a:r>
              <a:rPr lang="bg-BG" sz="4000" dirty="0" smtClean="0"/>
              <a:t>Привлечени ли бяхте в научноизследователската дейност към някоя катедра?</a:t>
            </a:r>
            <a:endParaRPr lang="en-US" sz="4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bg-BG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172103506"/>
              </p:ext>
            </p:extLst>
          </p:nvPr>
        </p:nvGraphicFramePr>
        <p:xfrm>
          <a:off x="304800" y="2133600"/>
          <a:ext cx="8458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</TotalTime>
  <Words>307</Words>
  <Application>Microsoft Office PowerPoint</Application>
  <PresentationFormat>On-screen Show (4:3)</PresentationFormat>
  <Paragraphs>24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 Анализ на резултатите от проведена анкета сред завършилите специалност “Медицина” в Медицински Университет Варна (2018-2019г.)</vt:lpstr>
      <vt:lpstr>Цел на презентацията:</vt:lpstr>
      <vt:lpstr>PowerPoint Presentation</vt:lpstr>
      <vt:lpstr> Какви бяха мотивите Ви да кандидатствате медицина? (повече от един отговор) </vt:lpstr>
      <vt:lpstr>Ако сега трябваше да кандидатствате за висше образование, към коя област бихте се насочили? </vt:lpstr>
      <vt:lpstr>Обучението отговори ли на Вашите очаквания?  </vt:lpstr>
      <vt:lpstr>Познавате ли възможностите за следдипломно обучение, които Медицински Университет – Варна Ви предоставя? Ако ДА, какви са Вашите визии в тази област?</vt:lpstr>
      <vt:lpstr>Одобрявате ли лекцията като метод на обучение? </vt:lpstr>
      <vt:lpstr>PowerPoint Presentation</vt:lpstr>
      <vt:lpstr>Имахте ли възможност по време на следването си да използвате в МУ:</vt:lpstr>
      <vt:lpstr>Как оценявате осигуреността на библиотеката (учебни материали, учебници, ръководства, електронни носители)?</vt:lpstr>
      <vt:lpstr>Според Вас къде могат да се намерят резерви за подобряване практическата подготовка на студентите медици по време на следването и следдипломното обучение?</vt:lpstr>
      <vt:lpstr>Как оценявате подготовката на медиците по време на стажа?</vt:lpstr>
      <vt:lpstr>По време на държавния стаж обучаваха ли Ви на самостоятелна работа или участие в някои практически дейности като:</vt:lpstr>
      <vt:lpstr>Кой Ви обучава по време на стажа? </vt:lpstr>
      <vt:lpstr>По време на обучението си имахте ли възможност за самостоятелна работа? </vt:lpstr>
      <vt:lpstr>Какво бихте препоръчали за по-добрата Ви практическа подготовка по врема на стажа? </vt:lpstr>
      <vt:lpstr>Считате ли, че обучението и квалификацията, които Ви дава Медицински Университет – Варна Ви правят конкурентноспособни на Ваши колеги, получили образование в друго учебно заведение?  </vt:lpstr>
      <vt:lpstr>Моля, посочете Вашата оценка (по шестобалната система)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 резултатите от проведена анкета сред завършилите специалност “Медицина” в Медицински Университет Варна</dc:title>
  <dc:creator>User</dc:creator>
  <cp:lastModifiedBy>Windows User</cp:lastModifiedBy>
  <cp:revision>95</cp:revision>
  <dcterms:created xsi:type="dcterms:W3CDTF">2006-08-16T00:00:00Z</dcterms:created>
  <dcterms:modified xsi:type="dcterms:W3CDTF">2020-03-12T09:33:33Z</dcterms:modified>
</cp:coreProperties>
</file>