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photoAlbum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83" d="100"/>
          <a:sy n="83" d="100"/>
        </p:scale>
        <p:origin x="146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0.23963616155123466"/>
                  <c:y val="-0.170810023339916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A7-4D41-AAD6-756E8AFDE4F6}"/>
                </c:ext>
              </c:extLst>
            </c:dLbl>
            <c:dLbl>
              <c:idx val="1"/>
              <c:layout>
                <c:manualLayout>
                  <c:x val="7.0606218865498949E-2"/>
                  <c:y val="1.75540793557157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A7-4D41-AAD6-756E8AFDE4F6}"/>
                </c:ext>
              </c:extLst>
            </c:dLbl>
            <c:dLbl>
              <c:idx val="2"/>
              <c:layout>
                <c:manualLayout>
                  <c:x val="0.11593524023782742"/>
                  <c:y val="8.2330298289261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A7-4D41-AAD6-756E8AFDE4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5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0.88</c:v>
                </c:pt>
                <c:pt idx="1">
                  <c:v>0.04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A7-4D41-AAD6-756E8AFDE4F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  <c:pt idx="4">
                  <c:v>Не са отговорили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0.49</c:v>
                </c:pt>
                <c:pt idx="1">
                  <c:v>0.31</c:v>
                </c:pt>
                <c:pt idx="2">
                  <c:v>0.26</c:v>
                </c:pt>
                <c:pt idx="3">
                  <c:v>0.02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FB-4077-A40E-86E8AA682E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79793280"/>
        <c:axId val="179812608"/>
        <c:axId val="0"/>
      </c:bar3DChart>
      <c:catAx>
        <c:axId val="179793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79812608"/>
        <c:crosses val="autoZero"/>
        <c:auto val="1"/>
        <c:lblAlgn val="ctr"/>
        <c:lblOffset val="100"/>
        <c:noMultiLvlLbl val="0"/>
      </c:catAx>
      <c:valAx>
        <c:axId val="1798126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79793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7721088435374164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D4-46E9-AAC0-54A2E1BAEEB0}"/>
                </c:ext>
              </c:extLst>
            </c:dLbl>
            <c:dLbl>
              <c:idx val="1"/>
              <c:layout>
                <c:manualLayout>
                  <c:x val="0.28061224489795905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D4-46E9-AAC0-54A2E1BAEEB0}"/>
                </c:ext>
              </c:extLst>
            </c:dLbl>
            <c:dLbl>
              <c:idx val="2"/>
              <c:layout>
                <c:manualLayout>
                  <c:x val="0.25680272108843527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D4-46E9-AAC0-54A2E1BAEEB0}"/>
                </c:ext>
              </c:extLst>
            </c:dLbl>
            <c:dLbl>
              <c:idx val="3"/>
              <c:layout>
                <c:manualLayout>
                  <c:x val="0.23299319727891157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D4-46E9-AAC0-54A2E1BAEEB0}"/>
                </c:ext>
              </c:extLst>
            </c:dLbl>
            <c:dLbl>
              <c:idx val="4"/>
              <c:layout>
                <c:manualLayout>
                  <c:x val="0.2346938775510204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D4-46E9-AAC0-54A2E1BAEEB0}"/>
                </c:ext>
              </c:extLst>
            </c:dLbl>
            <c:dLbl>
              <c:idx val="5"/>
              <c:layout>
                <c:manualLayout>
                  <c:x val="0.23469387755102042"/>
                  <c:y val="-2.6058631921824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D4-46E9-AAC0-54A2E1BAEEB0}"/>
                </c:ext>
              </c:extLst>
            </c:dLbl>
            <c:dLbl>
              <c:idx val="6"/>
              <c:layout>
                <c:manualLayout>
                  <c:x val="0.21768707482993196"/>
                  <c:y val="-3.3876221498371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D4-46E9-AAC0-54A2E1BAEEB0}"/>
                </c:ext>
              </c:extLst>
            </c:dLbl>
            <c:dLbl>
              <c:idx val="7"/>
              <c:layout>
                <c:manualLayout>
                  <c:x val="0.19047619047619047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D4-46E9-AAC0-54A2E1BAEE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Възможност за използване на библиотеката</c:v>
                </c:pt>
                <c:pt idx="1">
                  <c:v>Лекционни зали</c:v>
                </c:pt>
                <c:pt idx="2">
                  <c:v>Семинарни зали</c:v>
                </c:pt>
                <c:pt idx="3">
                  <c:v>Зали за практически занятия</c:v>
                </c:pt>
                <c:pt idx="4">
                  <c:v>Възможности за използване на Интернет</c:v>
                </c:pt>
                <c:pt idx="5">
                  <c:v>Студентски общежития</c:v>
                </c:pt>
                <c:pt idx="6">
                  <c:v>Студентски столове</c:v>
                </c:pt>
                <c:pt idx="7">
                  <c:v>Възможности за спортуване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5.4</c:v>
                </c:pt>
                <c:pt idx="1">
                  <c:v>5.0999999999999996</c:v>
                </c:pt>
                <c:pt idx="2">
                  <c:v>4.9000000000000004</c:v>
                </c:pt>
                <c:pt idx="3">
                  <c:v>5.2</c:v>
                </c:pt>
                <c:pt idx="4">
                  <c:v>5.4</c:v>
                </c:pt>
                <c:pt idx="5">
                  <c:v>4.7</c:v>
                </c:pt>
                <c:pt idx="6">
                  <c:v>4.5999999999999996</c:v>
                </c:pt>
                <c:pt idx="7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1D4-46E9-AAC0-54A2E1BAEE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79950336"/>
        <c:axId val="181802880"/>
        <c:axId val="0"/>
      </c:bar3DChart>
      <c:catAx>
        <c:axId val="179950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1802880"/>
        <c:crosses val="autoZero"/>
        <c:auto val="1"/>
        <c:lblAlgn val="ctr"/>
        <c:lblOffset val="100"/>
        <c:noMultiLvlLbl val="0"/>
      </c:catAx>
      <c:valAx>
        <c:axId val="181802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995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Да, при вземане на изпит</c:v>
                </c:pt>
                <c:pt idx="1">
                  <c:v>Да, при уреждане на общежитие</c:v>
                </c:pt>
                <c:pt idx="2">
                  <c:v>Не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3-42F3-9E83-543A3EE7E5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solidFill>
                      <a:schemeClr val="accent4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5.3</c:v>
                </c:pt>
                <c:pt idx="1">
                  <c:v>5.0999999999999996</c:v>
                </c:pt>
                <c:pt idx="2">
                  <c:v>5.2</c:v>
                </c:pt>
                <c:pt idx="3">
                  <c:v>5</c:v>
                </c:pt>
                <c:pt idx="4">
                  <c:v>4.8</c:v>
                </c:pt>
                <c:pt idx="5">
                  <c:v>4.8</c:v>
                </c:pt>
                <c:pt idx="6">
                  <c:v>4.9000000000000004</c:v>
                </c:pt>
                <c:pt idx="7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14-4EE9-9E91-8F23B682DA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30C9-4EA1-AE9A-2B6B4139B0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30C9-4EA1-AE9A-2B6B4139B0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1804416"/>
        <c:axId val="188667008"/>
        <c:axId val="0"/>
      </c:bar3DChart>
      <c:catAx>
        <c:axId val="181804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6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667008"/>
        <c:crosses val="autoZero"/>
        <c:auto val="1"/>
        <c:lblAlgn val="ctr"/>
        <c:lblOffset val="100"/>
        <c:noMultiLvlLbl val="0"/>
      </c:catAx>
      <c:valAx>
        <c:axId val="188667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1804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Интересни дискусии с преподавателя</c:v>
                </c:pt>
                <c:pt idx="1">
                  <c:v>Уважение към преподавателя</c:v>
                </c:pt>
                <c:pt idx="2">
                  <c:v>Полезна информация за изпита</c:v>
                </c:pt>
                <c:pt idx="3">
                  <c:v>Систематизирано представяне на материала</c:v>
                </c:pt>
                <c:pt idx="4">
                  <c:v>По-лесно усвояване на материала</c:v>
                </c:pt>
                <c:pt idx="5">
                  <c:v>Друго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</c:v>
                </c:pt>
                <c:pt idx="1">
                  <c:v>0.27</c:v>
                </c:pt>
                <c:pt idx="2">
                  <c:v>0.39</c:v>
                </c:pt>
                <c:pt idx="3">
                  <c:v>0.49</c:v>
                </c:pt>
                <c:pt idx="4">
                  <c:v>0.53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A1-4104-BE53-6FAA7D9B0A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79977216"/>
        <c:axId val="182388608"/>
        <c:axId val="0"/>
      </c:bar3DChart>
      <c:catAx>
        <c:axId val="1799772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388608"/>
        <c:crosses val="autoZero"/>
        <c:auto val="1"/>
        <c:lblAlgn val="ctr"/>
        <c:lblOffset val="100"/>
        <c:noMultiLvlLbl val="0"/>
      </c:catAx>
      <c:valAx>
        <c:axId val="1823886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79977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14965986394558E-2"/>
          <c:y val="1.9252062150803211E-2"/>
          <c:w val="0.9625850340136054"/>
          <c:h val="0.6455246351535048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6054421768707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02-4E09-8912-2A056669BA9C}"/>
                </c:ext>
              </c:extLst>
            </c:dLbl>
            <c:dLbl>
              <c:idx val="1"/>
              <c:layout>
                <c:manualLayout>
                  <c:x val="1.8707482993197279E-2"/>
                  <c:y val="2.084690553745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02-4E09-8912-2A056669BA9C}"/>
                </c:ext>
              </c:extLst>
            </c:dLbl>
            <c:dLbl>
              <c:idx val="2"/>
              <c:layout>
                <c:manualLayout>
                  <c:x val="1.5306122448979591E-2"/>
                  <c:y val="5.7328990228013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02-4E09-8912-2A056669BA9C}"/>
                </c:ext>
              </c:extLst>
            </c:dLbl>
            <c:dLbl>
              <c:idx val="3"/>
              <c:layout>
                <c:manualLayout>
                  <c:x val="2.0408163265306121E-2"/>
                  <c:y val="7.296416938110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02-4E09-8912-2A056669BA9C}"/>
                </c:ext>
              </c:extLst>
            </c:dLbl>
            <c:dLbl>
              <c:idx val="4"/>
              <c:layout>
                <c:manualLayout>
                  <c:x val="1.7006802721088437E-2"/>
                  <c:y val="0.12508143322475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02-4E09-8912-2A056669BA9C}"/>
                </c:ext>
              </c:extLst>
            </c:dLbl>
            <c:dLbl>
              <c:idx val="5"/>
              <c:layout>
                <c:manualLayout>
                  <c:x val="1.3605442176870748E-2"/>
                  <c:y val="0.13811074918566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02-4E09-8912-2A056669BA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Съвпада с отработката на упражненията</c:v>
                </c:pt>
                <c:pt idx="1">
                  <c:v>Друго</c:v>
                </c:pt>
                <c:pt idx="2">
                  <c:v>Повтаря се с материала от учебника</c:v>
                </c:pt>
                <c:pt idx="3">
                  <c:v>Лекциите са в неудобно време</c:v>
                </c:pt>
                <c:pt idx="4">
                  <c:v>Поради липса на време</c:v>
                </c:pt>
                <c:pt idx="5">
                  <c:v>програмата е прентоварена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0.04</c:v>
                </c:pt>
                <c:pt idx="1">
                  <c:v>0.04</c:v>
                </c:pt>
                <c:pt idx="2">
                  <c:v>0.13</c:v>
                </c:pt>
                <c:pt idx="3">
                  <c:v>0.24</c:v>
                </c:pt>
                <c:pt idx="4">
                  <c:v>0.25</c:v>
                </c:pt>
                <c:pt idx="5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02-4E09-8912-2A056669B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pyramid"/>
        <c:axId val="182438528"/>
        <c:axId val="182444416"/>
        <c:axId val="0"/>
      </c:bar3DChart>
      <c:catAx>
        <c:axId val="182438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8575"/>
        </c:spPr>
        <c:txPr>
          <a:bodyPr/>
          <a:lstStyle/>
          <a:p>
            <a:pPr>
              <a:defRPr sz="1050"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444416"/>
        <c:crosses val="autoZero"/>
        <c:auto val="1"/>
        <c:lblAlgn val="ctr"/>
        <c:lblOffset val="100"/>
        <c:noMultiLvlLbl val="0"/>
      </c:catAx>
      <c:valAx>
        <c:axId val="1824444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243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5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0.68</c:v>
                </c:pt>
                <c:pt idx="1">
                  <c:v>0.1</c:v>
                </c:pt>
                <c:pt idx="2">
                  <c:v>0.12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5-4378-A065-3BF44300F23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b="1" i="1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0.63</c:v>
                </c:pt>
                <c:pt idx="1">
                  <c:v>0.17</c:v>
                </c:pt>
                <c:pt idx="2">
                  <c:v>0.15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9D-4415-895F-FE8F5511F01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overlay val="0"/>
      <c:txPr>
        <a:bodyPr/>
        <a:lstStyle/>
        <a:p>
          <a:pPr>
            <a:defRPr b="1" i="1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0816326530612367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A13-4DCA-8DBA-FA14BE36A647}"/>
                </c:ext>
              </c:extLst>
            </c:dLbl>
            <c:dLbl>
              <c:idx val="1"/>
              <c:layout>
                <c:manualLayout>
                  <c:x val="1.020408163265306E-2"/>
                  <c:y val="-9.55472132771272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A13-4DCA-8DBA-FA14BE36A647}"/>
                </c:ext>
              </c:extLst>
            </c:dLbl>
            <c:dLbl>
              <c:idx val="2"/>
              <c:layout>
                <c:manualLayout>
                  <c:x val="1.020408163265306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A13-4DCA-8DBA-FA14BE36A647}"/>
                </c:ext>
              </c:extLst>
            </c:dLbl>
            <c:dLbl>
              <c:idx val="3"/>
              <c:layout>
                <c:manualLayout>
                  <c:x val="1.19047619047619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A13-4DCA-8DBA-FA14BE36A647}"/>
                </c:ext>
              </c:extLst>
            </c:dLbl>
            <c:dLbl>
              <c:idx val="4"/>
              <c:layout>
                <c:manualLayout>
                  <c:x val="3.0612244897959183E-2"/>
                  <c:y val="-7.8175895765472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A13-4DCA-8DBA-FA14BE36A647}"/>
                </c:ext>
              </c:extLst>
            </c:dLbl>
            <c:dLbl>
              <c:idx val="5"/>
              <c:layout>
                <c:manualLayout>
                  <c:x val="3.4013605442176874E-2"/>
                  <c:y val="-2.6058631921824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A13-4DCA-8DBA-FA14BE36A647}"/>
                </c:ext>
              </c:extLst>
            </c:dLbl>
            <c:dLbl>
              <c:idx val="6"/>
              <c:layout>
                <c:manualLayout>
                  <c:x val="3.0612244897959183E-2"/>
                  <c:y val="-1.042345276872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A13-4DCA-8DBA-FA14BE36A6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chemeClr val="accent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Да се снабди с повече нови учебници и уч. материали</c:v>
                </c:pt>
                <c:pt idx="1">
                  <c:v>Да се оборудва с повече компютри и друга офис техника</c:v>
                </c:pt>
                <c:pt idx="2">
                  <c:v>Да се оборудва с повече читални</c:v>
                </c:pt>
                <c:pt idx="3">
                  <c:v>Да работи с удължено работно време</c:v>
                </c:pt>
                <c:pt idx="4">
                  <c:v>Да са по-учтиви със студентите</c:v>
                </c:pt>
                <c:pt idx="5">
                  <c:v>Да има възможност за неограничен Интернет</c:v>
                </c:pt>
                <c:pt idx="6">
                  <c:v>Друго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0.35</c:v>
                </c:pt>
                <c:pt idx="1">
                  <c:v>0.28999999999999998</c:v>
                </c:pt>
                <c:pt idx="2">
                  <c:v>0.35</c:v>
                </c:pt>
                <c:pt idx="3">
                  <c:v>0.23</c:v>
                </c:pt>
                <c:pt idx="4">
                  <c:v>0.18</c:v>
                </c:pt>
                <c:pt idx="5">
                  <c:v>0.15</c:v>
                </c:pt>
                <c:pt idx="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13-4DCA-8DBA-FA14BE36A6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2745344"/>
        <c:axId val="182752384"/>
        <c:axId val="0"/>
      </c:bar3DChart>
      <c:catAx>
        <c:axId val="1827453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752384"/>
        <c:crosses val="autoZero"/>
        <c:auto val="1"/>
        <c:lblAlgn val="ctr"/>
        <c:lblOffset val="100"/>
        <c:noMultiLvlLbl val="0"/>
      </c:catAx>
      <c:valAx>
        <c:axId val="1827523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8274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07482993197279E-2"/>
                  <c:y val="0.13289902280130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AA-442F-B05F-A02F448A02AC}"/>
                </c:ext>
              </c:extLst>
            </c:dLbl>
            <c:dLbl>
              <c:idx val="1"/>
              <c:layout>
                <c:manualLayout>
                  <c:x val="3.2312925170068028E-2"/>
                  <c:y val="9.6416938110749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AA-442F-B05F-A02F448A02AC}"/>
                </c:ext>
              </c:extLst>
            </c:dLbl>
            <c:dLbl>
              <c:idx val="2"/>
              <c:layout>
                <c:manualLayout>
                  <c:x val="1.8707482993197279E-2"/>
                  <c:y val="-7.817589576547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AA-442F-B05F-A02F448A02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са отговорили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0.85</c:v>
                </c:pt>
                <c:pt idx="1">
                  <c:v>0.12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AA-442F-B05F-A02F448A02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68669184"/>
        <c:axId val="168670720"/>
        <c:axId val="0"/>
      </c:bar3DChart>
      <c:catAx>
        <c:axId val="168669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68670720"/>
        <c:crosses val="autoZero"/>
        <c:auto val="1"/>
        <c:lblAlgn val="ctr"/>
        <c:lblOffset val="100"/>
        <c:noMultiLvlLbl val="0"/>
      </c:catAx>
      <c:valAx>
        <c:axId val="1686707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68669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0.74</c:v>
                </c:pt>
                <c:pt idx="1">
                  <c:v>0.23</c:v>
                </c:pt>
                <c:pt idx="2">
                  <c:v>0.01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5-4384-888C-0B5CDC261D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i="1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9158136482939634"/>
                  <c:y val="-0.314656749339557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D4-4247-BC85-A0E0C0481180}"/>
                </c:ext>
              </c:extLst>
            </c:dLbl>
            <c:dLbl>
              <c:idx val="1"/>
              <c:layout>
                <c:manualLayout>
                  <c:x val="0.17978982537897048"/>
                  <c:y val="0.158242991613019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D4-4247-BC85-A0E0C04811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0.67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D4-4247-BC85-A0E0C048118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A668-5750-4CAA-872D-3A3BCC566248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01238-5059-4C3B-8649-0D3C0227CC6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335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7115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486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4913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4380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8769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9305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065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052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044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105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202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633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494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584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731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406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593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НА РЕЗУЛТАТИТЕ </a:t>
            </a:r>
            <a:b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АНКЕТА ЗА ПРОУЧВАНЕ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МНЕНИЕТО НА СТУДЕНТИТЕ ПО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 </a:t>
            </a: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КАЧЕСТВОТО НА ОБУЧЕНИЕ ВЪВ ФАКУЛТЕТА</a:t>
            </a:r>
            <a:b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bg-BG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</a:t>
            </a:r>
            <a: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g-BG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201</a:t>
            </a:r>
            <a: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bg-BG" sz="2400" dirty="0">
              <a:solidFill>
                <a:srgbClr val="C0545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4437112"/>
            <a:ext cx="6172200" cy="1371600"/>
          </a:xfrm>
        </p:spPr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850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е оценката Ви за сайта на Университета?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37001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3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Информирани ли сте за проекти, които съществуват в университета?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219488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4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864096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организацията на </a:t>
            </a:r>
            <a:r>
              <a:rPr lang="en-US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работата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Деканата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</a:t>
            </a:r>
            <a:r>
              <a:rPr lang="bg-BG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акултета</a:t>
            </a:r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Медицина?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621159"/>
              </p:ext>
            </p:extLst>
          </p:nvPr>
        </p:nvGraphicFramePr>
        <p:xfrm>
          <a:off x="457200" y="1773238"/>
          <a:ext cx="7467600" cy="470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5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материално-техническата база на Университета(по </a:t>
            </a:r>
            <a:r>
              <a:rPr lang="bg-BG" sz="2400" b="1" i="1" cap="none" dirty="0" err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494370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Били ли сте свидетели на корупция в университета?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326616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4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Моля посочете Вашата оценка (по </a:t>
            </a:r>
            <a:r>
              <a:rPr lang="bg-BG" sz="2400" b="1" i="1" cap="none" dirty="0" err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 за: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93933"/>
              </p:ext>
            </p:extLst>
          </p:nvPr>
        </p:nvGraphicFramePr>
        <p:xfrm>
          <a:off x="1403648" y="1556792"/>
          <a:ext cx="627504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9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547664" y="266403"/>
            <a:ext cx="5400600" cy="1584176"/>
          </a:xfrm>
          <a:prstGeom prst="wedgeRoundRect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представлява извадка от въпроси, от анонимно, анкетно проучване проведено сред студентите от специалност </a:t>
            </a:r>
            <a:r>
              <a:rPr lang="bg-BG" sz="1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“Медицина” </a:t>
            </a:r>
            <a:r>
              <a:rPr lang="bg-BG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Медицински Университет - Варна</a:t>
            </a:r>
            <a:endParaRPr lang="bg-BG" sz="1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95536" y="4077072"/>
            <a:ext cx="4608512" cy="2376264"/>
          </a:xfrm>
          <a:prstGeom prst="wedgeRound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Включени са данни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 от най-актуалните въпроси, които ни дават информация относно очакванията, впечатленията, както и оценката на студентите, относно качеството и организацията на учебния процес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860032" y="2889520"/>
            <a:ext cx="3816424" cy="612648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 –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514</a:t>
            </a:r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студента</a:t>
            </a:r>
          </a:p>
        </p:txBody>
      </p:sp>
    </p:spTree>
    <p:extLst>
      <p:ext uri="{BB962C8B-B14F-4D97-AF65-F5344CB8AC3E}">
        <p14:creationId xmlns:p14="http://schemas.microsoft.com/office/powerpoint/2010/main" val="41090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Актуална ли е информацията от лекциите?</a:t>
            </a: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692087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29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посещавате лекционния курс?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410018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8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не посещавате лекционния курс?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16747"/>
              </p:ext>
            </p:extLst>
          </p:nvPr>
        </p:nvGraphicFramePr>
        <p:xfrm>
          <a:off x="899592" y="1916832"/>
          <a:ext cx="7128792" cy="398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5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 </a:t>
            </a:r>
            <a:br>
              <a:rPr lang="bg-BG" dirty="0"/>
            </a:b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Получавате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достатъчно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време на упражнение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7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675835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00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868958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оценка давате на Библиотеката?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229683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6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922114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Какви са препоръките Ви за оптимизиране работата на Библиотеката?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524399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39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Имате ли достъп до Интернет в библиотеките на Университета и МБАЛ “Света Марина”?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70480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02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678</TotalTime>
  <Words>180</Words>
  <Application>Microsoft Office PowerPoint</Application>
  <PresentationFormat>On-screen Show (4:3)</PresentationFormat>
  <Paragraphs>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Wisp</vt:lpstr>
      <vt:lpstr>АНАЛИЗ НА РЕЗУЛТАТИТЕ  ОТ АНКЕТА ЗА ПРОУЧВАНЕ МНЕНИЕТО НА СТУДЕНТИТЕ ПО МЕДИЦИНА  ЗА КАЧЕСТВОТО НА ОБУЧЕНИЕ ВЪВ ФАКУЛТЕТА  ПО МЕДИЦИНА 2018/ 2019</vt:lpstr>
      <vt:lpstr>PowerPoint Presentation</vt:lpstr>
      <vt:lpstr>Актуална ли е информацията от лекциите?</vt:lpstr>
      <vt:lpstr>Защо посещавате лекционния курс?</vt:lpstr>
      <vt:lpstr>Защо не посещавате лекционния курс? </vt:lpstr>
      <vt:lpstr>  Получавате ли достатъчно практически умения по време на упражнение? </vt:lpstr>
      <vt:lpstr>Каква оценка давате на Библиотеката?</vt:lpstr>
      <vt:lpstr>Какви са препоръките Ви за оптимизиране работата на Библиотеката? </vt:lpstr>
      <vt:lpstr>Имате ли достъп до Интернет в библиотеките на Университета и МБАЛ “Света Марина”? </vt:lpstr>
      <vt:lpstr>Каква е оценката Ви за сайта на Университета?</vt:lpstr>
      <vt:lpstr>Информирани ли сте за проекти, които съществуват в университета? </vt:lpstr>
      <vt:lpstr>Как оценявате организацията на работата на Деканата на Факултета по Медицина? </vt:lpstr>
      <vt:lpstr>Как оценявате материално-техническата база на Университета(по шестобалната скала)? </vt:lpstr>
      <vt:lpstr>Били ли сте свидетели на корупция в университета? </vt:lpstr>
      <vt:lpstr>Моля посочете Вашата оценка (по шестобалната скала) за: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mpopova</dc:creator>
  <cp:lastModifiedBy>Windows User</cp:lastModifiedBy>
  <cp:revision>61</cp:revision>
  <dcterms:created xsi:type="dcterms:W3CDTF">2012-09-18T08:22:38Z</dcterms:created>
  <dcterms:modified xsi:type="dcterms:W3CDTF">2020-03-12T09:30:32Z</dcterms:modified>
</cp:coreProperties>
</file>