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56" r:id="rId2"/>
    <p:sldId id="258" r:id="rId3"/>
    <p:sldId id="259" r:id="rId4"/>
    <p:sldId id="262" r:id="rId5"/>
    <p:sldId id="264" r:id="rId6"/>
    <p:sldId id="269" r:id="rId7"/>
    <p:sldId id="270" r:id="rId8"/>
    <p:sldId id="271" r:id="rId9"/>
    <p:sldId id="275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086" autoAdjust="0"/>
  </p:normalViewPr>
  <p:slideViewPr>
    <p:cSldViewPr>
      <p:cViewPr varScale="1">
        <p:scale>
          <a:sx n="82" d="100"/>
          <a:sy n="82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34-4EC2-8B37-56AFC3664CAD}"/>
                </c:ext>
              </c:extLst>
            </c:dLbl>
            <c:dLbl>
              <c:idx val="1"/>
              <c:layout>
                <c:manualLayout>
                  <c:x val="1.2345557499756946E-2"/>
                  <c:y val="-8.4180979826835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34-4EC2-8B37-56AFC3664CAD}"/>
                </c:ext>
              </c:extLst>
            </c:dLbl>
            <c:dLbl>
              <c:idx val="2"/>
              <c:layout>
                <c:manualLayout>
                  <c:x val="-2.3148148148148119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34-4EC2-8B37-56AFC3664CAD}"/>
                </c:ext>
              </c:extLst>
            </c:dLbl>
            <c:dLbl>
              <c:idx val="3"/>
              <c:layout>
                <c:manualLayout>
                  <c:x val="-6.172839506172839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34-4EC2-8B37-56AFC3664CAD}"/>
                </c:ext>
              </c:extLst>
            </c:dLbl>
            <c:dLbl>
              <c:idx val="4"/>
              <c:layout>
                <c:manualLayout>
                  <c:x val="-6.4814814814814853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34-4EC2-8B37-56AFC3664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0.02</c:v>
                </c:pt>
                <c:pt idx="2">
                  <c:v>0.09</c:v>
                </c:pt>
                <c:pt idx="3">
                  <c:v>0.08</c:v>
                </c:pt>
                <c:pt idx="4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34-4EC2-8B37-56AFC3664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034-4EC2-8B37-56AFC3664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E034-4EC2-8B37-56AFC3664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4287872"/>
        <c:axId val="84289408"/>
        <c:axId val="0"/>
      </c:bar3DChart>
      <c:catAx>
        <c:axId val="84287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4289408"/>
        <c:crosses val="autoZero"/>
        <c:auto val="1"/>
        <c:lblAlgn val="ctr"/>
        <c:lblOffset val="100"/>
        <c:noMultiLvlLbl val="0"/>
      </c:catAx>
      <c:valAx>
        <c:axId val="842894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0.218253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D9-4FC2-A2CF-D5929320BB73}"/>
                </c:ext>
              </c:extLst>
            </c:dLbl>
            <c:dLbl>
              <c:idx val="1"/>
              <c:layout>
                <c:manualLayout>
                  <c:x val="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D9-4FC2-A2CF-D5929320B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FC2-A2CF-D5929320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ED9-4FC2-A2CF-D5929320B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ED9-4FC2-A2CF-D5929320B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7003136"/>
        <c:axId val="87004672"/>
        <c:axId val="0"/>
      </c:bar3DChart>
      <c:catAx>
        <c:axId val="870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87004672"/>
        <c:crosses val="autoZero"/>
        <c:auto val="1"/>
        <c:lblAlgn val="ctr"/>
        <c:lblOffset val="100"/>
        <c:noMultiLvlLbl val="0"/>
      </c:catAx>
      <c:valAx>
        <c:axId val="87004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302469135802475E-2"/>
                  <c:y val="-1.190483692124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09-44A5-98AC-26343733658E}"/>
                </c:ext>
              </c:extLst>
            </c:dLbl>
            <c:dLbl>
              <c:idx val="1"/>
              <c:layout>
                <c:manualLayout>
                  <c:x val="-8.3333454845922042E-2"/>
                  <c:y val="-1.466440888773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09-44A5-98AC-26343733658E}"/>
                </c:ext>
              </c:extLst>
            </c:dLbl>
            <c:dLbl>
              <c:idx val="2"/>
              <c:layout>
                <c:manualLayout>
                  <c:x val="-0.2615740740740749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09-44A5-98AC-263437336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09-44A5-98AC-263437336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9F09-44A5-98AC-263437336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F09-44A5-98AC-263437336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859648"/>
        <c:axId val="98881920"/>
        <c:axId val="0"/>
      </c:bar3DChart>
      <c:catAx>
        <c:axId val="9885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881920"/>
        <c:crosses val="autoZero"/>
        <c:auto val="1"/>
        <c:lblAlgn val="ctr"/>
        <c:lblOffset val="100"/>
        <c:noMultiLvlLbl val="0"/>
      </c:catAx>
      <c:valAx>
        <c:axId val="98881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0.02</c:v>
                </c:pt>
                <c:pt idx="2">
                  <c:v>0.14000000000000001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5BC-83AB-585860A9D7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F-45BC-83AB-585860A9D7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51F-45BC-83AB-585860A9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08800"/>
        <c:axId val="98935168"/>
        <c:axId val="0"/>
      </c:bar3DChart>
      <c:catAx>
        <c:axId val="989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35168"/>
        <c:crosses val="autoZero"/>
        <c:auto val="1"/>
        <c:lblAlgn val="ctr"/>
        <c:lblOffset val="100"/>
        <c:noMultiLvlLbl val="0"/>
      </c:catAx>
      <c:valAx>
        <c:axId val="98935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9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853283247850897"/>
          <c:y val="0"/>
          <c:w val="0.60360784030436565"/>
          <c:h val="0.8884133608692773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0.22</c:v>
                </c:pt>
                <c:pt idx="1">
                  <c:v>0.23</c:v>
                </c:pt>
                <c:pt idx="2">
                  <c:v>0.72</c:v>
                </c:pt>
                <c:pt idx="3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3-44F2-80D9-33129920C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1E3-44F2-80D9-33129920C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1E3-44F2-80D9-33129920C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82528"/>
        <c:axId val="98992512"/>
        <c:axId val="0"/>
      </c:bar3DChart>
      <c:catAx>
        <c:axId val="98982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98992512"/>
        <c:crosses val="autoZero"/>
        <c:auto val="1"/>
        <c:lblAlgn val="ctr"/>
        <c:lblOffset val="100"/>
        <c:noMultiLvlLbl val="0"/>
      </c:catAx>
      <c:valAx>
        <c:axId val="98992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9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678246816370176"/>
                  <c:y val="-0.25590764072323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B6-4E6E-9AF6-D57758CA8832}"/>
                </c:ext>
              </c:extLst>
            </c:dLbl>
            <c:dLbl>
              <c:idx val="1"/>
              <c:layout>
                <c:manualLayout>
                  <c:x val="0.10041727422961014"/>
                  <c:y val="0.1224878080277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B6-4E6E-9AF6-D57758CA8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6-4E6E-9AF6-D57758CA88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9481688052882276E-2"/>
                  <c:y val="8.2627118644067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A2-4100-942E-4A0F43E46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5-4721-969B-5A2B55BFED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4.9000000000000004</c:v>
                </c:pt>
                <c:pt idx="1">
                  <c:v>5.0999999999999996</c:v>
                </c:pt>
                <c:pt idx="2">
                  <c:v>5.3</c:v>
                </c:pt>
                <c:pt idx="3">
                  <c:v>5</c:v>
                </c:pt>
                <c:pt idx="4">
                  <c:v>5.0999999999999996</c:v>
                </c:pt>
                <c:pt idx="5">
                  <c:v>5.4</c:v>
                </c:pt>
                <c:pt idx="6">
                  <c:v>5.3</c:v>
                </c:pt>
                <c:pt idx="7">
                  <c:v>5.2</c:v>
                </c:pt>
                <c:pt idx="8">
                  <c:v>5.2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2-4660-8213-02E1B97C73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14B2-4660-8213-02E1B97C73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4B2-4660-8213-02E1B97C7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3618432"/>
        <c:axId val="103619968"/>
        <c:axId val="0"/>
      </c:bar3DChart>
      <c:catAx>
        <c:axId val="103618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619968"/>
        <c:crosses val="autoZero"/>
        <c:auto val="1"/>
        <c:lblAlgn val="ctr"/>
        <c:lblOffset val="100"/>
        <c:noMultiLvlLbl val="0"/>
      </c:catAx>
      <c:valAx>
        <c:axId val="1036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61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C09B-50B0-468F-9E3A-5CDA255EFEF4}" type="datetimeFigureOut">
              <a:rPr lang="bg-BG" smtClean="0"/>
              <a:pPr/>
              <a:t>7.4.2020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FAF0-5DA8-45DA-AE13-32C85AEC7C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AF0-5DA8-45DA-AE13-32C85AEC7C14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8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58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4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7863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9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13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0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6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6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1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9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-838200"/>
            <a:ext cx="5826719" cy="5791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/>
            </a:r>
            <a:br>
              <a:rPr lang="en-US" sz="3600" dirty="0" smtClean="0">
                <a:solidFill>
                  <a:schemeClr val="bg2"/>
                </a:solidFill>
              </a:rPr>
            </a:br>
            <a:r>
              <a:rPr lang="bg-BG" sz="3600" dirty="0" smtClean="0">
                <a:solidFill>
                  <a:schemeClr val="bg2"/>
                </a:solidFill>
              </a:rPr>
              <a:t/>
            </a:r>
            <a:br>
              <a:rPr lang="bg-BG" sz="3600" dirty="0" smtClean="0">
                <a:solidFill>
                  <a:schemeClr val="bg2"/>
                </a:solidFill>
              </a:rPr>
            </a:br>
            <a:r>
              <a:rPr lang="bg-BG" sz="3600" dirty="0">
                <a:solidFill>
                  <a:schemeClr val="bg2"/>
                </a:solidFill>
              </a:rPr>
              <a:t/>
            </a:r>
            <a:br>
              <a:rPr lang="bg-BG" sz="3600" dirty="0">
                <a:solidFill>
                  <a:schemeClr val="bg2"/>
                </a:solidFill>
              </a:rPr>
            </a:br>
            <a:r>
              <a:rPr lang="bg-BG" sz="4000" b="1" i="1" dirty="0" smtClean="0">
                <a:solidFill>
                  <a:schemeClr val="tx2"/>
                </a:solidFill>
              </a:rPr>
              <a:t>Анализ </a:t>
            </a:r>
            <a:r>
              <a:rPr lang="bg-BG" sz="4000" b="1" i="1" dirty="0" smtClean="0">
                <a:solidFill>
                  <a:schemeClr val="tx2"/>
                </a:solidFill>
              </a:rPr>
              <a:t>на резултатите от проведена анкета сред завършилите </a:t>
            </a:r>
            <a:r>
              <a:rPr lang="bg-BG" sz="4000" b="1" i="1" dirty="0" smtClean="0">
                <a:solidFill>
                  <a:schemeClr val="tx2"/>
                </a:solidFill>
              </a:rPr>
              <a:t>Факултет по обществено здравеопазване</a:t>
            </a:r>
            <a:r>
              <a:rPr lang="en-US" sz="4000" b="1" i="1" dirty="0" smtClean="0">
                <a:solidFill>
                  <a:schemeClr val="tx2"/>
                </a:solidFill>
              </a:rPr>
              <a:t/>
            </a:r>
            <a:br>
              <a:rPr lang="en-US" sz="4000" b="1" i="1" dirty="0" smtClean="0">
                <a:solidFill>
                  <a:schemeClr val="tx2"/>
                </a:solidFill>
              </a:rPr>
            </a:br>
            <a:r>
              <a:rPr lang="en-US" sz="4000" b="1" i="1" dirty="0" smtClean="0">
                <a:solidFill>
                  <a:schemeClr val="tx2"/>
                </a:solidFill>
              </a:rPr>
              <a:t>(</a:t>
            </a:r>
            <a:r>
              <a:rPr lang="bg-BG" sz="4000" b="1" i="1" dirty="0" smtClean="0">
                <a:solidFill>
                  <a:schemeClr val="tx2"/>
                </a:solidFill>
              </a:rPr>
              <a:t>201</a:t>
            </a:r>
            <a:r>
              <a:rPr lang="en-US" sz="4000" b="1" i="1" dirty="0" smtClean="0">
                <a:solidFill>
                  <a:schemeClr val="tx2"/>
                </a:solidFill>
              </a:rPr>
              <a:t>7</a:t>
            </a:r>
            <a:r>
              <a:rPr lang="bg-BG" sz="4000" b="1" i="1" dirty="0" smtClean="0">
                <a:solidFill>
                  <a:schemeClr val="tx2"/>
                </a:solidFill>
              </a:rPr>
              <a:t>-201</a:t>
            </a:r>
            <a:r>
              <a:rPr lang="en-US" sz="4000" b="1" i="1" dirty="0" smtClean="0">
                <a:solidFill>
                  <a:schemeClr val="tx2"/>
                </a:solidFill>
              </a:rPr>
              <a:t>8</a:t>
            </a:r>
            <a:r>
              <a:rPr lang="bg-BG" sz="4000" b="1" i="1" dirty="0" smtClean="0">
                <a:solidFill>
                  <a:schemeClr val="tx2"/>
                </a:solidFill>
              </a:rPr>
              <a:t>г.)</a:t>
            </a:r>
            <a:endParaRPr lang="bg-BG" sz="40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953000"/>
            <a:ext cx="5826719" cy="762000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129184"/>
              </p:ext>
            </p:extLst>
          </p:nvPr>
        </p:nvGraphicFramePr>
        <p:xfrm>
          <a:off x="4572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762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Моля, посочете Вашата оценка (по шестобалната система)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068669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студенти завършили </a:t>
            </a:r>
            <a:r>
              <a:rPr lang="bg-BG" b="1" i="1" dirty="0" smtClean="0"/>
              <a:t>специалностите от Факултет по Обществено здравеопазване</a:t>
            </a:r>
            <a:r>
              <a:rPr lang="bg-BG" b="1" i="1" dirty="0" smtClean="0"/>
              <a:t> на МУ - </a:t>
            </a:r>
            <a:r>
              <a:rPr lang="bg-BG" b="1" i="1" dirty="0" smtClean="0"/>
              <a:t>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/>
              <a:t> </a:t>
            </a:r>
            <a:r>
              <a:rPr lang="bg-BG" b="1" i="1" dirty="0" smtClean="0"/>
              <a:t>завършилите </a:t>
            </a:r>
            <a:r>
              <a:rPr lang="bg-BG" b="1" i="1" dirty="0" smtClean="0"/>
              <a:t>специалностите във ФОЗ</a:t>
            </a:r>
            <a:r>
              <a:rPr lang="bg-BG" b="1" i="1" dirty="0" smtClean="0"/>
              <a:t> на МУ - </a:t>
            </a:r>
            <a:r>
              <a:rPr lang="bg-BG" b="1" i="1" dirty="0" smtClean="0"/>
              <a:t>Варна са изградили за качеството на учебния процес през годините. 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анкетирани: </a:t>
            </a:r>
            <a:r>
              <a:rPr lang="bg-BG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322</a:t>
            </a:r>
            <a:endParaRPr lang="bg-BG" sz="24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Обучението отговори ли на Вашите очаквания? 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82644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Одобрявате ли лекцията като метод на обучение?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85028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bg-BG" sz="3000" dirty="0" smtClean="0"/>
              <a:t>Имахте ли възможност по време на следването си да използвате в МУ: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274133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Как оценявате осигуреността на библиотеката (учебни материали, учебници, ръководства, електронни носители)?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435980"/>
              </p:ext>
            </p:extLst>
          </p:nvPr>
        </p:nvGraphicFramePr>
        <p:xfrm>
          <a:off x="1943100" y="2590800"/>
          <a:ext cx="65913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Според Вас къде могат да се намерят резерви за подобряване практическата подготовка по време на следването и следдипломното обучение?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386857"/>
              </p:ext>
            </p:extLst>
          </p:nvPr>
        </p:nvGraphicFramePr>
        <p:xfrm>
          <a:off x="533400" y="3505200"/>
          <a:ext cx="8305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По време на обучението си имахте ли възможност за самостоятелна работа?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639272"/>
              </p:ext>
            </p:extLst>
          </p:nvPr>
        </p:nvGraphicFramePr>
        <p:xfrm>
          <a:off x="457200" y="2286000"/>
          <a:ext cx="82296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813</TotalTime>
  <Words>206</Words>
  <Application>Microsoft Office PowerPoint</Application>
  <PresentationFormat>On-screen Show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   Анализ на резултатите от проведена анкета сред завършилите Факултет по обществено здравеопазване (2017-2018г.)</vt:lpstr>
      <vt:lpstr>Цел на презентацията:</vt:lpstr>
      <vt:lpstr>PowerPoint Presentation</vt:lpstr>
      <vt:lpstr>Обучението отговори ли на Вашите очаквания?  </vt:lpstr>
      <vt:lpstr>Одобрявате ли лекцията като метод на обучение? </vt:lpstr>
      <vt:lpstr>Имахте ли възможност по време на следването си да използвате в МУ:</vt:lpstr>
      <vt:lpstr>Как оценявате осигуреността на библиотеката (учебни материали, учебници, ръководства, електронни носители)?</vt:lpstr>
      <vt:lpstr>Според Вас къде могат да се намерят резерви за подобряване практическата подготовка по време на следването и следдипломното обучение?</vt:lpstr>
      <vt:lpstr>По време на обучението си имахте ли възможност за самостоятелна работа? </vt:lpstr>
      <vt:lpstr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 </vt:lpstr>
      <vt:lpstr>Моля, посочете Вашата оценка (по шестобалната система)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“Медицина” в Медицински Университет Варна</dc:title>
  <dc:creator>User</dc:creator>
  <cp:lastModifiedBy>Windows User</cp:lastModifiedBy>
  <cp:revision>113</cp:revision>
  <dcterms:created xsi:type="dcterms:W3CDTF">2006-08-16T00:00:00Z</dcterms:created>
  <dcterms:modified xsi:type="dcterms:W3CDTF">2020-04-07T06:41:43Z</dcterms:modified>
</cp:coreProperties>
</file>