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dipl_06.12.2019\&#1040;&#1085;&#1082;&#1077;&#1090;&#1085;&#1072;%20&#1082;&#1072;&#1088;&#1090;&#1072;%20&#1076;&#1080;&#1087;&#1083;&#1086;&#1084;&#1072;&#1085;&#1090;&#1080;%20-%20&#1060;&#1054;&#1047;%20(&#1086;&#1090;&#1075;&#1086;&#1074;&#1086;&#1088;&#1080;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 dirty="0">
                <a:solidFill>
                  <a:schemeClr val="bg1"/>
                </a:solidFill>
              </a:rPr>
              <a:t>Каква специалност завършвате?</a:t>
            </a:r>
            <a:endParaRPr lang="en-US" sz="2400" dirty="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'[Анкетна карта дипломанти - ФОЗ (отговори).xlsx]Резултати'!$B$1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6C-4837-8805-B2F16F51D4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6C-4837-8805-B2F16F51D4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6C-4837-8805-B2F16F51D4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6C-4837-8805-B2F16F51D4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56C-4837-8805-B2F16F51D44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56C-4837-8805-B2F16F51D44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56C-4837-8805-B2F16F51D4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дипломанти - ФОЗ (отговори).xlsx]Резултати'!$A$2:$A$8</c:f>
              <c:strCache>
                <c:ptCount val="7"/>
                <c:pt idx="0">
                  <c:v>Акушерка</c:v>
                </c:pt>
                <c:pt idx="1">
                  <c:v>Медицинска сестра</c:v>
                </c:pt>
                <c:pt idx="2">
                  <c:v>Здравен мениджмънт - магистър</c:v>
                </c:pt>
                <c:pt idx="3">
                  <c:v>ОКОЗ</c:v>
                </c:pt>
                <c:pt idx="4">
                  <c:v>Оптометрист</c:v>
                </c:pt>
                <c:pt idx="5">
                  <c:v>РМУСПА</c:v>
                </c:pt>
                <c:pt idx="6">
                  <c:v>УЗГ - магистър</c:v>
                </c:pt>
              </c:strCache>
            </c:strRef>
          </c:cat>
          <c:val>
            <c:numRef>
              <c:f>'[Анкетна карта дипломанти - ФОЗ (отговори).xlsx]Резултати'!$B$2:$B$8</c:f>
              <c:numCache>
                <c:formatCode>General</c:formatCode>
                <c:ptCount val="7"/>
                <c:pt idx="0">
                  <c:v>24</c:v>
                </c:pt>
                <c:pt idx="1">
                  <c:v>37</c:v>
                </c:pt>
                <c:pt idx="2">
                  <c:v>16</c:v>
                </c:pt>
                <c:pt idx="3">
                  <c:v>1</c:v>
                </c:pt>
                <c:pt idx="4">
                  <c:v>4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56C-4837-8805-B2F16F51D44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Как</a:t>
            </a:r>
            <a:r>
              <a:rPr lang="bg-BG" sz="2400" baseline="0">
                <a:solidFill>
                  <a:schemeClr val="bg1"/>
                </a:solidFill>
              </a:rPr>
              <a:t> оценявате подготовката си по време на стажа (оценката е по шестобалната система от 2 до 6)?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12-4893-8C4B-8C790E91B2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12-4893-8C4B-8C790E91B2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12-4893-8C4B-8C790E91B2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12-4893-8C4B-8C790E91B2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12-4893-8C4B-8C790E91B2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дипломанти - ФОЗ (отговори).xlsx]Резултати'!$U$2:$U$6</c:f>
              <c:strCache>
                <c:ptCount val="5"/>
                <c:pt idx="0">
                  <c:v>Две</c:v>
                </c:pt>
                <c:pt idx="1">
                  <c:v>Три</c:v>
                </c:pt>
                <c:pt idx="2">
                  <c:v>Четири</c:v>
                </c:pt>
                <c:pt idx="3">
                  <c:v>Пет</c:v>
                </c:pt>
                <c:pt idx="4">
                  <c:v>Шест</c:v>
                </c:pt>
              </c:strCache>
            </c:strRef>
          </c:cat>
          <c:val>
            <c:numRef>
              <c:f>'[Анкетна карта дипломанти - ФОЗ (отговори).xlsx]Резултати'!$V$2:$V$6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10</c:v>
                </c:pt>
                <c:pt idx="3">
                  <c:v>39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12-4893-8C4B-8C790E91B2F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По време на държавния стаж обучаваха ли ви на самостоятелна работа или участие в практически</a:t>
            </a:r>
            <a:r>
              <a:rPr lang="bg-BG" sz="2400" baseline="0">
                <a:solidFill>
                  <a:schemeClr val="bg1"/>
                </a:solidFill>
              </a:rPr>
              <a:t> дейности?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дипломанти - ФОЗ (отговори).xlsx]Резултати'!$W$2:$W$3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дипломанти - ФОЗ (отговори).xlsx]Резултати'!$X$2:$X$3</c:f>
              <c:numCache>
                <c:formatCode>General</c:formatCode>
                <c:ptCount val="2"/>
                <c:pt idx="0">
                  <c:v>74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C-4E9A-AA73-719661E8567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1206688"/>
        <c:axId val="461207672"/>
      </c:barChart>
      <c:catAx>
        <c:axId val="46120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461207672"/>
        <c:crosses val="autoZero"/>
        <c:auto val="1"/>
        <c:lblAlgn val="ctr"/>
        <c:lblOffset val="100"/>
        <c:noMultiLvlLbl val="0"/>
      </c:catAx>
      <c:valAx>
        <c:axId val="4612076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6120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Какво бихте препоръчали за по-добрата Ви практическа подготовка по време на стажа?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'[Анкетна карта дипломанти - ФОЗ (отговори).xlsx]Резултати'!$Z$1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9CC-4A93-8011-B510AADAAEC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9CC-4A93-8011-B510AADAAE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дипломанти - ФОЗ (отговори).xlsx]Резултати'!$Y$2:$Y$8</c:f>
              <c:strCache>
                <c:ptCount val="7"/>
                <c:pt idx="0">
                  <c:v>Да се поставят повече индивидуални задачи, като се контролира изпълнението им и се дава оценка от ръководителя на стажа</c:v>
                </c:pt>
                <c:pt idx="1">
                  <c:v>Всеки стажант да работи с определен преподавател, който да оценява степента на подготовката му (теория и практика)</c:v>
                </c:pt>
                <c:pt idx="2">
                  <c:v> Да не се възлагат несъществени задачи и да не се пропилява времето на стажанта</c:v>
                </c:pt>
                <c:pt idx="3">
                  <c:v>Да се отдели повече внимание на работата в амбулаторни условия</c:v>
                </c:pt>
                <c:pt idx="4">
                  <c:v> Да се осигури възможност за стаж в други европейски страни на стажанти, отговарящи на определени критерии</c:v>
                </c:pt>
                <c:pt idx="5">
                  <c:v>Да се възлага рефериране и докладване на статии и научни съобщения на определен диагностично-лечебен, трудово-експертен или социално-медицински проблем</c:v>
                </c:pt>
                <c:pt idx="6">
                  <c:v>Запознаване с основните критерии за определяне на временната и трайна нетрудоспособност при най-често срещаните заболявания</c:v>
                </c:pt>
              </c:strCache>
            </c:strRef>
          </c:cat>
          <c:val>
            <c:numRef>
              <c:f>'[Анкетна карта дипломанти - ФОЗ (отговори).xlsx]Резултати'!$Z$2:$Z$8</c:f>
              <c:numCache>
                <c:formatCode>General</c:formatCode>
                <c:ptCount val="7"/>
                <c:pt idx="0">
                  <c:v>54</c:v>
                </c:pt>
                <c:pt idx="1">
                  <c:v>37</c:v>
                </c:pt>
                <c:pt idx="2">
                  <c:v>46</c:v>
                </c:pt>
                <c:pt idx="3">
                  <c:v>27</c:v>
                </c:pt>
                <c:pt idx="4">
                  <c:v>31</c:v>
                </c:pt>
                <c:pt idx="5">
                  <c:v>4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C-4A93-8011-B510AADAAE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0558160"/>
        <c:axId val="550563736"/>
      </c:barChart>
      <c:catAx>
        <c:axId val="55055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550563736"/>
        <c:crosses val="autoZero"/>
        <c:auto val="1"/>
        <c:lblAlgn val="ctr"/>
        <c:lblOffset val="100"/>
        <c:noMultiLvlLbl val="0"/>
      </c:catAx>
      <c:valAx>
        <c:axId val="5505637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5055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1800">
                <a:solidFill>
                  <a:schemeClr val="bg1"/>
                </a:solidFill>
              </a:rPr>
              <a:t>Считате</a:t>
            </a:r>
            <a:r>
              <a:rPr lang="bg-BG" sz="1800" baseline="0">
                <a:solidFill>
                  <a:schemeClr val="bg1"/>
                </a:solidFill>
              </a:rPr>
              <a:t> ли, че обучението и квалификацията, които Ви дава Медицински университет - Варна, Ви правят конкурентноспособни на Ваши колеги, получили образование в друго учебно заведение?</a:t>
            </a:r>
            <a:endParaRPr lang="en-US" sz="18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F1-4224-BB70-DDD28F303E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F1-4224-BB70-DDD28F303E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F1-4224-BB70-DDD28F303E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дипломанти - ФОЗ (отговори).xlsx]Резултати'!$AC$2:$AC$4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 за момента</c:v>
                </c:pt>
              </c:strCache>
            </c:strRef>
          </c:cat>
          <c:val>
            <c:numRef>
              <c:f>'[Анкетна карта дипломанти - ФОЗ (отговори).xlsx]Резултати'!$AD$2:$AD$4</c:f>
              <c:numCache>
                <c:formatCode>General</c:formatCode>
                <c:ptCount val="3"/>
                <c:pt idx="0">
                  <c:v>69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F1-4224-BB70-DDD28F303E1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Какви бяха мотивите</a:t>
            </a:r>
            <a:r>
              <a:rPr lang="bg-BG" sz="2400" baseline="0">
                <a:solidFill>
                  <a:schemeClr val="bg1"/>
                </a:solidFill>
              </a:rPr>
              <a:t> Ви да кандидатствате тази специалност? (възможен е повече от един отговор)</a:t>
            </a:r>
            <a:endParaRPr lang="bg-BG" sz="240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дипломанти - ФОЗ (отговори).xlsx]Резултати'!$C$2:$C$12</c:f>
              <c:strCache>
                <c:ptCount val="11"/>
                <c:pt idx="0">
                  <c:v>Беше ми интересно да разбера какво всъщност представлява тази професия. </c:v>
                </c:pt>
                <c:pt idx="1">
                  <c:v>Възможност за лична изява в частна практика</c:v>
                </c:pt>
                <c:pt idx="2">
                  <c:v>Големите възможности в съвременната практика</c:v>
                </c:pt>
                <c:pt idx="3">
                  <c:v>Допълнителна квалификация</c:v>
                </c:pt>
                <c:pt idx="4">
                  <c:v>Желания да помагам на хората</c:v>
                </c:pt>
                <c:pt idx="5">
                  <c:v>Лични</c:v>
                </c:pt>
                <c:pt idx="6">
                  <c:v>Материална осигуреност</c:v>
                </c:pt>
                <c:pt idx="7">
                  <c:v>Научни постижения и перспективи в науката</c:v>
                </c:pt>
                <c:pt idx="8">
                  <c:v>Не ме приеха дентална медицина и мед. сестра беше втора опция, но преодкрих възможностите на професиятаа</c:v>
                </c:pt>
                <c:pt idx="9">
                  <c:v>Пирамидата на Маслоу</c:v>
                </c:pt>
                <c:pt idx="10">
                  <c:v>Престижност на професията</c:v>
                </c:pt>
              </c:strCache>
            </c:strRef>
          </c:cat>
          <c:val>
            <c:numRef>
              <c:f>'[Анкетна карта дипломанти - ФОЗ (отговори).xlsx]Резултати'!$D$2:$D$12</c:f>
              <c:numCache>
                <c:formatCode>General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18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6</c:v>
                </c:pt>
                <c:pt idx="8">
                  <c:v>1</c:v>
                </c:pt>
                <c:pt idx="9">
                  <c:v>1</c:v>
                </c:pt>
                <c:pt idx="1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BA-4353-8D79-6764559FE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3937192"/>
        <c:axId val="553937520"/>
        <c:axId val="0"/>
      </c:bar3DChart>
      <c:catAx>
        <c:axId val="55393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553937520"/>
        <c:crosses val="autoZero"/>
        <c:auto val="1"/>
        <c:lblAlgn val="ctr"/>
        <c:lblOffset val="100"/>
        <c:noMultiLvlLbl val="0"/>
      </c:catAx>
      <c:valAx>
        <c:axId val="5539375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5393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1800" dirty="0">
                <a:solidFill>
                  <a:schemeClr val="bg1"/>
                </a:solidFill>
              </a:rPr>
              <a:t>Ако сега</a:t>
            </a:r>
            <a:r>
              <a:rPr lang="bg-BG" sz="1800" baseline="0" dirty="0">
                <a:solidFill>
                  <a:schemeClr val="bg1"/>
                </a:solidFill>
              </a:rPr>
              <a:t> трябваше да </a:t>
            </a:r>
            <a:r>
              <a:rPr lang="bg-BG" sz="1800" baseline="0" dirty="0" smtClean="0">
                <a:solidFill>
                  <a:schemeClr val="bg1"/>
                </a:solidFill>
              </a:rPr>
              <a:t>кандидатствате </a:t>
            </a:r>
            <a:r>
              <a:rPr lang="bg-BG" sz="1800" baseline="0" dirty="0">
                <a:solidFill>
                  <a:schemeClr val="bg1"/>
                </a:solidFill>
              </a:rPr>
              <a:t>за висше образование, към коя област бихте се насочили?</a:t>
            </a:r>
            <a:endParaRPr lang="en-US" sz="1800" dirty="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'[Анкетна карта дипломанти - ФОЗ (отговори).xlsx]Резултати'!$F$1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A6-44D7-9454-339E516A5A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A6-44D7-9454-339E516A5A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A6-44D7-9454-339E516A5A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A6-44D7-9454-339E516A5A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9A6-44D7-9454-339E516A5A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9A6-44D7-9454-339E516A5AC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9A6-44D7-9454-339E516A5A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9A6-44D7-9454-339E516A5A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дипломанти - ФОЗ (отговори).xlsx]Резултати'!$E$2:$E$9</c:f>
              <c:strCache>
                <c:ptCount val="8"/>
                <c:pt idx="0">
                  <c:v>Дентална медицина</c:v>
                </c:pt>
                <c:pt idx="1">
                  <c:v>Друго</c:v>
                </c:pt>
                <c:pt idx="2">
                  <c:v>Журналистика</c:v>
                </c:pt>
                <c:pt idx="3">
                  <c:v>Инженерна специалост</c:v>
                </c:pt>
                <c:pt idx="4">
                  <c:v>Медицина</c:v>
                </c:pt>
                <c:pt idx="5">
                  <c:v>Не бих кандидатствал висше образование</c:v>
                </c:pt>
                <c:pt idx="6">
                  <c:v>Право</c:v>
                </c:pt>
                <c:pt idx="7">
                  <c:v>Фармация</c:v>
                </c:pt>
              </c:strCache>
            </c:strRef>
          </c:cat>
          <c:val>
            <c:numRef>
              <c:f>'[Анкетна карта дипломанти - ФОЗ (отговори).xlsx]Резултати'!$F$2:$F$9</c:f>
              <c:numCache>
                <c:formatCode>General</c:formatCode>
                <c:ptCount val="8"/>
                <c:pt idx="0">
                  <c:v>7</c:v>
                </c:pt>
                <c:pt idx="1">
                  <c:v>21</c:v>
                </c:pt>
                <c:pt idx="2">
                  <c:v>3</c:v>
                </c:pt>
                <c:pt idx="3">
                  <c:v>3</c:v>
                </c:pt>
                <c:pt idx="4">
                  <c:v>44</c:v>
                </c:pt>
                <c:pt idx="5">
                  <c:v>2</c:v>
                </c:pt>
                <c:pt idx="6">
                  <c:v>3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9A6-44D7-9454-339E516A5AC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719657201940666E-2"/>
          <c:y val="0.78515893346436305"/>
          <c:w val="0.9023687664041995"/>
          <c:h val="0.199935919604532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Обучението отговори ли на Вашите очаквания?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31-4E44-B959-28336CEF89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31-4E44-B959-28336CEF89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31-4E44-B959-28336CEF89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31-4E44-B959-28336CEF89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дипломанти - ФОЗ (отговори).xlsx]Резултати'!$G$2:$G$5</c:f>
              <c:strCache>
                <c:ptCount val="4"/>
                <c:pt idx="0">
                  <c:v>Да, напълно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</c:strCache>
            </c:strRef>
          </c:cat>
          <c:val>
            <c:numRef>
              <c:f>'[Анкетна карта дипломанти - ФОЗ (отговори).xlsx]Резултати'!$H$2:$H$5</c:f>
              <c:numCache>
                <c:formatCode>General</c:formatCode>
                <c:ptCount val="4"/>
                <c:pt idx="0">
                  <c:v>35</c:v>
                </c:pt>
                <c:pt idx="1">
                  <c:v>49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31-4E44-B959-28336CEF891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Удовлетворени ли сте от знанията, които получихте?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EC-4418-BCBF-6342BF149E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EC-4418-BCBF-6342BF149EC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EC-4418-BCBF-6342BF149EC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EC-4418-BCBF-6342BF149E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дипломанти - ФОЗ (отговори).xlsx]Резултати'!$I$2:$I$5</c:f>
              <c:strCache>
                <c:ptCount val="4"/>
                <c:pt idx="0">
                  <c:v>Да, напълно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</c:strCache>
            </c:strRef>
          </c:cat>
          <c:val>
            <c:numRef>
              <c:f>'[Анкетна карта дипломанти - ФОЗ (отговори).xlsx]Резултати'!$J$2:$J$5</c:f>
              <c:numCache>
                <c:formatCode>General</c:formatCode>
                <c:ptCount val="4"/>
                <c:pt idx="0">
                  <c:v>36</c:v>
                </c:pt>
                <c:pt idx="1">
                  <c:v>46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EC-4418-BCBF-6342BF149EC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Запознати ли сте с възможностите за следдипломно обучение,</a:t>
            </a:r>
            <a:r>
              <a:rPr lang="bg-BG" sz="2400" baseline="0">
                <a:solidFill>
                  <a:schemeClr val="bg1"/>
                </a:solidFill>
              </a:rPr>
              <a:t> които Медицински университет предоставя?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'[Анкетна карта дипломанти - ФОЗ (отговори).xlsx]Резултати'!$L$1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1B-4270-B9DF-FCB5011FC0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1B-4270-B9DF-FCB5011FC0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дипломанти - ФОЗ (отговори).xlsx]Резултати'!$K$2:$K$3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дипломанти - ФОЗ (отговори).xlsx]Резултати'!$L$2:$L$3</c:f>
              <c:numCache>
                <c:formatCode>General</c:formatCode>
                <c:ptCount val="2"/>
                <c:pt idx="0">
                  <c:v>77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1B-4270-B9DF-FCB5011FC09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Посещавахте</a:t>
            </a:r>
            <a:r>
              <a:rPr lang="bg-BG" sz="2400" baseline="0">
                <a:solidFill>
                  <a:schemeClr val="bg1"/>
                </a:solidFill>
              </a:rPr>
              <a:t> ли лекции по време на следването си?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дипломанти - ФОЗ (отговори).xlsx]Резултати'!$M$2:$M$3</c:f>
              <c:strCache>
                <c:ptCount val="2"/>
                <c:pt idx="0">
                  <c:v>Редовно</c:v>
                </c:pt>
                <c:pt idx="1">
                  <c:v>Рядко</c:v>
                </c:pt>
              </c:strCache>
            </c:strRef>
          </c:cat>
          <c:val>
            <c:numRef>
              <c:f>'[Анкетна карта дипломанти - ФОЗ (отговори).xlsx]Резултати'!$N$2:$N$3</c:f>
              <c:numCache>
                <c:formatCode>General</c:formatCode>
                <c:ptCount val="2"/>
                <c:pt idx="0">
                  <c:v>83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9-41FC-8808-34AF0EAA4D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7621624"/>
        <c:axId val="517621296"/>
        <c:axId val="0"/>
      </c:bar3DChart>
      <c:catAx>
        <c:axId val="51762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517621296"/>
        <c:crosses val="autoZero"/>
        <c:auto val="1"/>
        <c:lblAlgn val="ctr"/>
        <c:lblOffset val="100"/>
        <c:noMultiLvlLbl val="0"/>
      </c:catAx>
      <c:valAx>
        <c:axId val="517621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7621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Участвали ли сте в научноизследователската дейност към някоя катедра?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'[Анкетна карта дипломанти - ФОЗ (отговори).xlsx]Резултати'!$P$1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7F-4A2D-A7B2-05EC15AEA2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7F-4A2D-A7B2-05EC15AEA2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7F-4A2D-A7B2-05EC15AEA2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дипломанти - ФОЗ (отговори).xlsx]Резултати'!$O$2:$O$4</c:f>
              <c:strCache>
                <c:ptCount val="3"/>
                <c:pt idx="0">
                  <c:v>Да</c:v>
                </c:pt>
                <c:pt idx="1">
                  <c:v>Не съм проявявал(а) интерес</c:v>
                </c:pt>
                <c:pt idx="2">
                  <c:v>Не, въпреки че проявявам интерес</c:v>
                </c:pt>
              </c:strCache>
            </c:strRef>
          </c:cat>
          <c:val>
            <c:numRef>
              <c:f>'[Анкетна карта дипломанти - ФОЗ (отговори).xlsx]Резултати'!$P$2:$P$4</c:f>
              <c:numCache>
                <c:formatCode>General</c:formatCode>
                <c:ptCount val="3"/>
                <c:pt idx="0">
                  <c:v>36</c:v>
                </c:pt>
                <c:pt idx="1">
                  <c:v>38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7F-4A2D-A7B2-05EC15AEA2F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Според</a:t>
            </a:r>
            <a:r>
              <a:rPr lang="bg-BG" sz="2400" baseline="0">
                <a:solidFill>
                  <a:schemeClr val="bg1"/>
                </a:solidFill>
              </a:rPr>
              <a:t> Вас как може да се подобри практическата работа на студентите?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>
        <c:manualLayout>
          <c:xMode val="edge"/>
          <c:yMode val="edge"/>
          <c:x val="0.13231892460548539"/>
          <c:y val="3.11820858671165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0546998729276382"/>
          <c:y val="0.21118587354935781"/>
          <c:w val="0.48186267371346714"/>
          <c:h val="0.765947263481423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дипломанти - ФОЗ (отговори).xlsx]Резултати'!$S$2:$S$6</c:f>
              <c:strCache>
                <c:ptCount val="5"/>
                <c:pt idx="0">
                  <c:v>Да се поставят повече индивидуални задачи по диагностично-лечебния процес</c:v>
                </c:pt>
                <c:pt idx="1">
                  <c:v>Запознаване на студентите с административната част на в практиката - организация на грижи, подготовка на болен за изписване (и др.)</c:v>
                </c:pt>
                <c:pt idx="2">
                  <c:v>По-голям акцент на формите на активно обучение и самостоятелна изява на студентите</c:v>
                </c:pt>
                <c:pt idx="3">
                  <c:v>Подобряване на подготовката на студентите за конкретна работа с пациентите</c:v>
                </c:pt>
                <c:pt idx="4">
                  <c:v>Увеличаване броя на практическите упражнения</c:v>
                </c:pt>
              </c:strCache>
            </c:strRef>
          </c:cat>
          <c:val>
            <c:numRef>
              <c:f>'[Анкетна карта дипломанти - ФОЗ (отговори).xlsx]Резултати'!$T$2:$T$6</c:f>
              <c:numCache>
                <c:formatCode>General</c:formatCode>
                <c:ptCount val="5"/>
                <c:pt idx="0">
                  <c:v>18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E0-4F8E-ACEA-F3D445D46E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4108608"/>
        <c:axId val="424113200"/>
      </c:barChart>
      <c:catAx>
        <c:axId val="424108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424113200"/>
        <c:crosses val="autoZero"/>
        <c:auto val="1"/>
        <c:lblAlgn val="ctr"/>
        <c:lblOffset val="100"/>
        <c:noMultiLvlLbl val="0"/>
      </c:catAx>
      <c:valAx>
        <c:axId val="4241132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410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9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5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1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72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41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83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68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81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0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7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5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1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9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2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5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5620B6E-55CC-4A8D-8165-B3B7CD55794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36C66F8-B724-4A3D-A6FA-77DDA6FAC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7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3564" y="955964"/>
            <a:ext cx="9864436" cy="4738254"/>
          </a:xfrm>
        </p:spPr>
        <p:txBody>
          <a:bodyPr/>
          <a:lstStyle/>
          <a:p>
            <a:pPr algn="ctr"/>
            <a:r>
              <a:rPr lang="bg-BG" sz="44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АНКЕТНО ПРОУЧВАНЕ ОТНОСНО КАЧЕСТВОТО НА ОБУЧЕНИЕ СРЕД ДИПЛОМАНТИТЕ НА ФАКУЛТЕТА ПО ОБЩЕСТВЕНО ЗДРАВЕОПАЗВАНЕ ЗА УЧЕБНАТА 2019/2020</a:t>
            </a:r>
            <a:r>
              <a:rPr lang="bg-BG" sz="4400" dirty="0">
                <a:solidFill>
                  <a:schemeClr val="bg1"/>
                </a:solidFill>
                <a:latin typeface="Bahnschrift Light" panose="020B0502040204020203" pitchFamily="34" charset="0"/>
              </a:rPr>
              <a:t/>
            </a:r>
            <a:br>
              <a:rPr lang="bg-BG" sz="4400" dirty="0">
                <a:solidFill>
                  <a:schemeClr val="bg1"/>
                </a:solidFill>
                <a:latin typeface="Bahnschrift Light" panose="020B0502040204020203" pitchFamily="34" charset="0"/>
              </a:rPr>
            </a:br>
            <a:r>
              <a:rPr lang="bg-BG" sz="4000" dirty="0">
                <a:solidFill>
                  <a:schemeClr val="bg1"/>
                </a:solidFill>
                <a:latin typeface="Bahnschrift Light" panose="020B0502040204020203" pitchFamily="34" charset="0"/>
              </a:rPr>
              <a:t>АНКЕТИРАНИ </a:t>
            </a:r>
            <a:r>
              <a:rPr lang="bg-BG" sz="4000" b="1" dirty="0">
                <a:solidFill>
                  <a:schemeClr val="bg1"/>
                </a:solidFill>
                <a:latin typeface="Bahnschrift Light" panose="020B0502040204020203" pitchFamily="34" charset="0"/>
              </a:rPr>
              <a:t>9</a:t>
            </a:r>
            <a:r>
              <a:rPr lang="en-US" sz="40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4</a:t>
            </a:r>
            <a:r>
              <a:rPr lang="bg-BG" sz="40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</a:t>
            </a:r>
            <a:r>
              <a:rPr lang="bg-BG" sz="4000">
                <a:solidFill>
                  <a:schemeClr val="bg1"/>
                </a:solidFill>
                <a:latin typeface="Bahnschrift Light" panose="020B0502040204020203" pitchFamily="34" charset="0"/>
              </a:rPr>
              <a:t>	</a:t>
            </a:r>
            <a:r>
              <a:rPr lang="bg-BG" sz="4000" smtClean="0">
                <a:solidFill>
                  <a:schemeClr val="bg1"/>
                </a:solidFill>
                <a:latin typeface="Bahnschrift Light" panose="020B0502040204020203" pitchFamily="34" charset="0"/>
              </a:rPr>
              <a:t>ДИПЛОМА</a:t>
            </a:r>
            <a:r>
              <a:rPr lang="bg-BG" sz="4000" smtClean="0">
                <a:solidFill>
                  <a:schemeClr val="bg1"/>
                </a:solidFill>
                <a:latin typeface="Bahnschrift Light" panose="020B0502040204020203" pitchFamily="34" charset="0"/>
              </a:rPr>
              <a:t>НТИ</a:t>
            </a:r>
            <a:endParaRPr lang="en-US" sz="4000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49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249668"/>
              </p:ext>
            </p:extLst>
          </p:nvPr>
        </p:nvGraphicFramePr>
        <p:xfrm>
          <a:off x="442913" y="527049"/>
          <a:ext cx="11028362" cy="6109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516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862138"/>
              </p:ext>
            </p:extLst>
          </p:nvPr>
        </p:nvGraphicFramePr>
        <p:xfrm>
          <a:off x="442913" y="442913"/>
          <a:ext cx="11166475" cy="593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13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164672"/>
              </p:ext>
            </p:extLst>
          </p:nvPr>
        </p:nvGraphicFramePr>
        <p:xfrm>
          <a:off x="692150" y="457200"/>
          <a:ext cx="10779125" cy="601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3697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729897"/>
              </p:ext>
            </p:extLst>
          </p:nvPr>
        </p:nvGraphicFramePr>
        <p:xfrm>
          <a:off x="554038" y="387350"/>
          <a:ext cx="11207750" cy="612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506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196" y="787790"/>
            <a:ext cx="10466363" cy="5261317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081537"/>
              </p:ext>
            </p:extLst>
          </p:nvPr>
        </p:nvGraphicFramePr>
        <p:xfrm>
          <a:off x="970671" y="787791"/>
          <a:ext cx="10367888" cy="5261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885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691" y="997527"/>
            <a:ext cx="10515599" cy="5583382"/>
          </a:xfrm>
        </p:spPr>
        <p:txBody>
          <a:bodyPr>
            <a:normAutofit/>
          </a:bodyPr>
          <a:lstStyle/>
          <a:p>
            <a:endParaRPr lang="bg-BG" sz="4800" dirty="0" smtClean="0"/>
          </a:p>
          <a:p>
            <a:endParaRPr lang="bg-BG" sz="4800" dirty="0"/>
          </a:p>
          <a:p>
            <a:pPr marL="0" indent="0">
              <a:buNone/>
            </a:pPr>
            <a:endParaRPr lang="bg-BG" sz="4800"/>
          </a:p>
          <a:p>
            <a:pPr marL="0" indent="0">
              <a:buNone/>
            </a:pPr>
            <a:r>
              <a:rPr lang="bg-BG" sz="4800" smtClean="0"/>
              <a:t>БЛАГОДАРИМ </a:t>
            </a:r>
            <a:r>
              <a:rPr lang="bg-BG" sz="4800" dirty="0" smtClean="0"/>
              <a:t>ЗА ВНИМАНИЕТО!</a:t>
            </a:r>
            <a:endParaRPr lang="en-US" sz="4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30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309827"/>
              </p:ext>
            </p:extLst>
          </p:nvPr>
        </p:nvGraphicFramePr>
        <p:xfrm>
          <a:off x="955675" y="803275"/>
          <a:ext cx="9879013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2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235" y="1011382"/>
            <a:ext cx="10390909" cy="486294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058489"/>
              </p:ext>
            </p:extLst>
          </p:nvPr>
        </p:nvGraphicFramePr>
        <p:xfrm>
          <a:off x="1163782" y="1011382"/>
          <a:ext cx="10072254" cy="486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46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091" y="775854"/>
            <a:ext cx="10058400" cy="512618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044223"/>
              </p:ext>
            </p:extLst>
          </p:nvPr>
        </p:nvGraphicFramePr>
        <p:xfrm>
          <a:off x="1039091" y="900545"/>
          <a:ext cx="10321636" cy="511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90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433759"/>
              </p:ext>
            </p:extLst>
          </p:nvPr>
        </p:nvGraphicFramePr>
        <p:xfrm>
          <a:off x="650875" y="430213"/>
          <a:ext cx="10861675" cy="601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473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958990"/>
              </p:ext>
            </p:extLst>
          </p:nvPr>
        </p:nvGraphicFramePr>
        <p:xfrm>
          <a:off x="706438" y="527050"/>
          <a:ext cx="11028362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21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228784"/>
              </p:ext>
            </p:extLst>
          </p:nvPr>
        </p:nvGraphicFramePr>
        <p:xfrm>
          <a:off x="526473" y="540327"/>
          <a:ext cx="11042071" cy="5902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22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292285"/>
              </p:ext>
            </p:extLst>
          </p:nvPr>
        </p:nvGraphicFramePr>
        <p:xfrm>
          <a:off x="706582" y="512618"/>
          <a:ext cx="10986654" cy="6040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57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785768"/>
              </p:ext>
            </p:extLst>
          </p:nvPr>
        </p:nvGraphicFramePr>
        <p:xfrm>
          <a:off x="1093788" y="554038"/>
          <a:ext cx="10558462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59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</TotalTime>
  <Words>197</Words>
  <Application>Microsoft Office PowerPoint</Application>
  <PresentationFormat>Widescreen</PresentationFormat>
  <Paragraphs>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Bahnschrift Light</vt:lpstr>
      <vt:lpstr>Century Gothic</vt:lpstr>
      <vt:lpstr>Tw Cen MT</vt:lpstr>
      <vt:lpstr>Wingdings 3</vt:lpstr>
      <vt:lpstr>Ion Boardroom</vt:lpstr>
      <vt:lpstr>АНКЕТНО ПРОУЧВАНЕ ОТНОСНО КАЧЕСТВОТО НА ОБУЧЕНИЕ СРЕД ДИПЛОМАНТИТЕ НА ФАКУЛТЕТА ПО ОБЩЕСТВЕНО ЗДРАВЕОПАЗВАНЕ ЗА УЧЕБНАТА 2019/2020 АНКЕТИРАНИ 94  ДИПЛОМАНТИ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Kachestvo-1</dc:creator>
  <cp:lastModifiedBy>Kachestvo-1</cp:lastModifiedBy>
  <cp:revision>27</cp:revision>
  <dcterms:created xsi:type="dcterms:W3CDTF">2020-10-02T09:23:32Z</dcterms:created>
  <dcterms:modified xsi:type="dcterms:W3CDTF">2020-10-02T11:58:22Z</dcterms:modified>
</cp:coreProperties>
</file>