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92" r:id="rId5"/>
    <p:sldId id="276" r:id="rId6"/>
    <p:sldId id="279" r:id="rId7"/>
    <p:sldId id="280" r:id="rId8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9D9712-7D84-4E17-9270-C3347CB09BF5}">
          <p14:sldIdLst>
            <p14:sldId id="256"/>
            <p14:sldId id="258"/>
            <p14:sldId id="292"/>
            <p14:sldId id="276"/>
            <p14:sldId id="279"/>
            <p14:sldId id="280"/>
          </p14:sldIdLst>
        </p14:section>
        <p14:section name="Untitled Section" id="{65C712AE-4650-40C6-A96A-014AA553500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87" d="100"/>
          <a:sy n="87" d="100"/>
        </p:scale>
        <p:origin x="150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2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888888888888889E-2"/>
          <c:y val="0.12025481189851268"/>
          <c:w val="0.7187596237970254"/>
          <c:h val="0.75474518810148727"/>
        </c:manualLayout>
      </c:layout>
      <c:pie3DChart>
        <c:varyColors val="1"/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444444444444443"/>
          <c:y val="0.1063659230096238"/>
          <c:w val="0.7187596237970254"/>
          <c:h val="0.75474518810148727"/>
        </c:manualLayout>
      </c:layout>
      <c:pie3DChart>
        <c:varyColors val="1"/>
        <c:ser>
          <c:idx val="0"/>
          <c:order val="0"/>
          <c:explosion val="19"/>
          <c:dPt>
            <c:idx val="0"/>
            <c:bubble3D val="0"/>
            <c:spPr>
              <a:solidFill>
                <a:srgbClr val="4F81BD">
                  <a:lumMod val="40000"/>
                  <a:lumOff val="60000"/>
                </a:srgbClr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solidFill>
                <a:srgbClr val="4F81BD">
                  <a:lumMod val="20000"/>
                  <a:lumOff val="80000"/>
                </a:srgbClr>
              </a:soli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solidFill>
                <a:srgbClr val="1F497D">
                  <a:lumMod val="40000"/>
                  <a:lumOff val="60000"/>
                </a:srgbClr>
              </a:solidFill>
              <a:ln>
                <a:noFill/>
              </a:ln>
              <a:effectLst/>
              <a:sp3d/>
            </c:spPr>
          </c:dPt>
          <c:dPt>
            <c:idx val="4"/>
            <c:bubble3D val="0"/>
            <c:spPr>
              <a:solidFill>
                <a:srgbClr val="1F497D">
                  <a:lumMod val="60000"/>
                  <a:lumOff val="40000"/>
                </a:srgb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-6.9676826031675493E-2"/>
                  <c:y val="-0.2720867738784932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6460053821180362E-2"/>
                  <c:y val="1.349350365881608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6919724968830624E-2"/>
                  <c:y val="-4.097023373510021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026206964658429E-3"/>
                  <c:y val="-2.89470544494017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3477885173252358E-2"/>
                  <c:y val="-4.987842482223852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'[Chart in Microsoft PowerPoint]Sheet1'!$A$1:$E$1</c:f>
              <c:strCache>
                <c:ptCount val="5"/>
                <c:pt idx="0">
                  <c:v>болница</c:v>
                </c:pt>
                <c:pt idx="1">
                  <c:v>клиника</c:v>
                </c:pt>
                <c:pt idx="2">
                  <c:v>МУ</c:v>
                </c:pt>
                <c:pt idx="3">
                  <c:v>ДКЦ</c:v>
                </c:pt>
                <c:pt idx="4">
                  <c:v>обща практика</c:v>
                </c:pt>
              </c:strCache>
            </c:strRef>
          </c:cat>
          <c:val>
            <c:numRef>
              <c:f>'[Chart in Microsoft PowerPoint]Sheet1'!$A$2:$E$2</c:f>
              <c:numCache>
                <c:formatCode>General</c:formatCode>
                <c:ptCount val="5"/>
                <c:pt idx="0">
                  <c:v>8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3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Sheet1!$J$15:$J$17</c:f>
              <c:strCache>
                <c:ptCount val="3"/>
                <c:pt idx="0">
                  <c:v>не мога да сравня</c:v>
                </c:pt>
                <c:pt idx="1">
                  <c:v>изключително добра подготовка</c:v>
                </c:pt>
                <c:pt idx="2">
                  <c:v>по-скоро добра подготовка</c:v>
                </c:pt>
              </c:strCache>
            </c:strRef>
          </c:cat>
          <c:val>
            <c:numRef>
              <c:f>Sheet1!$K$15:$K$17</c:f>
              <c:numCache>
                <c:formatCode>0%</c:formatCode>
                <c:ptCount val="3"/>
                <c:pt idx="0">
                  <c:v>0.22</c:v>
                </c:pt>
                <c:pt idx="1">
                  <c:v>0.56000000000000005</c:v>
                </c:pt>
                <c:pt idx="2">
                  <c:v>0.22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97294376"/>
        <c:axId val="397294768"/>
      </c:barChart>
      <c:catAx>
        <c:axId val="397294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7294768"/>
        <c:crosses val="autoZero"/>
        <c:auto val="1"/>
        <c:lblAlgn val="ctr"/>
        <c:lblOffset val="100"/>
        <c:noMultiLvlLbl val="0"/>
      </c:catAx>
      <c:valAx>
        <c:axId val="397294768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7294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Sheet1!$J$27:$J$28</c:f>
              <c:strCache>
                <c:ptCount val="2"/>
                <c:pt idx="0">
                  <c:v>изключително добро</c:v>
                </c:pt>
                <c:pt idx="1">
                  <c:v>по-скоро добро</c:v>
                </c:pt>
              </c:strCache>
            </c:strRef>
          </c:cat>
          <c:val>
            <c:numRef>
              <c:f>Sheet1!$K$27:$K$28</c:f>
              <c:numCache>
                <c:formatCode>0%</c:formatCode>
                <c:ptCount val="2"/>
                <c:pt idx="0">
                  <c:v>0.56999999999999995</c:v>
                </c:pt>
                <c:pt idx="1">
                  <c:v>0.43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6.6.2018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6.6.2018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6.6.2018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6.6.2018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9514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6.6.2018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86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6.6.2018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1951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6.6.2018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768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6.6.2018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8248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6.6.2018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393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6.6.2018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8877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6.6.2018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02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6.6.2018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6.6.2018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6012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6.6.2018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1112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6.6.2018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415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6.6.2018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6.6.2018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6.6.2018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6.6.2018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6.6.2018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6.6.2018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6.6.2018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CC536-4F3D-4E22-A9F1-A3C6D40310AC}" type="datetimeFigureOut">
              <a:rPr lang="bg-BG" smtClean="0"/>
              <a:t>6.6.2018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CC536-4F3D-4E22-A9F1-A3C6D40310AC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6.6.2018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F3F3C-A60D-426C-8F94-912700854F7B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449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5328592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МЕДИЦИНСКИ УНИВЕРСИТЕТ - ВАРНА</a:t>
            </a:r>
            <a:br>
              <a:rPr lang="ru-RU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bg-BG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ФАКУЛТЕТ ПО ОБЩЕСТВЕНО ЗДРАВЕОПАЗВАНЕ КАТЕДРА „ЗДРАВНИ ГРИЖИ“</a:t>
            </a:r>
            <a:r>
              <a:rPr lang="en-US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/>
            </a:r>
            <a:br>
              <a:rPr lang="en-US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bg-BG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УС „Управление на здравните грижи и логопедия“</a:t>
            </a:r>
            <a:br>
              <a:rPr lang="bg-BG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bg-BG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сп. „Управление на </a:t>
            </a:r>
            <a:r>
              <a:rPr lang="bg-BG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здравните </a:t>
            </a:r>
            <a:r>
              <a:rPr lang="bg-BG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грижи“</a:t>
            </a:r>
            <a:r>
              <a:rPr lang="bg-BG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/>
            </a:r>
            <a:br>
              <a:rPr lang="bg-BG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bg-BG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/>
            </a:r>
            <a:br>
              <a:rPr lang="bg-BG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ru-RU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АНАЛИЗ НА РЕЗУЛТАТИ</a:t>
            </a:r>
            <a:br>
              <a:rPr lang="ru-RU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ru-RU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ОТ АНКЕТНО ПРОУЧВАНЕ </a:t>
            </a:r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НА МНЕНИЕТО </a:t>
            </a:r>
            <a:r>
              <a:rPr lang="ru-RU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НА </a:t>
            </a:r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РАБОТОДАТЕЛИ и ПОТРЕБИТЕЛИТЕ НА КАДРИ ОТ МУ – ВАРНА</a:t>
            </a:r>
            <a:r>
              <a:rPr lang="ru-RU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/>
            </a:r>
            <a:br>
              <a:rPr lang="ru-RU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ru-RU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НА УЧЕБНАТА </a:t>
            </a:r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201</a:t>
            </a:r>
            <a:r>
              <a:rPr lang="bg-BG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7</a:t>
            </a:r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/201</a:t>
            </a:r>
            <a:r>
              <a:rPr lang="bg-BG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8</a:t>
            </a:r>
            <a:r>
              <a:rPr lang="ru-RU" sz="28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/>
            </a:r>
            <a:br>
              <a:rPr lang="ru-RU" sz="28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endParaRPr lang="bg-BG" sz="28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26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392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3568" y="4952"/>
            <a:ext cx="8280920" cy="136815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ВИД НА ЛЕЧЕБНОТО ЗАВЕДЕНИЕ </a:t>
            </a:r>
            <a:endParaRPr lang="bg-BG" sz="36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569118269"/>
              </p:ext>
            </p:extLst>
          </p:nvPr>
        </p:nvGraphicFramePr>
        <p:xfrm>
          <a:off x="1115616" y="2204864"/>
          <a:ext cx="6912768" cy="450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2158701"/>
              </p:ext>
            </p:extLst>
          </p:nvPr>
        </p:nvGraphicFramePr>
        <p:xfrm>
          <a:off x="1147402" y="1196752"/>
          <a:ext cx="6592949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1399253"/>
              </p:ext>
            </p:extLst>
          </p:nvPr>
        </p:nvGraphicFramePr>
        <p:xfrm>
          <a:off x="1403648" y="1628800"/>
          <a:ext cx="6480720" cy="4324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7307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496944" cy="115212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ОЦЕНКА НА КАЧЕСТВАТА НА ВЪЗПИТАНИЦИТЕ НА МУ-ВАРНА</a:t>
            </a:r>
            <a:endParaRPr lang="bg-BG" sz="3600" b="1" dirty="0"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309238"/>
              </p:ext>
            </p:extLst>
          </p:nvPr>
        </p:nvGraphicFramePr>
        <p:xfrm>
          <a:off x="611560" y="1916831"/>
          <a:ext cx="7776864" cy="4536509"/>
        </p:xfrm>
        <a:graphic>
          <a:graphicData uri="http://schemas.openxmlformats.org/drawingml/2006/table">
            <a:tbl>
              <a:tblPr firstRow="1" firstCol="1" bandRow="1"/>
              <a:tblGrid>
                <a:gridCol w="3124486"/>
                <a:gridCol w="968383"/>
                <a:gridCol w="968383"/>
                <a:gridCol w="968383"/>
                <a:gridCol w="819402"/>
                <a:gridCol w="927827"/>
              </a:tblGrid>
              <a:tr h="6480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Много добро</a:t>
                      </a:r>
                      <a:endParaRPr lang="en-US"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Добро</a:t>
                      </a:r>
                      <a:endParaRPr lang="en-US"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мога да преценя</a:t>
                      </a:r>
                      <a:endParaRPr lang="en-US"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Задоволително</a:t>
                      </a:r>
                      <a:endParaRPr lang="en-US"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Незадоволително</a:t>
                      </a:r>
                      <a:endParaRPr lang="en-US"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Теоретична подготовка</a:t>
                      </a:r>
                      <a:endParaRPr lang="en-US"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51%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34,72%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14,28%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Практическа подготовка</a:t>
                      </a:r>
                      <a:endParaRPr lang="en-US"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42,85%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57,15%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Комуникативни умения</a:t>
                      </a:r>
                      <a:endParaRPr lang="en-US"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35,71%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42,85%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21,44</a:t>
                      </a:r>
                      <a:r>
                        <a:rPr lang="bg-BG" sz="1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Умения за работа в екип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35,71%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57,14%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7,15%</a:t>
                      </a:r>
                      <a:endParaRPr lang="en-US"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Умения за вземане на самостоятелни решения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28,57%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35,71%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14,28%</a:t>
                      </a:r>
                      <a:endParaRPr lang="en-US"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14,28%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7,15%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Способност да се адаптира към промените</a:t>
                      </a:r>
                      <a:endParaRPr lang="en-US"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42,85%</a:t>
                      </a:r>
                      <a:endParaRPr lang="en-US" sz="120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7,15%</a:t>
                      </a:r>
                      <a:endParaRPr lang="en-US" sz="120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Способност за бързи и адекватни реакции при кризисни ситуации</a:t>
                      </a:r>
                      <a:endParaRPr lang="en-US"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28,57%</a:t>
                      </a:r>
                      <a:endParaRPr lang="en-US"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35,71%</a:t>
                      </a:r>
                      <a:endParaRPr lang="en-US"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14,28%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21,42%</a:t>
                      </a:r>
                      <a:endParaRPr lang="en-US"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Способност да разбира етичните проблеми в работата си</a:t>
                      </a:r>
                      <a:endParaRPr lang="en-US"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57,14%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14,28%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28,57%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43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712968" cy="115212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ОЦЕНКА НА АКАДЕМИЧНАТА ПОДГОТОВКА НА СТУДЕНТИТЕ ОТ МУ- ВАРНА</a:t>
            </a:r>
            <a:endParaRPr lang="bg-BG" sz="36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4270684"/>
              </p:ext>
            </p:extLst>
          </p:nvPr>
        </p:nvGraphicFramePr>
        <p:xfrm>
          <a:off x="1475656" y="2057400"/>
          <a:ext cx="5976664" cy="4179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1274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640960" cy="86409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НИВО НА УДОВЛЕТВОРЕНОСТ ОТ РАБОТАТА НА ВЪЗПИТАНИЦИТЕ НА МУ- ВАРНА</a:t>
            </a:r>
            <a:endParaRPr lang="bg-BG" sz="36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261210"/>
              </p:ext>
            </p:extLst>
          </p:nvPr>
        </p:nvGraphicFramePr>
        <p:xfrm>
          <a:off x="1259632" y="2057400"/>
          <a:ext cx="6336704" cy="4107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264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640960" cy="864096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/>
            </a:r>
            <a:br>
              <a:rPr lang="ru-RU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/>
            </a:r>
            <a:br>
              <a:rPr lang="ru-RU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ИЗИСКВАНИЯ НА ЗДРАВНОТО ЗАВЕДЕНИЕ ЗА ПРИТЕЖАВАНИ КАЧЕСТВА НА МЛАДИ СПЕЦИАЛИСТИ ПО </a:t>
            </a:r>
            <a:r>
              <a:rPr lang="bg-BG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„</a:t>
            </a:r>
            <a:r>
              <a:rPr lang="ru-RU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УПРАВЛЕНИЕ НА ЗДРАВНИТЕ ГРИЖИ</a:t>
            </a:r>
            <a:endParaRPr lang="ru-RU" sz="36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3086406"/>
            <a:ext cx="7992888" cy="2470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най-голяма степен са определени следните управленски качества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Колегиалност</a:t>
            </a:r>
            <a:endParaRPr lang="en-US" sz="2800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bg-BG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bg-BG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даптивност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bg-BG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в екип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bg-BG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Вземане на решения</a:t>
            </a:r>
          </a:p>
        </p:txBody>
      </p:sp>
    </p:spTree>
    <p:extLst>
      <p:ext uri="{BB962C8B-B14F-4D97-AF65-F5344CB8AC3E}">
        <p14:creationId xmlns:p14="http://schemas.microsoft.com/office/powerpoint/2010/main" val="165244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155</Words>
  <Application>Microsoft Office PowerPoint</Application>
  <PresentationFormat>On-screen Show (4:3)</PresentationFormat>
  <Paragraphs>69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Symbol</vt:lpstr>
      <vt:lpstr>Times New Roman</vt:lpstr>
      <vt:lpstr>Office тема</vt:lpstr>
      <vt:lpstr>1_Office тема</vt:lpstr>
      <vt:lpstr>МЕДИЦИНСКИ УНИВЕРСИТЕТ - ВАРНА ФАКУЛТЕТ ПО ОБЩЕСТВЕНО ЗДРАВЕОПАЗВАНЕ КАТЕДРА „ЗДРАВНИ ГРИЖИ“ УС „Управление на здравните грижи и логопедия“ сп. „Управление на здравните грижи“  АНАЛИЗ НА РЕЗУЛТАТИ ОТ АНКЕТНО ПРОУЧВАНЕ НА МНЕНИЕТО НА РАБОТОДАТЕЛИ и ПОТРЕБИТЕЛИТЕ НА КАДРИ ОТ МУ – ВАРНА НА УЧЕБНАТА 2017/2018 </vt:lpstr>
      <vt:lpstr>ВИД НА ЛЕЧЕБНОТО ЗАВЕДЕНИЕ </vt:lpstr>
      <vt:lpstr>ОЦЕНКА НА КАЧЕСТВАТА НА ВЪЗПИТАНИЦИТЕ НА МУ-ВАРНА</vt:lpstr>
      <vt:lpstr>ОЦЕНКА НА АКАДЕМИЧНАТА ПОДГОТОВКА НА СТУДЕНТИТЕ ОТ МУ- ВАРНА</vt:lpstr>
      <vt:lpstr>НИВО НА УДОВЛЕТВОРЕНОСТ ОТ РАБОТАТА НА ВЪЗПИТАНИЦИТЕ НА МУ- ВАРНА</vt:lpstr>
      <vt:lpstr>  ИЗИСКВАНИЯ НА ЗДРАВНОТО ЗАВЕДЕНИЕ ЗА ПРИТЕЖАВАНИ КАЧЕСТВА НА МЛАДИ СПЕЦИАЛИСТИ ПО „УПРАВЛЕНИЕ НА ЗДРАВНИТЕ ГРИЖИ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Mariana Dimitrova</dc:creator>
  <cp:lastModifiedBy>MU-VARNA</cp:lastModifiedBy>
  <cp:revision>107</cp:revision>
  <dcterms:created xsi:type="dcterms:W3CDTF">2018-03-16T17:48:22Z</dcterms:created>
  <dcterms:modified xsi:type="dcterms:W3CDTF">2018-06-06T08:03:04Z</dcterms:modified>
</cp:coreProperties>
</file>