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photoAlbum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>
      <p:cViewPr varScale="1">
        <p:scale>
          <a:sx n="83" d="100"/>
          <a:sy n="83" d="100"/>
        </p:scale>
        <p:origin x="151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23963616155123466"/>
                  <c:y val="-0.170810023339916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A7-4D41-AAD6-756E8AFDE4F6}"/>
                </c:ext>
              </c:extLst>
            </c:dLbl>
            <c:dLbl>
              <c:idx val="1"/>
              <c:layout>
                <c:manualLayout>
                  <c:x val="7.0606218865498949E-2"/>
                  <c:y val="1.7554079355715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A7-4D41-AAD6-756E8AFDE4F6}"/>
                </c:ext>
              </c:extLst>
            </c:dLbl>
            <c:dLbl>
              <c:idx val="2"/>
              <c:layout>
                <c:manualLayout>
                  <c:x val="0.11593524023782742"/>
                  <c:y val="8.2330298289261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A7-4D41-AAD6-756E8AFDE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0.87</c:v>
                </c:pt>
                <c:pt idx="1">
                  <c:v>0.03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7-4D41-AAD6-756E8AFDE4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30671014836788013"/>
          <c:y val="0.92224966991779889"/>
          <c:w val="0.40982973057252192"/>
          <c:h val="6.9603049533625796E-2"/>
        </c:manualLayout>
      </c:layout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Да, при вземане на изпит</c:v>
                </c:pt>
                <c:pt idx="1">
                  <c:v>Да, при уреждане на общежитие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3-42F3-9E83-543A3EE7E5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5.3</c:v>
                </c:pt>
                <c:pt idx="1">
                  <c:v>5.0999999999999996</c:v>
                </c:pt>
                <c:pt idx="2">
                  <c:v>5.2</c:v>
                </c:pt>
                <c:pt idx="3">
                  <c:v>5</c:v>
                </c:pt>
                <c:pt idx="4">
                  <c:v>4.9000000000000004</c:v>
                </c:pt>
                <c:pt idx="5">
                  <c:v>4.8</c:v>
                </c:pt>
                <c:pt idx="6">
                  <c:v>4.8</c:v>
                </c:pt>
                <c:pt idx="7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4-4EE9-9E91-8F23B682D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30C9-4EA1-AE9A-2B6B4139B0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30C9-4EA1-AE9A-2B6B4139B0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1804416"/>
        <c:axId val="188667008"/>
        <c:axId val="0"/>
      </c:bar3DChart>
      <c:catAx>
        <c:axId val="181804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6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667008"/>
        <c:crosses val="autoZero"/>
        <c:auto val="1"/>
        <c:lblAlgn val="ctr"/>
        <c:lblOffset val="100"/>
        <c:noMultiLvlLbl val="0"/>
      </c:catAx>
      <c:valAx>
        <c:axId val="18866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80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Интересни дискусии с преподавателя</c:v>
                </c:pt>
                <c:pt idx="1">
                  <c:v>Уважение към преподавателя</c:v>
                </c:pt>
                <c:pt idx="2">
                  <c:v>Полезна информация за изпита</c:v>
                </c:pt>
                <c:pt idx="3">
                  <c:v>Систематизирано представяне на материала</c:v>
                </c:pt>
                <c:pt idx="4">
                  <c:v>По-лесно усвояване на материала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0.25</c:v>
                </c:pt>
                <c:pt idx="1">
                  <c:v>0.25</c:v>
                </c:pt>
                <c:pt idx="2">
                  <c:v>0.41</c:v>
                </c:pt>
                <c:pt idx="3">
                  <c:v>0.49</c:v>
                </c:pt>
                <c:pt idx="4">
                  <c:v>0.52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1-4104-BE53-6FAA7D9B0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79977216"/>
        <c:axId val="182388608"/>
        <c:axId val="0"/>
      </c:bar3DChart>
      <c:catAx>
        <c:axId val="179977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388608"/>
        <c:crosses val="autoZero"/>
        <c:auto val="1"/>
        <c:lblAlgn val="ctr"/>
        <c:lblOffset val="100"/>
        <c:noMultiLvlLbl val="0"/>
      </c:catAx>
      <c:valAx>
        <c:axId val="182388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997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558E-2"/>
          <c:y val="1.9252062150803211E-2"/>
          <c:w val="0.9625850340136054"/>
          <c:h val="0.645524635153504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054421768707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2-4E09-8912-2A056669BA9C}"/>
                </c:ext>
              </c:extLst>
            </c:dLbl>
            <c:dLbl>
              <c:idx val="1"/>
              <c:layout>
                <c:manualLayout>
                  <c:x val="1.8707482993197279E-2"/>
                  <c:y val="2.084690553745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2-4E09-8912-2A056669BA9C}"/>
                </c:ext>
              </c:extLst>
            </c:dLbl>
            <c:dLbl>
              <c:idx val="2"/>
              <c:layout>
                <c:manualLayout>
                  <c:x val="1.5306122448979591E-2"/>
                  <c:y val="5.732899022801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2-4E09-8912-2A056669BA9C}"/>
                </c:ext>
              </c:extLst>
            </c:dLbl>
            <c:dLbl>
              <c:idx val="3"/>
              <c:layout>
                <c:manualLayout>
                  <c:x val="2.0408163265306121E-2"/>
                  <c:y val="7.29641693811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02-4E09-8912-2A056669BA9C}"/>
                </c:ext>
              </c:extLst>
            </c:dLbl>
            <c:dLbl>
              <c:idx val="4"/>
              <c:layout>
                <c:manualLayout>
                  <c:x val="1.7006802721088437E-2"/>
                  <c:y val="0.1250814332247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02-4E09-8912-2A056669BA9C}"/>
                </c:ext>
              </c:extLst>
            </c:dLbl>
            <c:dLbl>
              <c:idx val="5"/>
              <c:layout>
                <c:manualLayout>
                  <c:x val="1.3605442176870748E-2"/>
                  <c:y val="0.13811074918566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02-4E09-8912-2A056669BA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Съвпада с отработката на упражненията</c:v>
                </c:pt>
                <c:pt idx="1">
                  <c:v>Друго</c:v>
                </c:pt>
                <c:pt idx="2">
                  <c:v>Повтаря се с материала от учебника</c:v>
                </c:pt>
                <c:pt idx="3">
                  <c:v>Лекциите са в неудобно време</c:v>
                </c:pt>
                <c:pt idx="4">
                  <c:v>Поради липса на време</c:v>
                </c:pt>
                <c:pt idx="5">
                  <c:v>програмата е прентоварена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0.03</c:v>
                </c:pt>
                <c:pt idx="1">
                  <c:v>0.05</c:v>
                </c:pt>
                <c:pt idx="2">
                  <c:v>0.11</c:v>
                </c:pt>
                <c:pt idx="3">
                  <c:v>0.25</c:v>
                </c:pt>
                <c:pt idx="4">
                  <c:v>0.26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2-4E09-8912-2A056669B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82438528"/>
        <c:axId val="182444416"/>
        <c:axId val="0"/>
      </c:bar3DChart>
      <c:catAx>
        <c:axId val="18243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444416"/>
        <c:crosses val="autoZero"/>
        <c:auto val="1"/>
        <c:lblAlgn val="ctr"/>
        <c:lblOffset val="100"/>
        <c:noMultiLvlLbl val="0"/>
      </c:catAx>
      <c:valAx>
        <c:axId val="182444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243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0.68</c:v>
                </c:pt>
                <c:pt idx="1">
                  <c:v>0.17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378-A065-3BF44300F2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7309118159122758E-2"/>
          <c:y val="0.88837865751542011"/>
          <c:w val="0.81113134398854703"/>
          <c:h val="5.6036640647609798E-2"/>
        </c:manualLayout>
      </c:layout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0.24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D-4415-895F-FE8F5511F0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1.2169577414250466E-2"/>
          <c:y val="0.81868712819787703"/>
          <c:w val="0.61528305720947807"/>
          <c:h val="0.16319209481774752"/>
        </c:manualLayout>
      </c:layout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816326530612367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13-4DCA-8DBA-FA14BE36A647}"/>
                </c:ext>
              </c:extLst>
            </c:dLbl>
            <c:dLbl>
              <c:idx val="1"/>
              <c:layout>
                <c:manualLayout>
                  <c:x val="1.020408163265306E-2"/>
                  <c:y val="-9.55472132771272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13-4DCA-8DBA-FA14BE36A647}"/>
                </c:ext>
              </c:extLst>
            </c:dLbl>
            <c:dLbl>
              <c:idx val="2"/>
              <c:layout>
                <c:manualLayout>
                  <c:x val="1.020408163265306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3-4DCA-8DBA-FA14BE36A647}"/>
                </c:ext>
              </c:extLst>
            </c:dLbl>
            <c:dLbl>
              <c:idx val="3"/>
              <c:layout>
                <c:manualLayout>
                  <c:x val="1.19047619047619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13-4DCA-8DBA-FA14BE36A647}"/>
                </c:ext>
              </c:extLst>
            </c:dLbl>
            <c:dLbl>
              <c:idx val="4"/>
              <c:layout>
                <c:manualLayout>
                  <c:x val="3.0612244897959183E-2"/>
                  <c:y val="-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13-4DCA-8DBA-FA14BE36A647}"/>
                </c:ext>
              </c:extLst>
            </c:dLbl>
            <c:dLbl>
              <c:idx val="5"/>
              <c:layout>
                <c:manualLayout>
                  <c:x val="3.4013605442176874E-2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13-4DCA-8DBA-FA14BE36A647}"/>
                </c:ext>
              </c:extLst>
            </c:dLbl>
            <c:dLbl>
              <c:idx val="6"/>
              <c:layout>
                <c:manualLayout>
                  <c:x val="3.0612244897959183E-2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13-4DCA-8DBA-FA14BE36A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Да се снабди с повече нови учебници и уч. материали</c:v>
                </c:pt>
                <c:pt idx="1">
                  <c:v>Да се оборудва с повече компютри и друга офис техника</c:v>
                </c:pt>
                <c:pt idx="2">
                  <c:v>Да се оборудва с повече читални</c:v>
                </c:pt>
                <c:pt idx="3">
                  <c:v>Да работи с удължено работно време</c:v>
                </c:pt>
                <c:pt idx="4">
                  <c:v>Да са по-учтиви със студентите</c:v>
                </c:pt>
                <c:pt idx="5">
                  <c:v>Да има възможност за 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</c:v>
                </c:pt>
                <c:pt idx="1">
                  <c:v>0.27</c:v>
                </c:pt>
                <c:pt idx="2">
                  <c:v>0.34</c:v>
                </c:pt>
                <c:pt idx="3">
                  <c:v>0.21</c:v>
                </c:pt>
                <c:pt idx="4">
                  <c:v>0.14000000000000001</c:v>
                </c:pt>
                <c:pt idx="5">
                  <c:v>0.12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13-4DCA-8DBA-FA14BE36A6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2745344"/>
        <c:axId val="182752384"/>
        <c:axId val="0"/>
      </c:bar3DChart>
      <c:catAx>
        <c:axId val="182745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752384"/>
        <c:crosses val="autoZero"/>
        <c:auto val="1"/>
        <c:lblAlgn val="ctr"/>
        <c:lblOffset val="100"/>
        <c:noMultiLvlLbl val="0"/>
      </c:catAx>
      <c:valAx>
        <c:axId val="182752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274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0.74</c:v>
                </c:pt>
                <c:pt idx="1">
                  <c:v>0.21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5-4384-888C-0B5CDC261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4326184157290822"/>
          <c:y val="0.83773667225307835"/>
          <c:w val="0.81228958129538287"/>
          <c:h val="9.6683125805066536E-2"/>
        </c:manualLayout>
      </c:layout>
      <c:overlay val="0"/>
      <c:txPr>
        <a:bodyPr/>
        <a:lstStyle/>
        <a:p>
          <a:pPr>
            <a:defRPr i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9158136482939634"/>
                  <c:y val="-0.314656749339557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4-4247-BC85-A0E0C0481180}"/>
                </c:ext>
              </c:extLst>
            </c:dLbl>
            <c:dLbl>
              <c:idx val="1"/>
              <c:layout>
                <c:manualLayout>
                  <c:x val="0.17978982537897048"/>
                  <c:y val="0.15824299161301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4-4247-BC85-A0E0C0481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D4-4247-BC85-A0E0C04811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2571897062117052"/>
          <c:y val="0.86304244760876825"/>
          <c:w val="0.18406697516380394"/>
          <c:h val="8.6761355702923551E-2"/>
        </c:manualLayout>
      </c:layout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7721088435374164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4-46E9-AAC0-54A2E1BAEEB0}"/>
                </c:ext>
              </c:extLst>
            </c:dLbl>
            <c:dLbl>
              <c:idx val="1"/>
              <c:layout>
                <c:manualLayout>
                  <c:x val="0.28061224489795905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4-46E9-AAC0-54A2E1BAEEB0}"/>
                </c:ext>
              </c:extLst>
            </c:dLbl>
            <c:dLbl>
              <c:idx val="2"/>
              <c:layout>
                <c:manualLayout>
                  <c:x val="0.25680272108843527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4-46E9-AAC0-54A2E1BAEEB0}"/>
                </c:ext>
              </c:extLst>
            </c:dLbl>
            <c:dLbl>
              <c:idx val="3"/>
              <c:layout>
                <c:manualLayout>
                  <c:x val="0.2329931972789115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D4-46E9-AAC0-54A2E1BAEEB0}"/>
                </c:ext>
              </c:extLst>
            </c:dLbl>
            <c:dLbl>
              <c:idx val="4"/>
              <c:layout>
                <c:manualLayout>
                  <c:x val="0.2346938775510204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D4-46E9-AAC0-54A2E1BAEEB0}"/>
                </c:ext>
              </c:extLst>
            </c:dLbl>
            <c:dLbl>
              <c:idx val="5"/>
              <c:layout>
                <c:manualLayout>
                  <c:x val="0.23469387755102042"/>
                  <c:y val="-2.60586319218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D4-46E9-AAC0-54A2E1BAEEB0}"/>
                </c:ext>
              </c:extLst>
            </c:dLbl>
            <c:dLbl>
              <c:idx val="6"/>
              <c:layout>
                <c:manualLayout>
                  <c:x val="0.21768707482993196"/>
                  <c:y val="-3.387622149837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D4-46E9-AAC0-54A2E1BAEEB0}"/>
                </c:ext>
              </c:extLst>
            </c:dLbl>
            <c:dLbl>
              <c:idx val="7"/>
              <c:layout>
                <c:manualLayout>
                  <c:x val="0.1904761904761904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D4-46E9-AAC0-54A2E1BAE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Възможност за използване на библиотеката</c:v>
                </c:pt>
                <c:pt idx="1">
                  <c:v>Лекционни зали</c:v>
                </c:pt>
                <c:pt idx="2">
                  <c:v>Семинарни зали</c:v>
                </c:pt>
                <c:pt idx="3">
                  <c:v>Зали за практически занятия</c:v>
                </c:pt>
                <c:pt idx="4">
                  <c:v>Възможности за използване на Интернет</c:v>
                </c:pt>
                <c:pt idx="5">
                  <c:v>Студентски общежития</c:v>
                </c:pt>
                <c:pt idx="6">
                  <c:v>Студентски столове</c:v>
                </c:pt>
                <c:pt idx="7">
                  <c:v>Възможности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5.5</c:v>
                </c:pt>
                <c:pt idx="1">
                  <c:v>5</c:v>
                </c:pt>
                <c:pt idx="2">
                  <c:v>5</c:v>
                </c:pt>
                <c:pt idx="3">
                  <c:v>5.2</c:v>
                </c:pt>
                <c:pt idx="4">
                  <c:v>5.3</c:v>
                </c:pt>
                <c:pt idx="5">
                  <c:v>4.9000000000000004</c:v>
                </c:pt>
                <c:pt idx="6">
                  <c:v>4.9000000000000004</c:v>
                </c:pt>
                <c:pt idx="7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D4-46E9-AAC0-54A2E1BAE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79950336"/>
        <c:axId val="181802880"/>
        <c:axId val="0"/>
      </c:bar3DChart>
      <c:catAx>
        <c:axId val="179950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1802880"/>
        <c:crosses val="autoZero"/>
        <c:auto val="1"/>
        <c:lblAlgn val="ctr"/>
        <c:lblOffset val="100"/>
        <c:noMultiLvlLbl val="0"/>
      </c:catAx>
      <c:valAx>
        <c:axId val="181802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95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A668-5750-4CAA-872D-3A3BCC566248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1238-5059-4C3B-8649-0D3C0227CC6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35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850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699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245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808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1431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9114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0482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1295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70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547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312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065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091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764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469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232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067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0762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ПРОУЧВАНЕ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НА СТУДЕНТИТЕ </a:t>
            </a:r>
            <a:r>
              <a:rPr lang="bg-BG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МЕДИЦИНСКИ КОЛЕЖ - ВАРНА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bg-BG" sz="2400" dirty="0">
              <a:solidFill>
                <a:srgbClr val="C0545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172200" cy="137160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50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849177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892554"/>
              </p:ext>
            </p:extLst>
          </p:nvPr>
        </p:nvGraphicFramePr>
        <p:xfrm>
          <a:off x="533400" y="1484784"/>
          <a:ext cx="65547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Били ли сте свидетели на корупция в университета?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2661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оценка 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134859"/>
              </p:ext>
            </p:extLst>
          </p:nvPr>
        </p:nvGraphicFramePr>
        <p:xfrm>
          <a:off x="1403648" y="1556792"/>
          <a:ext cx="627504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9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547664" y="266403"/>
            <a:ext cx="5400600" cy="1584176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представлява извадка от въпроси, от анонимно, анкетно проучване проведено сред студентите от </a:t>
            </a:r>
            <a:r>
              <a:rPr lang="bg-BG" sz="1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 колеж към </a:t>
            </a:r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 Университет - Варна</a:t>
            </a:r>
            <a:endParaRPr lang="bg-BG" sz="1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4077072"/>
            <a:ext cx="4608512" cy="2376264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2889520"/>
            <a:ext cx="3816424" cy="612648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331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41090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648129"/>
              </p:ext>
            </p:extLst>
          </p:nvPr>
        </p:nvGraphicFramePr>
        <p:xfrm>
          <a:off x="533400" y="533400"/>
          <a:ext cx="6554788" cy="46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065113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043324"/>
              </p:ext>
            </p:extLst>
          </p:nvPr>
        </p:nvGraphicFramePr>
        <p:xfrm>
          <a:off x="899592" y="1916832"/>
          <a:ext cx="7128792" cy="398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br>
              <a:rPr lang="bg-BG" dirty="0"/>
            </a:b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7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173245"/>
              </p:ext>
            </p:extLst>
          </p:nvPr>
        </p:nvGraphicFramePr>
        <p:xfrm>
          <a:off x="533400" y="188640"/>
          <a:ext cx="65547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00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607310"/>
              </p:ext>
            </p:extLst>
          </p:nvPr>
        </p:nvGraphicFramePr>
        <p:xfrm>
          <a:off x="533400" y="116632"/>
          <a:ext cx="655478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6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020994"/>
              </p:ext>
            </p:extLst>
          </p:nvPr>
        </p:nvGraphicFramePr>
        <p:xfrm>
          <a:off x="539552" y="1009737"/>
          <a:ext cx="65547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29001"/>
              </p:ext>
            </p:extLst>
          </p:nvPr>
        </p:nvGraphicFramePr>
        <p:xfrm>
          <a:off x="533400" y="533400"/>
          <a:ext cx="6554788" cy="577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685</TotalTime>
  <Words>143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Ion</vt:lpstr>
      <vt:lpstr>АНАЛИЗ НА РЕЗУЛТАТИТЕ  ОТ АНКЕТА ЗА ПРОУЧВАНЕ МНЕНИЕТО НА СТУДЕНТИТЕ ОТ МЕДИЦИНСКИ КОЛЕЖ - ВАРНА ЗА КАЧЕСТВОТО НА ОБУЧЕНИЕ 2017/ 2018</vt:lpstr>
      <vt:lpstr>PowerPoint Presentation</vt:lpstr>
      <vt:lpstr>Актуална ли е информацията от лекциите?</vt:lpstr>
      <vt:lpstr>Защо посещавате лекционния курс?</vt:lpstr>
      <vt:lpstr>Защо не посещавате лекционния курс? </vt:lpstr>
      <vt:lpstr>  Получавате ли достатъчно практически умения по време на упражнение? </vt:lpstr>
      <vt:lpstr>Каква оценка давате на Библиотеката?</vt:lpstr>
      <vt:lpstr>Какви са препоръките Ви за оптимизиране работата на Библиотеката? </vt:lpstr>
      <vt:lpstr>Каква е оценката Ви за сайта на Университета?</vt:lpstr>
      <vt:lpstr>Информирани ли сте за проекти, които съществуват в университета? </vt:lpstr>
      <vt:lpstr>Как оценявате материално-техническата база на Университета(по шестобалната скала)? </vt:lpstr>
      <vt:lpstr>Били ли сте свидетели на корупция в университета? </vt:lpstr>
      <vt:lpstr>Моля посочете Вашата оценка (по шестобалната скала) за: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71</cp:revision>
  <dcterms:created xsi:type="dcterms:W3CDTF">2012-09-18T08:22:38Z</dcterms:created>
  <dcterms:modified xsi:type="dcterms:W3CDTF">2020-03-12T11:04:33Z</dcterms:modified>
</cp:coreProperties>
</file>