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colors8.xml" ContentType="application/vnd.ms-office.chartcolor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olors6.xml" ContentType="application/vnd.ms-office.chartcolor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7.xml" ContentType="application/vnd.openxmlformats-officedocument.drawingml.chart+xml"/>
  <Override PartName="/ppt/charts/colors10.xml" ContentType="application/vnd.ms-office.chartcolorstyle+xml"/>
  <Override PartName="/ppt/charts/style9.xml" ContentType="application/vnd.ms-office.chartstyle+xml"/>
  <Override PartName="/ppt/charts/style7.xml" ContentType="application/vnd.ms-office.chart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charts/colors9.xml" ContentType="application/vnd.ms-office.chartcolor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olors7.xml" ContentType="application/vnd.ms-office.chartcolor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charts/style10.xml" ContentType="application/vnd.ms-office.chartstyle+xml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style8.xml" ContentType="application/vnd.ms-office.chartstyle+xml"/>
  <Override PartName="/ppt/charts/chart4.xml" ContentType="application/vnd.openxmlformats-officedocument.drawingml.chart+xml"/>
  <Override PartName="/ppt/charts/style6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1" r:id="rId26"/>
    <p:sldId id="282" r:id="rId27"/>
    <p:sldId id="283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9" autoAdjust="0"/>
    <p:restoredTop sz="94660"/>
  </p:normalViewPr>
  <p:slideViewPr>
    <p:cSldViewPr snapToGrid="0">
      <p:cViewPr varScale="1">
        <p:scale>
          <a:sx n="71" d="100"/>
          <a:sy n="71" d="100"/>
        </p:scale>
        <p:origin x="-25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___________Microsoft_Office_Excel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________________Microsoft_Office_Excel10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______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______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__________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___________Microsoft_Office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___________Microsoft_Office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________________Microsoft_Office_Excel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________________Microsoft_Office_Excel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___________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Определете удовлетвореността си от дисциплините изучавани през настоящият семестър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0"/>
              <c:layout/>
              <c:tx>
                <c:rich>
                  <a:bodyPr/>
                  <a:lstStyle/>
                  <a:p>
                    <a:fld id="{0A54578D-675A-45B9-82B7-03226A582210}" type="VALUE">
                      <a:rPr lang="en-US" smtClean="0"/>
                      <a:pPr/>
                      <a:t>[VALUE]</a:t>
                    </a:fld>
                    <a:r>
                      <a:rPr lang="en-US"/>
                      <a:t>; 72,7%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CB32-4011-8276-7A6A257B9A84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E1CA209D-A615-4CB8-A2D9-EAA040FD6E4E}" type="VALUE">
                      <a:rPr lang="en-US" smtClean="0"/>
                      <a:pPr/>
                      <a:t>[VALUE]</a:t>
                    </a:fld>
                    <a:r>
                      <a:rPr lang="en-US"/>
                      <a:t>; 25,0%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B32-4011-8276-7A6A257B9A84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51EAF774-4B21-4FD2-B525-F480920F5533}" type="VALUE">
                      <a:rPr lang="en-US" smtClean="0"/>
                      <a:pPr/>
                      <a:t>[VALUE]</a:t>
                    </a:fld>
                    <a:r>
                      <a:rPr lang="en-US"/>
                      <a:t>; 0,0%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CB32-4011-8276-7A6A257B9A84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1A84BEC5-1611-44E6-83F5-2964F92681BC}" type="VALUE">
                      <a:rPr lang="en-US" smtClean="0"/>
                      <a:pPr/>
                      <a:t>[VALUE]</a:t>
                    </a:fld>
                    <a:r>
                      <a:rPr lang="en-US"/>
                      <a:t>; 8,3%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B32-4011-8276-7A6A257B9A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Да, доволен съм</c:v>
                </c:pt>
                <c:pt idx="1">
                  <c:v>Да, но не напълно</c:v>
                </c:pt>
                <c:pt idx="2">
                  <c:v>Не съм доволен</c:v>
                </c:pt>
                <c:pt idx="3">
                  <c:v>Не мога да преценя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</c:v>
                </c:pt>
                <c:pt idx="1">
                  <c:v>3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B32-4011-8276-7A6A257B9A84}"/>
            </c:ext>
          </c:extLst>
        </c:ser>
        <c:dLbls/>
        <c:gapWidth val="219"/>
        <c:overlap val="-27"/>
        <c:axId val="31727616"/>
        <c:axId val="31729152"/>
      </c:barChart>
      <c:catAx>
        <c:axId val="3172761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729152"/>
        <c:crosses val="autoZero"/>
        <c:auto val="1"/>
        <c:lblAlgn val="ctr"/>
        <c:lblOffset val="100"/>
      </c:catAx>
      <c:valAx>
        <c:axId val="3172915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727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Посещаемост на учебите занятия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0"/>
              <c:layout/>
              <c:tx>
                <c:rich>
                  <a:bodyPr/>
                  <a:lstStyle/>
                  <a:p>
                    <a:fld id="{CDB30400-AD03-4B63-81A9-5E24A859158D}" type="VALUE">
                      <a:rPr lang="en-US" smtClean="0"/>
                      <a:pPr/>
                      <a:t>[VALUE]</a:t>
                    </a:fld>
                    <a:r>
                      <a:rPr lang="en-US"/>
                      <a:t>; 75,0%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28D9-4B7A-8C7E-E66BE83C3F2E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E6FFF7F8-C6EA-429A-901E-6972829CE8FE}" type="VALUE">
                      <a:rPr lang="en-US" smtClean="0"/>
                      <a:pPr/>
                      <a:t>[VALUE]</a:t>
                    </a:fld>
                    <a:r>
                      <a:rPr lang="en-US"/>
                      <a:t>; 16,7%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8D9-4B7A-8C7E-E66BE83C3F2E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79762410-009B-4A18-A608-2B673C7C36E8}" type="VALUE">
                      <a:rPr lang="en-US" smtClean="0"/>
                      <a:pPr/>
                      <a:t>[VALUE]</a:t>
                    </a:fld>
                    <a:r>
                      <a:rPr lang="en-US"/>
                      <a:t>; 0,0%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8D9-4B7A-8C7E-E66BE83C3F2E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9439D360-2697-4073-943F-895037C8219D}" type="VALUE">
                      <a:rPr lang="en-US" smtClean="0"/>
                      <a:pPr/>
                      <a:t>[VALUE]</a:t>
                    </a:fld>
                    <a:r>
                      <a:rPr lang="en-US"/>
                      <a:t>; 8,3%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8D9-4B7A-8C7E-E66BE83C3F2E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40D3E3B3-D904-472E-9CFF-2492D6CD1744}" type="VALUE">
                      <a:rPr lang="en-US" smtClean="0"/>
                      <a:pPr/>
                      <a:t>[VALUE]</a:t>
                    </a:fld>
                    <a:r>
                      <a:rPr lang="en-US"/>
                      <a:t>; 0,0%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28D9-4B7A-8C7E-E66BE83C3F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Редовно</c:v>
                </c:pt>
                <c:pt idx="1">
                  <c:v>Сравнително редовно</c:v>
                </c:pt>
                <c:pt idx="2">
                  <c:v>Нередовно</c:v>
                </c:pt>
                <c:pt idx="3">
                  <c:v>Много рядко</c:v>
                </c:pt>
                <c:pt idx="4">
                  <c:v>Нямам време да посещавам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</c:v>
                </c:pt>
                <c:pt idx="1">
                  <c:v>2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8D9-4B7A-8C7E-E66BE83C3F2E}"/>
            </c:ext>
          </c:extLst>
        </c:ser>
        <c:dLbls/>
        <c:gapWidth val="219"/>
        <c:overlap val="-27"/>
        <c:axId val="85926272"/>
        <c:axId val="85927808"/>
      </c:barChart>
      <c:catAx>
        <c:axId val="8592627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927808"/>
        <c:crosses val="autoZero"/>
        <c:auto val="1"/>
        <c:lblAlgn val="ctr"/>
        <c:lblOffset val="100"/>
      </c:catAx>
      <c:valAx>
        <c:axId val="8592780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926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Учебни дисциплини, оставили най-много знания у Вас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0"/>
              <c:layout/>
              <c:tx>
                <c:rich>
                  <a:bodyPr/>
                  <a:lstStyle/>
                  <a:p>
                    <a:fld id="{AECF4915-81DD-4B04-8C66-A524E640B405}" type="VALUE">
                      <a:rPr lang="en-US" smtClean="0"/>
                      <a:pPr/>
                      <a:t>[VALUE]</a:t>
                    </a:fld>
                    <a:r>
                      <a:rPr lang="en-US"/>
                      <a:t>; 24,4%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0FC8-45E1-B230-F27A25D5F379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C31159D7-F870-4032-AEAC-48039DA57CDC}" type="VALUE">
                      <a:rPr lang="en-US" smtClean="0"/>
                      <a:pPr/>
                      <a:t>[VALUE]</a:t>
                    </a:fld>
                    <a:r>
                      <a:rPr lang="en-US"/>
                      <a:t>; 24,4%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FC8-45E1-B230-F27A25D5F379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A2128CC3-5B4A-426E-B2C4-C18330FD48E2}" type="VALUE">
                      <a:rPr lang="en-US" smtClean="0"/>
                      <a:pPr/>
                      <a:t>[VALUE]</a:t>
                    </a:fld>
                    <a:r>
                      <a:rPr lang="en-US"/>
                      <a:t>; 22,0%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FC8-45E1-B230-F27A25D5F379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70B6357E-D8E9-405A-A8E1-EB099540B887}" type="VALUE">
                      <a:rPr lang="en-US" smtClean="0"/>
                      <a:pPr/>
                      <a:t>[VALUE]</a:t>
                    </a:fld>
                    <a:r>
                      <a:rPr lang="en-US"/>
                      <a:t>; 14,6%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FC8-45E1-B230-F27A25D5F379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AF229F0D-C584-4429-9825-C4A1F3E157E1}" type="VALUE">
                      <a:rPr lang="en-US" smtClean="0"/>
                      <a:pPr/>
                      <a:t>[VALUE]</a:t>
                    </a:fld>
                    <a:r>
                      <a:rPr lang="en-US"/>
                      <a:t>; 14,6%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FC8-45E1-B230-F27A25D5F3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Приложна психология</c:v>
                </c:pt>
                <c:pt idx="1">
                  <c:v>Педагогика</c:v>
                </c:pt>
                <c:pt idx="2">
                  <c:v>Епидемиология на здравето</c:v>
                </c:pt>
                <c:pt idx="3">
                  <c:v>Медицинска статистика и информатика</c:v>
                </c:pt>
                <c:pt idx="4">
                  <c:v>Хигиена и екология на здравното заведение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</c:v>
                </c:pt>
                <c:pt idx="1">
                  <c:v>10</c:v>
                </c:pt>
                <c:pt idx="2">
                  <c:v>9</c:v>
                </c:pt>
                <c:pt idx="3">
                  <c:v>6</c:v>
                </c:pt>
                <c:pt idx="4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0FC8-45E1-B230-F27A25D5F379}"/>
            </c:ext>
          </c:extLst>
        </c:ser>
        <c:dLbls>
          <c:showVal val="1"/>
        </c:dLbls>
        <c:gapWidth val="219"/>
        <c:overlap val="-27"/>
        <c:axId val="32345472"/>
        <c:axId val="32351360"/>
      </c:barChart>
      <c:catAx>
        <c:axId val="3234547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351360"/>
        <c:crosses val="autoZero"/>
        <c:auto val="1"/>
        <c:lblAlgn val="ctr"/>
        <c:lblOffset val="100"/>
      </c:catAx>
      <c:valAx>
        <c:axId val="3235136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345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Преподаватели оставили най-силно положително влияние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10; 19,2%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313-4871-A149-E6EB3DDEF81C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638D9D4B-2183-4559-8236-4889064699F1}" type="VALUE">
                      <a:rPr lang="en-US" smtClean="0"/>
                      <a:pPr/>
                      <a:t>[VALUE]</a:t>
                    </a:fld>
                    <a:r>
                      <a:rPr lang="en-US"/>
                      <a:t>; 17,3%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313-4871-A149-E6EB3DDEF81C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9EE12225-07E4-441F-9AA9-20A23806F223}" type="VALUE">
                      <a:rPr lang="en-US" smtClean="0"/>
                      <a:pPr/>
                      <a:t>[VALUE]</a:t>
                    </a:fld>
                    <a:r>
                      <a:rPr lang="en-US"/>
                      <a:t>; 15,4%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6313-4871-A149-E6EB3DDEF81C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5949FF03-1311-47C3-B9D4-331D2FDC9D77}" type="VALUE">
                      <a:rPr lang="en-US" smtClean="0"/>
                      <a:pPr/>
                      <a:t>[VALUE]</a:t>
                    </a:fld>
                    <a:r>
                      <a:rPr lang="en-US"/>
                      <a:t>; 9,6%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313-4871-A149-E6EB3DDEF81C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718408FE-B8F6-4874-8BA3-DE04F3456E37}" type="VALUE">
                      <a:rPr lang="en-US" smtClean="0"/>
                      <a:pPr/>
                      <a:t>[VALUE]</a:t>
                    </a:fld>
                    <a:r>
                      <a:rPr lang="en-US"/>
                      <a:t>; 9,6%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6313-4871-A149-E6EB3DDEF81C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8D4BAF35-E9A7-4245-96A9-71FDD5CB07B4}" type="VALUE">
                      <a:rPr lang="en-US" smtClean="0"/>
                      <a:pPr/>
                      <a:t>[VALUE]</a:t>
                    </a:fld>
                    <a:r>
                      <a:rPr lang="en-US"/>
                      <a:t>; 7,7%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313-4871-A149-E6EB3DDEF81C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ED2BE47A-9AE1-4199-836A-8A30D2D7811C}" type="VALUE">
                      <a:rPr lang="en-US" smtClean="0"/>
                      <a:pPr/>
                      <a:t>[VALUE]</a:t>
                    </a:fld>
                    <a:r>
                      <a:rPr lang="en-US"/>
                      <a:t>; 3,8%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6313-4871-A149-E6EB3DDEF81C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589B9D50-8F2B-456E-9FD9-801097EC8B5E}" type="VALUE">
                      <a:rPr lang="en-US" smtClean="0"/>
                      <a:pPr/>
                      <a:t>[VALUE]</a:t>
                    </a:fld>
                    <a:r>
                      <a:rPr lang="en-US"/>
                      <a:t>; 3,8%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313-4871-A149-E6EB3DDEF81C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4C9D8373-1D9C-44AF-B9E2-35C91AA7D802}" type="VALUE">
                      <a:rPr lang="en-US" smtClean="0"/>
                      <a:pPr/>
                      <a:t>[VALUE]</a:t>
                    </a:fld>
                    <a:r>
                      <a:rPr lang="en-US"/>
                      <a:t>; 3,8%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6313-4871-A149-E6EB3DDEF81C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398FF043-3031-4B64-8E6A-902323596640}" type="VALUE">
                      <a:rPr lang="en-US" smtClean="0"/>
                      <a:pPr/>
                      <a:t>[VALUE]</a:t>
                    </a:fld>
                    <a:r>
                      <a:rPr lang="en-US"/>
                      <a:t>; 3,8%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6313-4871-A149-E6EB3DDEF81C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fld id="{0EB73A63-31F0-404D-B13E-69C399F20911}" type="VALUE">
                      <a:rPr lang="en-US" smtClean="0"/>
                      <a:pPr/>
                      <a:t>[VALUE]</a:t>
                    </a:fld>
                    <a:r>
                      <a:rPr lang="en-US"/>
                      <a:t>; 1,9%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6313-4871-A149-E6EB3DDEF81C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fld id="{F3EEB19C-F9E2-4725-A1AA-A73F005156AA}" type="VALUE">
                      <a:rPr lang="en-US" smtClean="0"/>
                      <a:pPr/>
                      <a:t>[VALUE]</a:t>
                    </a:fld>
                    <a:r>
                      <a:rPr lang="en-US"/>
                      <a:t>; 1,9%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6313-4871-A149-E6EB3DDEF81C}"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fld id="{8ACF8026-AAF3-4832-A1C8-323E6280F3BF}" type="VALUE">
                      <a:rPr lang="en-US" smtClean="0"/>
                      <a:pPr/>
                      <a:t>[VALUE]</a:t>
                    </a:fld>
                    <a:r>
                      <a:rPr lang="en-US"/>
                      <a:t>; 1,9%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6313-4871-A149-E6EB3DDEF8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Гл. ас. Д. Русева, д.п.</c:v>
                </c:pt>
                <c:pt idx="1">
                  <c:v>Проф. д-р А. Керековска, д.м.</c:v>
                </c:pt>
                <c:pt idx="2">
                  <c:v>Доц. М. Грудева, д.п.</c:v>
                </c:pt>
                <c:pt idx="3">
                  <c:v>Проф. д-р Р. Константинов, д.м.</c:v>
                </c:pt>
                <c:pt idx="4">
                  <c:v>Проф. С. Борисова, д.м.</c:v>
                </c:pt>
                <c:pt idx="5">
                  <c:v>Проф. д-р И. Мирчева, д.м.</c:v>
                </c:pt>
                <c:pt idx="6">
                  <c:v>Гл. ас. д-р Е. Иванова, д.м.</c:v>
                </c:pt>
                <c:pt idx="7">
                  <c:v>Гл. ас. В. Атанасова, д.уоз</c:v>
                </c:pt>
                <c:pt idx="8">
                  <c:v>Гл. ас. д-р Р. Чамова, д.м.</c:v>
                </c:pt>
                <c:pt idx="9">
                  <c:v>Гл. ас. Кр. Лалева, д.уоз</c:v>
                </c:pt>
                <c:pt idx="10">
                  <c:v>Ас. д-р С. Станева, д.м.</c:v>
                </c:pt>
                <c:pt idx="11">
                  <c:v>Ас. д-р Д. Томов</c:v>
                </c:pt>
                <c:pt idx="12">
                  <c:v>Доц. д-р А. Кирчева, д.м.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6313-4871-A149-E6EB3DDEF81C}"/>
            </c:ext>
          </c:extLst>
        </c:ser>
        <c:dLbls/>
        <c:gapWidth val="219"/>
        <c:axId val="32661504"/>
        <c:axId val="32663040"/>
      </c:barChart>
      <c:catAx>
        <c:axId val="3266150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63040"/>
        <c:crosses val="autoZero"/>
        <c:auto val="1"/>
        <c:lblAlgn val="ctr"/>
        <c:lblOffset val="100"/>
      </c:catAx>
      <c:valAx>
        <c:axId val="32663040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61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Несъществени дисциплини според студентите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0"/>
              <c:layout/>
              <c:tx>
                <c:rich>
                  <a:bodyPr/>
                  <a:lstStyle/>
                  <a:p>
                    <a:fld id="{28CB86AB-8500-4765-9241-BAADF455EA18}" type="VALUE">
                      <a:rPr lang="en-US" smtClean="0"/>
                      <a:pPr/>
                      <a:t>[VALUE]</a:t>
                    </a:fld>
                    <a:r>
                      <a:rPr lang="en-US"/>
                      <a:t>; 41,6%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8C4-48E3-83FE-64430FD64605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2D29F84E-8A63-4E00-8269-176ACE64484B}" type="VALUE">
                      <a:rPr lang="en-US" smtClean="0"/>
                      <a:pPr/>
                      <a:t>[VALUE]</a:t>
                    </a:fld>
                    <a:r>
                      <a:rPr lang="en-US"/>
                      <a:t>; 8,3%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8C4-48E3-83FE-64430FD64605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FEB38EC7-3C0D-431D-9739-E53CAD932674}" type="VALUE">
                      <a:rPr lang="en-US" smtClean="0"/>
                      <a:pPr/>
                      <a:t>[VALUE]</a:t>
                    </a:fld>
                    <a:r>
                      <a:rPr lang="en-US"/>
                      <a:t>; 50,0%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88C4-48E3-83FE-64430FD646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Не</c:v>
                </c:pt>
                <c:pt idx="1">
                  <c:v>Да - Медицинска статистика и информатика</c:v>
                </c:pt>
                <c:pt idx="2">
                  <c:v>Не отговорили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</c:v>
                </c:pt>
                <c:pt idx="1">
                  <c:v>1</c:v>
                </c:pt>
                <c:pt idx="2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8C4-48E3-83FE-64430FD64605}"/>
            </c:ext>
          </c:extLst>
        </c:ser>
        <c:dLbls/>
        <c:gapWidth val="219"/>
        <c:overlap val="-27"/>
        <c:axId val="56887552"/>
        <c:axId val="33026048"/>
      </c:barChart>
      <c:catAx>
        <c:axId val="5688755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026048"/>
        <c:crosses val="autoZero"/>
        <c:auto val="1"/>
        <c:lblAlgn val="ctr"/>
        <c:lblOffset val="100"/>
      </c:catAx>
      <c:valAx>
        <c:axId val="3302604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887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Степен на разбиране на материала по време на лекция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0"/>
              <c:layout/>
              <c:tx>
                <c:rich>
                  <a:bodyPr/>
                  <a:lstStyle/>
                  <a:p>
                    <a:fld id="{E03F5C5F-3B87-4F0F-95EA-53F9BD1C3746}" type="VALUE">
                      <a:rPr lang="en-US" smtClean="0"/>
                      <a:pPr/>
                      <a:t>[VALUE]</a:t>
                    </a:fld>
                    <a:r>
                      <a:rPr lang="en-US"/>
                      <a:t>; 25,0%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0AA6-4634-951F-633F429CB0D3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E3759351-99C2-485B-A1B8-C34225209AFC}" type="VALUE">
                      <a:rPr lang="en-US" smtClean="0"/>
                      <a:pPr/>
                      <a:t>[VALUE]</a:t>
                    </a:fld>
                    <a:r>
                      <a:rPr lang="en-US"/>
                      <a:t>; 75,0%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AA6-4634-951F-633F429CB0D3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70FDE5F9-4E55-47BE-9B07-CA2052B05EDD}" type="VALUE">
                      <a:rPr lang="en-US" smtClean="0"/>
                      <a:pPr/>
                      <a:t>[VALUE]</a:t>
                    </a:fld>
                    <a:r>
                      <a:rPr lang="en-US"/>
                      <a:t>; 0,0%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AA6-4634-951F-633F429CB0D3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A24F3F1F-F65F-4A78-A485-CA4BCFF2C1A3}" type="VALUE">
                      <a:rPr lang="en-US" smtClean="0"/>
                      <a:pPr/>
                      <a:t>[VALUE]</a:t>
                    </a:fld>
                    <a:r>
                      <a:rPr lang="en-US"/>
                      <a:t>; 0,0%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AA6-4634-951F-633F429CB0D3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29A6E1AE-EDB0-4A96-9E0C-9D40FE011EB6}" type="VALUE">
                      <a:rPr lang="en-US" smtClean="0"/>
                      <a:pPr/>
                      <a:t>[VALUE]</a:t>
                    </a:fld>
                    <a:r>
                      <a:rPr lang="en-US"/>
                      <a:t>; 0,0%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AA6-4634-951F-633F429CB0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Във висока степен</c:v>
                </c:pt>
                <c:pt idx="1">
                  <c:v>В средна степен </c:v>
                </c:pt>
                <c:pt idx="2">
                  <c:v>В ниска степен</c:v>
                </c:pt>
                <c:pt idx="3">
                  <c:v>Не посещавам редовно лекциите</c:v>
                </c:pt>
                <c:pt idx="4">
                  <c:v>Не мога да преценя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0AA6-4634-951F-633F429CB0D3}"/>
            </c:ext>
          </c:extLst>
        </c:ser>
        <c:dLbls>
          <c:showVal val="1"/>
        </c:dLbls>
        <c:gapWidth val="219"/>
        <c:overlap val="-27"/>
        <c:axId val="65376256"/>
        <c:axId val="65377792"/>
      </c:barChart>
      <c:catAx>
        <c:axId val="653762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377792"/>
        <c:crosses val="autoZero"/>
        <c:auto val="1"/>
        <c:lblAlgn val="ctr"/>
        <c:lblOffset val="100"/>
      </c:catAx>
      <c:valAx>
        <c:axId val="6537779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376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Посочете кое затрудняваше учебния процес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0"/>
              <c:layout/>
              <c:tx>
                <c:rich>
                  <a:bodyPr/>
                  <a:lstStyle/>
                  <a:p>
                    <a:fld id="{790E37B3-33AB-4EB8-BD96-06DF94AB6E48}" type="VALUE">
                      <a:rPr lang="en-US" smtClean="0"/>
                      <a:pPr/>
                      <a:t>[VALUE]</a:t>
                    </a:fld>
                    <a:r>
                      <a:rPr lang="en-US"/>
                      <a:t>; 75,0%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C10E-400D-9746-6B8A912273C7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B47B5130-A8E6-4645-98F2-3D0252BA85A2}" type="VALUE">
                      <a:rPr lang="en-US" smtClean="0"/>
                      <a:pPr/>
                      <a:t>[VALUE]</a:t>
                    </a:fld>
                    <a:r>
                      <a:rPr lang="en-US"/>
                      <a:t>; 8,3%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10E-400D-9746-6B8A912273C7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56370E5C-9A4A-48D2-91B1-B138F7770C49}" type="VALUE">
                      <a:rPr lang="en-US" smtClean="0"/>
                      <a:pPr/>
                      <a:t>[VALUE]</a:t>
                    </a:fld>
                    <a:r>
                      <a:rPr lang="en-US"/>
                      <a:t>; 16,7%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C10E-400D-9746-6B8A912273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Нищо не затрудняваше учебния процес</c:v>
                </c:pt>
                <c:pt idx="1">
                  <c:v>Нередовните ми посещения на занятия</c:v>
                </c:pt>
                <c:pt idx="2">
                  <c:v>Недостатъчните учебници и литература</c:v>
                </c:pt>
                <c:pt idx="3">
                  <c:v>Лекционната зала, в която трябваше да се провеждат занятията</c:v>
                </c:pt>
                <c:pt idx="4">
                  <c:v>Прекомерната аудиторна заетост</c:v>
                </c:pt>
                <c:pt idx="5">
                  <c:v>Друго</c:v>
                </c:pt>
                <c:pt idx="6">
                  <c:v>Не отговорили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9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10E-400D-9746-6B8A912273C7}"/>
            </c:ext>
          </c:extLst>
        </c:ser>
        <c:dLbls/>
        <c:gapWidth val="219"/>
        <c:overlap val="-27"/>
        <c:axId val="85328640"/>
        <c:axId val="85330176"/>
      </c:barChart>
      <c:catAx>
        <c:axId val="8532864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330176"/>
        <c:crosses val="autoZero"/>
        <c:auto val="1"/>
        <c:lblAlgn val="ctr"/>
        <c:lblOffset val="100"/>
      </c:catAx>
      <c:valAx>
        <c:axId val="8533017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328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Предложения за подобрение на учебния процес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0"/>
              <c:layout/>
              <c:tx>
                <c:rich>
                  <a:bodyPr/>
                  <a:lstStyle/>
                  <a:p>
                    <a:fld id="{DA20E606-229E-4DEE-89A5-D322D6278925}" type="VALUE">
                      <a:rPr lang="en-US" smtClean="0"/>
                      <a:pPr/>
                      <a:t>[VALUE]</a:t>
                    </a:fld>
                    <a:r>
                      <a:rPr lang="en-US"/>
                      <a:t>; 25,0%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E178-4C57-907A-6330380B1CF1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B7B7439F-3799-4038-A07E-95B414A353CC}" type="VALUE">
                      <a:rPr lang="en-US" smtClean="0"/>
                      <a:pPr/>
                      <a:t>[VALUE]</a:t>
                    </a:fld>
                    <a:r>
                      <a:rPr lang="en-US"/>
                      <a:t>; 8,3%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178-4C57-907A-6330380B1CF1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C3D7230F-C81E-4A44-B580-C42AC03092E1}" type="VALUE">
                      <a:rPr lang="en-US" smtClean="0"/>
                      <a:pPr/>
                      <a:t>[VALUE]</a:t>
                    </a:fld>
                    <a:r>
                      <a:rPr lang="en-US"/>
                      <a:t>; 0,0%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E178-4C57-907A-6330380B1CF1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64BE8CD6-C153-4097-8479-F47B269E1500}" type="VALUE">
                      <a:rPr lang="en-US" smtClean="0"/>
                      <a:pPr/>
                      <a:t>[VALUE]</a:t>
                    </a:fld>
                    <a:r>
                      <a:rPr lang="en-US"/>
                      <a:t>; 41,7% 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178-4C57-907A-6330380B1CF1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84AC95A3-B81D-45C8-8EA2-28E2E5C0ACB3}" type="VALUE">
                      <a:rPr lang="en-US" smtClean="0"/>
                      <a:pPr/>
                      <a:t>[VALUE]</a:t>
                    </a:fld>
                    <a:r>
                      <a:rPr lang="en-US"/>
                      <a:t>; 16,7%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E178-4C57-907A-6330380B1C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Въвеждане на повече технически средства за обучение</c:v>
                </c:pt>
                <c:pt idx="1">
                  <c:v>Обогатяване на литературата за изпитите</c:v>
                </c:pt>
                <c:pt idx="2">
                  <c:v>Осигуряване на по-добри лекционни зали за учене</c:v>
                </c:pt>
                <c:pt idx="3">
                  <c:v>Повече практически упражнения</c:v>
                </c:pt>
                <c:pt idx="4">
                  <c:v>Друго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</c:v>
                </c:pt>
                <c:pt idx="1">
                  <c:v>1</c:v>
                </c:pt>
                <c:pt idx="2">
                  <c:v>0</c:v>
                </c:pt>
                <c:pt idx="3">
                  <c:v>5</c:v>
                </c:pt>
                <c:pt idx="4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178-4C57-907A-6330380B1CF1}"/>
            </c:ext>
          </c:extLst>
        </c:ser>
        <c:dLbls/>
        <c:gapWidth val="219"/>
        <c:overlap val="-27"/>
        <c:axId val="85392384"/>
        <c:axId val="85656320"/>
      </c:barChart>
      <c:catAx>
        <c:axId val="8539238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656320"/>
        <c:crosses val="autoZero"/>
        <c:auto val="1"/>
        <c:lblAlgn val="ctr"/>
        <c:lblOffset val="100"/>
      </c:catAx>
      <c:valAx>
        <c:axId val="8565632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392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Определете дали продължителността на модулите е подходяща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0"/>
              <c:layout/>
              <c:tx>
                <c:rich>
                  <a:bodyPr/>
                  <a:lstStyle/>
                  <a:p>
                    <a:fld id="{95153279-EB93-483A-BBE1-7D579D10D8A2}" type="VALUE">
                      <a:rPr lang="en-US" smtClean="0"/>
                      <a:pPr/>
                      <a:t>[VALUE]</a:t>
                    </a:fld>
                    <a:r>
                      <a:rPr lang="en-US"/>
                      <a:t>;</a:t>
                    </a:r>
                    <a:r>
                      <a:rPr lang="en-US" baseline="0"/>
                      <a:t> 58,3%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06F9-4923-BEFC-7F9A2ABE7E39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3B130794-9947-4C7D-86FB-881AD564EFE5}" type="VALUE">
                      <a:rPr lang="en-US" smtClean="0"/>
                      <a:pPr/>
                      <a:t>[VALUE]</a:t>
                    </a:fld>
                    <a:r>
                      <a:rPr lang="en-US"/>
                      <a:t>; 25,0%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6F9-4923-BEFC-7F9A2ABE7E39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3C438C25-6D91-4377-866D-DA68B4AD7D5B}" type="VALUE">
                      <a:rPr lang="en-US" smtClean="0"/>
                      <a:pPr/>
                      <a:t>[VALUE]</a:t>
                    </a:fld>
                    <a:r>
                      <a:rPr lang="en-US"/>
                      <a:t>; 8,3%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6F9-4923-BEFC-7F9A2ABE7E39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1;</a:t>
                    </a:r>
                    <a:r>
                      <a:rPr lang="en-US" baseline="0"/>
                      <a:t> 8,3%</a:t>
                    </a:r>
                    <a:endParaRPr lang="en-US"/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F9-4923-BEFC-7F9A2ABE7E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Да, подходяща е</c:v>
                </c:pt>
                <c:pt idx="1">
                  <c:v>Да, но не напълно</c:v>
                </c:pt>
                <c:pt idx="2">
                  <c:v>Не е подходяща</c:v>
                </c:pt>
                <c:pt idx="3">
                  <c:v>Не мога да преценя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6F9-4923-BEFC-7F9A2ABE7E39}"/>
            </c:ext>
          </c:extLst>
        </c:ser>
        <c:dLbls>
          <c:showVal val="1"/>
        </c:dLbls>
        <c:gapWidth val="219"/>
        <c:overlap val="-27"/>
        <c:axId val="85754240"/>
        <c:axId val="85755776"/>
      </c:barChart>
      <c:catAx>
        <c:axId val="8575424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755776"/>
        <c:crosses val="autoZero"/>
        <c:auto val="1"/>
        <c:lblAlgn val="ctr"/>
        <c:lblOffset val="100"/>
      </c:catAx>
      <c:valAx>
        <c:axId val="8575577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754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Определете дали се спазва официално обявеният разпис от страна на преподавателите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0"/>
              <c:layout/>
              <c:tx>
                <c:rich>
                  <a:bodyPr/>
                  <a:lstStyle/>
                  <a:p>
                    <a:fld id="{6BB2A65A-A0B3-49C0-B259-52643EE5924E}" type="VALUE">
                      <a:rPr lang="en-US" smtClean="0"/>
                      <a:pPr/>
                      <a:t>[VALUE]</a:t>
                    </a:fld>
                    <a:r>
                      <a:rPr lang="en-US"/>
                      <a:t>; 100,0%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BC07-4107-A97E-9781AD731FBA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70FC8F0F-3770-42D2-93B5-2E1C647483F2}" type="VALUE">
                      <a:rPr lang="en-US" smtClean="0"/>
                      <a:pPr/>
                      <a:t>[VALUE]</a:t>
                    </a:fld>
                    <a:r>
                      <a:rPr lang="en-US"/>
                      <a:t>; 0,0%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C07-4107-A97E-9781AD731FBA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0D15317A-EF92-4FD5-9657-9120865D36FF}" type="VALUE">
                      <a:rPr lang="en-US" smtClean="0"/>
                      <a:pPr/>
                      <a:t>[VALUE]</a:t>
                    </a:fld>
                    <a:r>
                      <a:rPr lang="en-US"/>
                      <a:t>; 0,0%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C07-4107-A97E-9781AD731FBA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AF835A30-67B2-4E48-A8E9-12AC1E6871DC}" type="VALUE">
                      <a:rPr lang="en-US" smtClean="0"/>
                      <a:pPr/>
                      <a:t>[VALUE]</a:t>
                    </a:fld>
                    <a:r>
                      <a:rPr lang="en-US"/>
                      <a:t>; 0,0%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C07-4107-A97E-9781AD731F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Да, отвсички преподаватели</c:v>
                </c:pt>
                <c:pt idx="1">
                  <c:v>Да, но не от всички преподаватели</c:v>
                </c:pt>
                <c:pt idx="2">
                  <c:v>Не се спазва от повечето преподаватели</c:v>
                </c:pt>
                <c:pt idx="3">
                  <c:v>Изобщо не се спазва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C07-4107-A97E-9781AD731FBA}"/>
            </c:ext>
          </c:extLst>
        </c:ser>
        <c:dLbls>
          <c:showVal val="1"/>
        </c:dLbls>
        <c:gapWidth val="219"/>
        <c:overlap val="-27"/>
        <c:axId val="85833600"/>
        <c:axId val="85835136"/>
      </c:barChart>
      <c:catAx>
        <c:axId val="8583360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835136"/>
        <c:crosses val="autoZero"/>
        <c:auto val="1"/>
        <c:lblAlgn val="ctr"/>
        <c:lblOffset val="100"/>
      </c:catAx>
      <c:valAx>
        <c:axId val="8583513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833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bg-BG" sz="3200" b="1" dirty="0"/>
              <a:t>Анализ на резултатите от проучване на удовлетвореността от качеството на проведеното обучение на студентите от специалност „Управление на здравните грижи“, ОКС Бакалавър, </a:t>
            </a:r>
            <a:r>
              <a:rPr lang="en-US" sz="3200" b="1" dirty="0"/>
              <a:t>I</a:t>
            </a:r>
            <a:r>
              <a:rPr lang="en-US" sz="3200" b="1" baseline="30000" dirty="0"/>
              <a:t>-</a:t>
            </a:r>
            <a:r>
              <a:rPr lang="bg-BG" sz="3200" b="1" baseline="30000" dirty="0"/>
              <a:t>ви </a:t>
            </a:r>
            <a:r>
              <a:rPr lang="bg-BG" sz="3200" b="1" dirty="0"/>
              <a:t>курс</a:t>
            </a:r>
            <a:br>
              <a:rPr lang="bg-BG" sz="3200" b="1" dirty="0"/>
            </a:br>
            <a:r>
              <a:rPr lang="bg-BG" sz="3200" b="1" dirty="0"/>
              <a:t>(летен семестър 20</a:t>
            </a:r>
            <a:r>
              <a:rPr lang="en-US" sz="3200" b="1" dirty="0"/>
              <a:t>20</a:t>
            </a:r>
            <a:r>
              <a:rPr lang="bg-BG" sz="3200" b="1" dirty="0"/>
              <a:t>г.)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bg-BG" b="1" dirty="0"/>
              <a:t>Изготвил:</a:t>
            </a:r>
            <a:r>
              <a:rPr lang="bg-BG" dirty="0"/>
              <a:t> Гл. ас. Кр. Лалева, д.уоз,</a:t>
            </a:r>
          </a:p>
          <a:p>
            <a:r>
              <a:rPr lang="bg-BG" dirty="0"/>
              <a:t>Медицински университет „Проф. д-р П. Стоянов“</a:t>
            </a:r>
          </a:p>
          <a:p>
            <a:r>
              <a:rPr lang="bg-BG" b="1" dirty="0"/>
              <a:t>Факултет:</a:t>
            </a:r>
            <a:r>
              <a:rPr lang="bg-BG" dirty="0"/>
              <a:t> Обществено здравеопазване</a:t>
            </a:r>
          </a:p>
          <a:p>
            <a:r>
              <a:rPr lang="bg-BG" b="1" dirty="0"/>
              <a:t>Катедра: </a:t>
            </a:r>
            <a:r>
              <a:rPr lang="bg-BG" dirty="0"/>
              <a:t>Социална медицина и организация на здравеопазването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2104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400" dirty="0"/>
              <a:t>Въпрос 4: По отношение на въпрос 4, половината от участниците в анкетното проучване не са дали отговор (50,0%). По-малко от половината (41,6%)считат, че няма несъществени дисциплини включени в учебния план. Само един (8,3%) от респондентите е назовал като несъществена дисциплина Медицинска статистика и информатика.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152560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Въпрос 5: Моля, дайте оценка за преподаваните дисциплини, изучавани от Вас през този семестър. (Най-високата оценка е 5, най-ниската е 1)</a:t>
            </a:r>
            <a:endParaRPr lang="en-U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96903255"/>
              </p:ext>
            </p:extLst>
          </p:nvPr>
        </p:nvGraphicFramePr>
        <p:xfrm>
          <a:off x="1109709" y="2393335"/>
          <a:ext cx="9898602" cy="2243328"/>
        </p:xfrm>
        <a:graphic>
          <a:graphicData uri="http://schemas.openxmlformats.org/drawingml/2006/table">
            <a:tbl>
              <a:tblPr firstRow="1" firstCol="1" bandRow="1"/>
              <a:tblGrid>
                <a:gridCol w="53053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58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66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4582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4582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4582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42513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43818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Дисциплините от съответния семестър</a:t>
                      </a:r>
                      <a:endParaRPr lang="en-US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мога да преценя</a:t>
                      </a:r>
                      <a:endParaRPr lang="en-US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Обща оценка</a:t>
                      </a:r>
                      <a:endParaRPr lang="en-US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6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Медицинска статистика и информатика 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6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Хигиена и екология на здравното заведение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6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Педагогика 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6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Приложна психология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6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Епидемиология на здравето 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6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СИД – Иновационни практики в сестринството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39482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400" dirty="0"/>
              <a:t>Въпрос 5: По отношение на дисциплините, студентите са дали най-висока оценка на Приложна психология (5), следвана от дисциплините с еднакви оценки (4,4) Педагогика и Медицинска статистика и информатика, следвани от Хигиена и екология на здравното заведение (4,2) и СИД* (4,2).</a:t>
            </a:r>
          </a:p>
          <a:p>
            <a:endParaRPr lang="bg-BG" sz="2400" dirty="0"/>
          </a:p>
          <a:p>
            <a:endParaRPr lang="bg-BG" sz="2400" dirty="0"/>
          </a:p>
          <a:p>
            <a:endParaRPr lang="bg-BG" sz="2400" dirty="0"/>
          </a:p>
          <a:p>
            <a:endParaRPr lang="bg-BG" sz="2400" dirty="0"/>
          </a:p>
          <a:p>
            <a:pPr marL="0" indent="0">
              <a:buNone/>
            </a:pPr>
            <a:r>
              <a:rPr lang="bg-BG" sz="1000" i="1" dirty="0"/>
              <a:t>*СИД – Свободноизбираема дисциплина – Иновационни практики в сестринството.</a:t>
            </a:r>
            <a:endParaRPr lang="en-US" sz="1000" i="1" dirty="0"/>
          </a:p>
        </p:txBody>
      </p:sp>
    </p:spTree>
    <p:extLst>
      <p:ext uri="{BB962C8B-B14F-4D97-AF65-F5344CB8AC3E}">
        <p14:creationId xmlns:p14="http://schemas.microsoft.com/office/powerpoint/2010/main" xmlns="" val="2862712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Въпрос 6: В каква степен разбирате материала по време на лекция?</a:t>
            </a:r>
            <a:endParaRPr lang="en-US" sz="24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71760086"/>
              </p:ext>
            </p:extLst>
          </p:nvPr>
        </p:nvGraphicFramePr>
        <p:xfrm>
          <a:off x="685800" y="2193925"/>
          <a:ext cx="10820400" cy="4024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21063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Въпрос 6: Две трети от студентите (75,0%) са отговорили, че разбират във висока степен материала от лекциите, докато една трета от тях (25,0%) са споменали, че разбират само в средна степен представеният им материал. Вероятно това може да се дължи на нередовното посещаване на учебните занятия на част от студентите.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391245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Въпрос 7: Имаше ли нещо, което затрудняваше учебния процес? </a:t>
            </a:r>
            <a:endParaRPr lang="en-US" sz="2400" b="1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96802653"/>
              </p:ext>
            </p:extLst>
          </p:nvPr>
        </p:nvGraphicFramePr>
        <p:xfrm>
          <a:off x="685800" y="2193925"/>
          <a:ext cx="10820400" cy="4024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140844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51468"/>
            <a:ext cx="10820400" cy="5067218"/>
          </a:xfrm>
        </p:spPr>
        <p:txBody>
          <a:bodyPr>
            <a:normAutofit/>
          </a:bodyPr>
          <a:lstStyle/>
          <a:p>
            <a:r>
              <a:rPr lang="bg-BG" sz="2400" dirty="0"/>
              <a:t>На въпрос 7 студентите са отговорили с мнозинство (75,0%), че нищо не е затруднило учебният процес, като само един е споменал, че не е посещавал редовно учебните занятия (8,3%). Двама от анкетираните (16,7%) не са дали мнение по този въпрос. От това следва да се отбележи, че студентите посещават сравнително редовно учебните занятия, което говори за тяхната всеотдайност и мотивираност.</a:t>
            </a:r>
          </a:p>
        </p:txBody>
      </p:sp>
    </p:spTree>
    <p:extLst>
      <p:ext uri="{BB962C8B-B14F-4D97-AF65-F5344CB8AC3E}">
        <p14:creationId xmlns:p14="http://schemas.microsoft.com/office/powerpoint/2010/main" xmlns="" val="1340874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Въпрос 8: Какво предлагате за подобряване на учебния процес?</a:t>
            </a:r>
            <a:endParaRPr lang="en-US" sz="2400" b="1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4495965"/>
              </p:ext>
            </p:extLst>
          </p:nvPr>
        </p:nvGraphicFramePr>
        <p:xfrm>
          <a:off x="685800" y="2193925"/>
          <a:ext cx="10820400" cy="4024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2536652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9068"/>
            <a:ext cx="10820400" cy="5219618"/>
          </a:xfrm>
        </p:spPr>
        <p:txBody>
          <a:bodyPr>
            <a:normAutofit/>
          </a:bodyPr>
          <a:lstStyle/>
          <a:p>
            <a:r>
              <a:rPr lang="bg-BG" sz="2400" dirty="0"/>
              <a:t>Въпрос 8: Близо половината от анкетираните са посочили като предложение за подобряване на учебния процес предвиждане на повече практически упражнения (41,7%). Една четвърт от респондентите са на мнение,че подобряването на обучението е пряко свързано с въвеждае на повече технически средства за обучение. Двма от запитаните (16,7%) са посочили като отговор Друго, на което са записали – „Мисля, че няма нужда“ и „Всичко е добре“, при което според тях всичко с учебния процес е на ниво. Един от студентите (8,3%) е посочил нужда от повече литературни източници за по-добрата подготовка на изпитите.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767267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Въпрос 9: Смятате ли, че продължителността на модулите и семестъра е подходяща?</a:t>
            </a:r>
            <a:endParaRPr lang="en-US" sz="24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42090921"/>
              </p:ext>
            </p:extLst>
          </p:nvPr>
        </p:nvGraphicFramePr>
        <p:xfrm>
          <a:off x="685800" y="2193925"/>
          <a:ext cx="10820400" cy="4024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693089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77108"/>
            <a:ext cx="10820400" cy="4741577"/>
          </a:xfrm>
        </p:spPr>
        <p:txBody>
          <a:bodyPr/>
          <a:lstStyle/>
          <a:p>
            <a:r>
              <a:rPr lang="ru-RU" dirty="0"/>
              <a:t>Проведено е проучване за летен семестър на 20</a:t>
            </a:r>
            <a:r>
              <a:rPr lang="en-US" dirty="0"/>
              <a:t>20</a:t>
            </a:r>
            <a:r>
              <a:rPr lang="ru-RU" dirty="0"/>
              <a:t>г. </a:t>
            </a:r>
            <a:r>
              <a:rPr lang="bg-BG" dirty="0"/>
              <a:t>с</a:t>
            </a:r>
            <a:r>
              <a:rPr lang="ru-RU" dirty="0"/>
              <a:t>ред студенти от специалност „Управление на здравните грижи“, ОКС – Бакалавър, I</a:t>
            </a:r>
            <a:r>
              <a:rPr lang="ru-RU" baseline="30000" dirty="0"/>
              <a:t>-ви</a:t>
            </a:r>
            <a:r>
              <a:rPr lang="ru-RU" dirty="0"/>
              <a:t> курс за удовлетвореността на студентите от качеството на обучение в МУ – Варна. Обхванати са общо 12 респонденти, всички от които жени.</a:t>
            </a:r>
          </a:p>
          <a:p>
            <a:r>
              <a:rPr lang="ru-RU" dirty="0"/>
              <a:t>За провеждане на проучването е използван анкетен метод. Всяка анкетна карта се състои от 6 затворени,  2 полуотворени и 7 отворени въпроса.</a:t>
            </a:r>
          </a:p>
          <a:p>
            <a:r>
              <a:rPr lang="ru-RU" dirty="0"/>
              <a:t>Резултатите от проучването са представени графично във вид на графики и таблици.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42706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05468"/>
            <a:ext cx="10820400" cy="4813218"/>
          </a:xfrm>
        </p:spPr>
        <p:txBody>
          <a:bodyPr>
            <a:normAutofit/>
          </a:bodyPr>
          <a:lstStyle/>
          <a:p>
            <a:r>
              <a:rPr lang="bg-BG" sz="2400" dirty="0"/>
              <a:t>Въпрос 9: Повече от половината от запитаните (58,3%) са дали положително мнение, по отношение на продължителността на модулите. Една четвърт (25,0%) от респондентите не са напълно съгласни с времетраенето на модулите. С равни дялове (по 8,3%) по един от респондентите са посочили, че продължителността на модулите не е подходяща и че не могат да преценят. Следователно продължителността на модулите е достатъчна според повечето от отговорилите.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6010049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Въпрос 10: Спазва ли се официално обявения разпис на часовете и тяхната продължителност от преподавателите?</a:t>
            </a:r>
            <a:endParaRPr lang="en-US" sz="24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67946139"/>
              </p:ext>
            </p:extLst>
          </p:nvPr>
        </p:nvGraphicFramePr>
        <p:xfrm>
          <a:off x="685800" y="2193925"/>
          <a:ext cx="10820400" cy="4024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5871632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05468"/>
            <a:ext cx="10820400" cy="4813218"/>
          </a:xfrm>
        </p:spPr>
        <p:txBody>
          <a:bodyPr>
            <a:normAutofit/>
          </a:bodyPr>
          <a:lstStyle/>
          <a:p>
            <a:r>
              <a:rPr lang="bg-BG" sz="2400" dirty="0"/>
              <a:t>Въпрос 10: Всички анкетирани (100,0%) са единодушни по отношение на стриктното спазване на часовете и на тяхната продължителност от преподавателите. </a:t>
            </a:r>
          </a:p>
          <a:p>
            <a:endParaRPr lang="bg-BG" sz="2400" dirty="0"/>
          </a:p>
          <a:p>
            <a:r>
              <a:rPr lang="ru-RU" sz="2400" dirty="0"/>
              <a:t>На въпрос 11: Ако на горния въпрос 10 сте посочили отговори от 10.2 до 10.4, моля посочете за кои дисциплини (преподаватели) се отнася това.  - Няма отговорили.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9211408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764373"/>
            <a:ext cx="10820400" cy="129302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Въпрос 12: Занятията съм посещавал/а:</a:t>
            </a:r>
            <a:endParaRPr lang="en-US" sz="24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40160657"/>
              </p:ext>
            </p:extLst>
          </p:nvPr>
        </p:nvGraphicFramePr>
        <p:xfrm>
          <a:off x="685800" y="2193925"/>
          <a:ext cx="10820400" cy="4024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9757092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02268"/>
            <a:ext cx="10820400" cy="5016418"/>
          </a:xfrm>
        </p:spPr>
        <p:txBody>
          <a:bodyPr>
            <a:normAutofit/>
          </a:bodyPr>
          <a:lstStyle/>
          <a:p>
            <a:r>
              <a:rPr lang="bg-BG" sz="2400" dirty="0"/>
              <a:t>Въпрос 12: На този въпрос две трети (75,0%) от анкетираните са дали положителен отговор, останалите (16,7%) са дали отговор, че посещават занятията сравнително редовно, а други (8,3%) – сравнително рядко. Поради нередовното посещаване на учебните занятия на някои от студентите, е необходимо те да отработват пропуснатите часове в удобно за тях и преподавателите време, с което да им бъде заверен текущият семестър по установения от МУ-Варна ред.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0464797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Въпрос 13: Какво в лекциите и/или преподаването има нужда от промяна или подобрение?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10820400" cy="3780285"/>
          </a:xfrm>
        </p:spPr>
        <p:txBody>
          <a:bodyPr>
            <a:normAutofit/>
          </a:bodyPr>
          <a:lstStyle/>
          <a:p>
            <a:r>
              <a:rPr lang="bg-BG" i="1" dirty="0"/>
              <a:t>Няма нужда от промяна - 2</a:t>
            </a:r>
          </a:p>
          <a:p>
            <a:pPr marL="0" indent="0">
              <a:buNone/>
            </a:pPr>
            <a:r>
              <a:rPr lang="ru-RU" i="1" dirty="0"/>
              <a:t>• Не всички преподаватели предоставят </a:t>
            </a:r>
            <a:r>
              <a:rPr lang="ru-RU" i="1" dirty="0" err="1" smtClean="0"/>
              <a:t>материали</a:t>
            </a:r>
            <a:r>
              <a:rPr lang="ru-RU" i="1" dirty="0" smtClean="0"/>
              <a:t>.</a:t>
            </a:r>
            <a:endParaRPr lang="ru-RU" i="1" dirty="0"/>
          </a:p>
          <a:p>
            <a:pPr marL="0" indent="0">
              <a:buNone/>
            </a:pPr>
            <a:r>
              <a:rPr lang="ru-RU" i="1" dirty="0"/>
              <a:t>• </a:t>
            </a:r>
            <a:r>
              <a:rPr lang="ru-RU" i="1" dirty="0" err="1" smtClean="0"/>
              <a:t>Р</a:t>
            </a:r>
            <a:r>
              <a:rPr lang="ru-RU" i="1" dirty="0" err="1" smtClean="0"/>
              <a:t>азяснения</a:t>
            </a:r>
            <a:r>
              <a:rPr lang="ru-RU" i="1" dirty="0" smtClean="0"/>
              <a:t> </a:t>
            </a:r>
            <a:r>
              <a:rPr lang="ru-RU" i="1" dirty="0"/>
              <a:t>и отбелязване на съществената информация.</a:t>
            </a:r>
          </a:p>
          <a:p>
            <a:pPr marL="0" indent="0">
              <a:buNone/>
            </a:pPr>
            <a:r>
              <a:rPr lang="ru-RU" i="1" dirty="0"/>
              <a:t>• Не всички преподаватели </a:t>
            </a:r>
            <a:r>
              <a:rPr lang="ru-RU" i="1" dirty="0" err="1"/>
              <a:t>качват</a:t>
            </a:r>
            <a:r>
              <a:rPr lang="ru-RU" i="1" dirty="0"/>
              <a:t> </a:t>
            </a:r>
            <a:r>
              <a:rPr lang="ru-RU" i="1" dirty="0" smtClean="0"/>
              <a:t>цели </a:t>
            </a:r>
            <a:r>
              <a:rPr lang="ru-RU" i="1" dirty="0" err="1" smtClean="0"/>
              <a:t>лекциите</a:t>
            </a:r>
            <a:r>
              <a:rPr lang="ru-RU" i="1" dirty="0" smtClean="0"/>
              <a:t> </a:t>
            </a:r>
            <a:r>
              <a:rPr lang="ru-RU" i="1" dirty="0"/>
              <a:t>си в Blackboard.</a:t>
            </a:r>
          </a:p>
          <a:p>
            <a:pPr marL="0" indent="0">
              <a:buNone/>
            </a:pPr>
            <a:r>
              <a:rPr lang="ru-RU" i="1" dirty="0"/>
              <a:t>• Повече.</a:t>
            </a:r>
          </a:p>
          <a:p>
            <a:pPr marL="0" indent="0">
              <a:buNone/>
            </a:pPr>
            <a:r>
              <a:rPr lang="bg-BG" i="1" dirty="0"/>
              <a:t>Като се има пред вид отговорите на студентите, преподавателите би следвало да поставят акцент най-вече върху по-важната информация, която ще се включи в изпитите по отделни дисциплини. Материалът от лекции трябва да се представя по-стегнато и да се набляга повече на практическите упражнения.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10515439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Въпрос 14: Какво в организацията на учебния процес има нужда от промяна и/или подобрение?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i="1" dirty="0"/>
              <a:t>Няма нужда от промяна</a:t>
            </a:r>
          </a:p>
          <a:p>
            <a:pPr marL="0" indent="0">
              <a:buNone/>
            </a:pPr>
            <a:r>
              <a:rPr lang="bg-BG" i="1" dirty="0"/>
              <a:t>Отговор е дал само един респондент. Вероятно останалите анкетирани са доволни от организацията в учебния процес, макар и да не са посочили нищо на този въпрос.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4030472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Въпрос 15: Какво бихте предложили, за да се превърне този курс в по-добро обучение за Вас?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• </a:t>
            </a:r>
            <a:r>
              <a:rPr lang="ru-RU" i="1" dirty="0"/>
              <a:t>По-кратък лекционен курс</a:t>
            </a:r>
          </a:p>
          <a:p>
            <a:pPr marL="0" indent="0">
              <a:buNone/>
            </a:pPr>
            <a:r>
              <a:rPr lang="ru-RU" i="1" dirty="0"/>
              <a:t>• Изпитите, завършващи с тест да се провеждат през Blackboard.</a:t>
            </a:r>
          </a:p>
          <a:p>
            <a:pPr marL="0" indent="0">
              <a:buNone/>
            </a:pPr>
            <a:r>
              <a:rPr lang="ru-RU" i="1" dirty="0"/>
              <a:t>• Всичко е достатъчно.</a:t>
            </a:r>
          </a:p>
          <a:p>
            <a:pPr marL="0" indent="0">
              <a:buNone/>
            </a:pPr>
            <a:r>
              <a:rPr lang="bg-BG" i="1" dirty="0"/>
              <a:t>Според респондентите за подобрение на учебният процес е необходим по-кратък лекционен курс. Тестовите изпити да се провеждат в електронната платформа на МУ-Варна - </a:t>
            </a:r>
            <a:r>
              <a:rPr lang="en-US" i="1" dirty="0"/>
              <a:t>Blackboard</a:t>
            </a:r>
            <a:r>
              <a:rPr lang="bg-BG" i="1" dirty="0"/>
              <a:t>, за да бъдат по-удобни </a:t>
            </a:r>
            <a:r>
              <a:rPr lang="bg-BG" i="1"/>
              <a:t>за студентите, които живеят в други </a:t>
            </a:r>
            <a:r>
              <a:rPr lang="bg-BG" i="1" dirty="0"/>
              <a:t>градове.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839358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Въпрос 1: Удовлетворяват ли Ви учебните дисциплини, които изучавахте през този семестър?</a:t>
            </a:r>
            <a:endParaRPr lang="en-US" sz="24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96856396"/>
              </p:ext>
            </p:extLst>
          </p:nvPr>
        </p:nvGraphicFramePr>
        <p:xfrm>
          <a:off x="685800" y="2193925"/>
          <a:ext cx="10820400" cy="4024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2801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02660"/>
            <a:ext cx="10820400" cy="5116026"/>
          </a:xfrm>
        </p:spPr>
        <p:txBody>
          <a:bodyPr>
            <a:normAutofit/>
          </a:bodyPr>
          <a:lstStyle/>
          <a:p>
            <a:r>
              <a:rPr lang="ru-RU" sz="2400" dirty="0"/>
              <a:t>Въпрос 1: По отношение на удовлетвореността, по-голяма част от студентите  (72,7%) от специалност „Управление на здравните грижи“, ОКС-Бакалавър I</a:t>
            </a:r>
            <a:r>
              <a:rPr lang="ru-RU" sz="2400" baseline="30000" dirty="0"/>
              <a:t>-ви</a:t>
            </a:r>
            <a:r>
              <a:rPr lang="ru-RU" sz="2400" dirty="0"/>
              <a:t> курс, са дали единодушно положителен отговор „ Да, доволен съм“. Една четвърт от тях (25,0%) са дали отговор „ Да, но не напълно“. Само един от респондентите е отговорил „ Не мога да преценя“. От това следва, че по-голяма част от анкетираните са високо удовлетворени от изучаваните дисциплини през летният семестър.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393561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Въпрос 2: Кои от учебните дисциплини оставиха най-много знания у Вас? (Моля, назовете ги)</a:t>
            </a:r>
            <a:endParaRPr lang="en-US" sz="24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52731779"/>
              </p:ext>
            </p:extLst>
          </p:nvPr>
        </p:nvGraphicFramePr>
        <p:xfrm>
          <a:off x="685800" y="2193925"/>
          <a:ext cx="10820400" cy="4024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34196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83678"/>
            <a:ext cx="10820400" cy="4935008"/>
          </a:xfrm>
        </p:spPr>
        <p:txBody>
          <a:bodyPr>
            <a:normAutofit/>
          </a:bodyPr>
          <a:lstStyle/>
          <a:p>
            <a:r>
              <a:rPr lang="bg-BG" sz="2400" dirty="0"/>
              <a:t>Въпрос 2: Две четвърти от студентите са посочили като дисциплини оставили най-много знания у тях „Педагогика“ (24,4%) и „Приложна психология“(24,4%). Една пета от студентите са дали своя глас за дисциплината „Епидемиология на здравето“, следвана от дисциплините с равни дялове, съответно ( по14,6%) „Медицинска статистика и информатика“и „Хигиена и екология на здравното заведение“. Тези дисциплини вероятно ще бъдат много полезни за по-нататъшното професионално развитие на специалистите по здравни грижи.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141277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Въпрос 3: Кои преподаватели оказаха най-силно положително влияние върху Вас?</a:t>
            </a:r>
            <a:endParaRPr lang="en-US" sz="24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79861927"/>
              </p:ext>
            </p:extLst>
          </p:nvPr>
        </p:nvGraphicFramePr>
        <p:xfrm>
          <a:off x="685800" y="2193925"/>
          <a:ext cx="10820400" cy="4024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33858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18846"/>
            <a:ext cx="10820400" cy="4899839"/>
          </a:xfrm>
        </p:spPr>
        <p:txBody>
          <a:bodyPr>
            <a:normAutofit/>
          </a:bodyPr>
          <a:lstStyle/>
          <a:p>
            <a:r>
              <a:rPr lang="bg-BG" sz="2400" dirty="0"/>
              <a:t>Въпрос 3: Респондентите са посочили повече от един преподавател, поради което процентното съотношение е изчислено спрямо отговорите. Представителите на академичният състав с положително влияние върху студентите са както следва. С най-голямо мнозинство е гл. ас. Д. Русева, д.п. С 19,2%, следвана от проф. д-р Керековска, д.м. (17,3%) и доц. М. Грудева, д.п. (15,4%). С равния дялове (по 9,6%) са проф. д-р Р. Константинов, д.м. И Проф. С. Борисова, д.м., следвани от проф. И. Мирчева, д.м. (7.7%). Останалите преподаватели с равни дялове (3,8%) са както следва: гл. ас. д-р Е. Иванова, д.м., гл. ас. д-р Р. Чамова, д.м., гл. ас. Кр. Лалева, д.уоз и гл. ас. В. Атанасова, д.м. На последно място с равни дялове (1,9%) са ас. д-р Д. Томов, ас. д-р С. Станева, д.м. и доц. д-р А. Кирчева, д.м.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357802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Въпрос 4: Имаше ли несъществени, според Вас дисциплини, свързани със специалността „Управление на здравните грижи“? (Моля, назовете ги)</a:t>
            </a:r>
            <a:endParaRPr lang="en-US" sz="24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99269907"/>
              </p:ext>
            </p:extLst>
          </p:nvPr>
        </p:nvGraphicFramePr>
        <p:xfrm>
          <a:off x="685800" y="2193925"/>
          <a:ext cx="10820400" cy="4024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1240550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365</TotalTime>
  <Words>1833</Words>
  <Application>Microsoft Office PowerPoint</Application>
  <PresentationFormat>По избор</PresentationFormat>
  <Paragraphs>163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27</vt:i4>
      </vt:variant>
    </vt:vector>
  </HeadingPairs>
  <TitlesOfParts>
    <vt:vector size="28" baseType="lpstr">
      <vt:lpstr>Vapor Trail</vt:lpstr>
      <vt:lpstr>Анализ на резултатите от проучване на удовлетвореността от качеството на проведеното обучение на студентите от специалност „Управление на здравните грижи“, ОКС Бакалавър, I-ви курс (летен семестър 2020г.) </vt:lpstr>
      <vt:lpstr>Слайд 2</vt:lpstr>
      <vt:lpstr>Въпрос 1: Удовлетворяват ли Ви учебните дисциплини, които изучавахте през този семестър?</vt:lpstr>
      <vt:lpstr>Слайд 4</vt:lpstr>
      <vt:lpstr>Въпрос 2: Кои от учебните дисциплини оставиха най-много знания у Вас? (Моля, назовете ги)</vt:lpstr>
      <vt:lpstr>Слайд 6</vt:lpstr>
      <vt:lpstr>Въпрос 3: Кои преподаватели оказаха най-силно положително влияние върху Вас?</vt:lpstr>
      <vt:lpstr>Слайд 8</vt:lpstr>
      <vt:lpstr>Въпрос 4: Имаше ли несъществени, според Вас дисциплини, свързани със специалността „Управление на здравните грижи“? (Моля, назовете ги)</vt:lpstr>
      <vt:lpstr>Слайд 10</vt:lpstr>
      <vt:lpstr>Въпрос 5: Моля, дайте оценка за преподаваните дисциплини, изучавани от Вас през този семестър. (Най-високата оценка е 5, най-ниската е 1)</vt:lpstr>
      <vt:lpstr>Слайд 12</vt:lpstr>
      <vt:lpstr>Въпрос 6: В каква степен разбирате материала по време на лекция?</vt:lpstr>
      <vt:lpstr>Слайд 14</vt:lpstr>
      <vt:lpstr>Въпрос 7: Имаше ли нещо, което затрудняваше учебния процес? </vt:lpstr>
      <vt:lpstr>Слайд 16</vt:lpstr>
      <vt:lpstr>Въпрос 8: Какво предлагате за подобряване на учебния процес?</vt:lpstr>
      <vt:lpstr>Слайд 18</vt:lpstr>
      <vt:lpstr>Въпрос 9: Смятате ли, че продължителността на модулите и семестъра е подходяща?</vt:lpstr>
      <vt:lpstr>Слайд 20</vt:lpstr>
      <vt:lpstr>Въпрос 10: Спазва ли се официално обявения разпис на часовете и тяхната продължителност от преподавателите?</vt:lpstr>
      <vt:lpstr>Слайд 22</vt:lpstr>
      <vt:lpstr>Въпрос 12: Занятията съм посещавал/а:</vt:lpstr>
      <vt:lpstr>Слайд 24</vt:lpstr>
      <vt:lpstr>Въпрос 13: Какво в лекциите и/или преподаването има нужда от промяна или подобрение?</vt:lpstr>
      <vt:lpstr>Въпрос 14: Какво в организацията на учебния процес има нужда от промяна и/или подобрение?</vt:lpstr>
      <vt:lpstr>Въпрос 15: Какво бихте предложили, за да се превърне този курс в по-добро обучение за Вас?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на резултатите от проучване на удовлетвореността от качеството на проведеното обучение на студентите от специалност „Управление на здравните грижи“, ОКС Бакалавър, I-ви курс (летен семестър 2020г.)</dc:title>
  <dc:creator>Krasimira Laleva</dc:creator>
  <cp:lastModifiedBy>Stanislava</cp:lastModifiedBy>
  <cp:revision>80</cp:revision>
  <dcterms:created xsi:type="dcterms:W3CDTF">2020-02-27T07:55:31Z</dcterms:created>
  <dcterms:modified xsi:type="dcterms:W3CDTF">2020-11-02T09:50:35Z</dcterms:modified>
</cp:coreProperties>
</file>