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sldIdLst>
    <p:sldId id="273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Office_Excel13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9;&#1047;&#1043;%20II&#1082;\2019-2020\&#1083;&#1077;&#1090;&#1077;&#1085;%20&#1089;&#1077;&#1084;&#1077;&#1089;&#1090;&#1098;&#1088;\&#1075;&#1088;&#1072;&#1092;&#1080;&#1082;&#1080;%20&#1059;&#1047;&#1043;%20&#1083;&#1077;&#1090;&#1077;&#1085;%202019-2020\&#1092;&#1080;&#1075;.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6B-4198-9F26-6A86D4B69A5B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6B-4198-9F26-6A86D4B69A5B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6B-4198-9F26-6A86D4B69A5B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1A6B-4198-9F26-6A86D4B69A5B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1A6B-4198-9F26-6A86D4B69A5B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1A6B-4198-9F26-6A86D4B69A5B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1A6B-4198-9F26-6A86D4B69A5B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1A6B-4198-9F26-6A86D4B69A5B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6B-4198-9F26-6A86D4B69A5B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6B-4198-9F26-6A86D4B69A5B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6B-4198-9F26-6A86D4B69A5B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6B-4198-9F26-6A86D4B69A5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4"/>
                <c:pt idx="0">
                  <c:v> Да, доволен съм</c:v>
                </c:pt>
                <c:pt idx="1">
                  <c:v> Да, но не напълно</c:v>
                </c:pt>
                <c:pt idx="2">
                  <c:v> Не съм доволен</c:v>
                </c:pt>
                <c:pt idx="3">
                  <c:v> Не мога да преценя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 formatCode="0.0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A6B-4198-9F26-6A86D4B69A5B}"/>
            </c:ext>
          </c:extLst>
        </c:ser>
        <c:dLbls/>
        <c:shape val="box"/>
        <c:axId val="33196288"/>
        <c:axId val="33218560"/>
        <c:axId val="0"/>
      </c:bar3DChart>
      <c:catAx>
        <c:axId val="3319628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218560"/>
        <c:crosses val="autoZero"/>
        <c:auto val="1"/>
        <c:lblAlgn val="ctr"/>
        <c:lblOffset val="100"/>
      </c:catAx>
      <c:valAx>
        <c:axId val="332185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196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96-43EC-AF4A-859799D25D62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296-43EC-AF4A-859799D25D62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296-43EC-AF4A-859799D25D62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5296-43EC-AF4A-859799D25D62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5296-43EC-AF4A-859799D25D62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5296-43EC-AF4A-859799D25D62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5296-43EC-AF4A-859799D25D62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5296-43EC-AF4A-859799D25D62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96-43EC-AF4A-859799D25D62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96-43EC-AF4A-859799D25D62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96-43EC-AF4A-859799D25D62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96-43EC-AF4A-859799D25D6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1"/>
                <c:pt idx="0">
                  <c:v> Да, от всички преподаватели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 formatCode="0.0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296-43EC-AF4A-859799D25D62}"/>
            </c:ext>
          </c:extLst>
        </c:ser>
        <c:dLbls/>
        <c:shape val="box"/>
        <c:axId val="86179840"/>
        <c:axId val="86181376"/>
        <c:axId val="0"/>
      </c:bar3DChart>
      <c:catAx>
        <c:axId val="8617984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n-US"/>
          </a:p>
        </c:txPr>
        <c:crossAx val="86181376"/>
        <c:crosses val="autoZero"/>
        <c:auto val="1"/>
        <c:lblAlgn val="ctr"/>
        <c:lblOffset val="100"/>
      </c:catAx>
      <c:valAx>
        <c:axId val="8618137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6179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A8-49A2-BE86-6BBD350DC239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A8-49A2-BE86-6BBD350DC239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A8-49A2-BE86-6BBD350DC239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2EA8-49A2-BE86-6BBD350DC239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2EA8-49A2-BE86-6BBD350DC239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2EA8-49A2-BE86-6BBD350DC239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2EA8-49A2-BE86-6BBD350DC239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2EA8-49A2-BE86-6BBD350DC239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A8-49A2-BE86-6BBD350DC239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A8-49A2-BE86-6BBD350DC239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A8-49A2-BE86-6BBD350DC239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A8-49A2-BE86-6BBD350DC23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1"/>
                <c:pt idx="0">
                  <c:v>Редовно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 formatCode="0.0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EA8-49A2-BE86-6BBD350DC239}"/>
            </c:ext>
          </c:extLst>
        </c:ser>
        <c:dLbls/>
        <c:shape val="box"/>
        <c:axId val="86556032"/>
        <c:axId val="86447232"/>
        <c:axId val="0"/>
      </c:bar3DChart>
      <c:catAx>
        <c:axId val="8655603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6447232"/>
        <c:crosses val="autoZero"/>
        <c:auto val="1"/>
        <c:lblAlgn val="ctr"/>
        <c:lblOffset val="100"/>
      </c:catAx>
      <c:valAx>
        <c:axId val="8644723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6556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F3D-414D-B936-95DD486F7C73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F3D-414D-B936-95DD486F7C73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F3D-414D-B936-95DD486F7C73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FF3D-414D-B936-95DD486F7C73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FF3D-414D-B936-95DD486F7C73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FF3D-414D-B936-95DD486F7C73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FF3D-414D-B936-95DD486F7C73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FF3D-414D-B936-95DD486F7C73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3D-414D-B936-95DD486F7C73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3D-414D-B936-95DD486F7C73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3D-414D-B936-95DD486F7C73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3D-414D-B936-95DD486F7C7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няма нужда от промяна</c:v>
                </c:pt>
                <c:pt idx="1">
                  <c:v>лекциите са ясни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0.98</c:v>
                </c:pt>
                <c:pt idx="1">
                  <c:v>2.0000000000000004E-2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F3D-414D-B936-95DD486F7C73}"/>
            </c:ext>
          </c:extLst>
        </c:ser>
        <c:dLbls/>
        <c:shape val="box"/>
        <c:axId val="66189952"/>
        <c:axId val="87167360"/>
        <c:axId val="0"/>
      </c:bar3DChart>
      <c:catAx>
        <c:axId val="6618995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7167360"/>
        <c:crosses val="autoZero"/>
        <c:auto val="1"/>
        <c:lblAlgn val="ctr"/>
        <c:lblOffset val="100"/>
      </c:catAx>
      <c:valAx>
        <c:axId val="871673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189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91-4FCA-BF96-285AFA8178D2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91-4FCA-BF96-285AFA8178D2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91-4FCA-BF96-285AFA8178D2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2991-4FCA-BF96-285AFA8178D2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2991-4FCA-BF96-285AFA8178D2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2991-4FCA-BF96-285AFA8178D2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2991-4FCA-BF96-285AFA8178D2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2991-4FCA-BF96-285AFA8178D2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91-4FCA-BF96-285AFA8178D2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91-4FCA-BF96-285AFA8178D2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91-4FCA-BF96-285AFA8178D2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91-4FCA-BF96-285AFA8178D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3"/>
                <c:pt idx="0">
                  <c:v>няма нужда от промяна</c:v>
                </c:pt>
                <c:pt idx="2">
                  <c:v>организацията е отлична , дори и електронно 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 formatCode="0.00%">
                  <c:v>0.2</c:v>
                </c:pt>
                <c:pt idx="2" formatCode="0.00%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991-4FCA-BF96-285AFA8178D2}"/>
            </c:ext>
          </c:extLst>
        </c:ser>
        <c:dLbls/>
        <c:shape val="box"/>
        <c:axId val="87581824"/>
        <c:axId val="87583360"/>
        <c:axId val="0"/>
      </c:bar3DChart>
      <c:catAx>
        <c:axId val="87581824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7583360"/>
        <c:crosses val="autoZero"/>
        <c:auto val="1"/>
        <c:lblAlgn val="ctr"/>
        <c:lblOffset val="100"/>
      </c:catAx>
      <c:valAx>
        <c:axId val="875833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75818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19-44E3-BFA6-09D2351ADD9D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19-44E3-BFA6-09D2351ADD9D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319-44E3-BFA6-09D2351ADD9D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7319-44E3-BFA6-09D2351ADD9D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7319-44E3-BFA6-09D2351ADD9D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7319-44E3-BFA6-09D2351ADD9D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7319-44E3-BFA6-09D2351ADD9D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7319-44E3-BFA6-09D2351ADD9D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9-44E3-BFA6-09D2351ADD9D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19-44E3-BFA6-09D2351ADD9D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19-44E3-BFA6-09D2351ADD9D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19-44E3-BFA6-09D2351ADD9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нямам предложение</c:v>
                </c:pt>
                <c:pt idx="1">
                  <c:v>организацията на учебният процес, беше организирана отлично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0.25</c:v>
                </c:pt>
                <c:pt idx="1">
                  <c:v>0.75000000000000011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319-44E3-BFA6-09D2351ADD9D}"/>
            </c:ext>
          </c:extLst>
        </c:ser>
        <c:dLbls/>
        <c:shape val="box"/>
        <c:axId val="87323392"/>
        <c:axId val="87324928"/>
        <c:axId val="0"/>
      </c:bar3DChart>
      <c:catAx>
        <c:axId val="8732339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7324928"/>
        <c:crosses val="autoZero"/>
        <c:auto val="1"/>
        <c:lblAlgn val="ctr"/>
        <c:lblOffset val="100"/>
      </c:catAx>
      <c:valAx>
        <c:axId val="8732492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7323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35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86-4E3B-B02C-46F10030ACE8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86-4E3B-B02C-46F10030ACE8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86-4E3B-B02C-46F10030ACE8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B386-4E3B-B02C-46F10030ACE8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B386-4E3B-B02C-46F10030ACE8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B386-4E3B-B02C-46F10030ACE8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B386-4E3B-B02C-46F10030ACE8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B386-4E3B-B02C-46F10030ACE8}"/>
              </c:ext>
            </c:extLst>
          </c:dPt>
          <c:dLbls>
            <c:dLbl>
              <c:idx val="0"/>
              <c:layout>
                <c:manualLayout>
                  <c:x val="1.1111111111111117E-2"/>
                  <c:y val="-4.629629629629631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86-4E3B-B02C-46F10030ACE8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86-4E3B-B02C-46F10030ACE8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86-4E3B-B02C-46F10030ACE8}"/>
                </c:ext>
              </c:extLst>
            </c:dLbl>
            <c:dLbl>
              <c:idx val="3"/>
              <c:layout>
                <c:manualLayout>
                  <c:x val="1.111111111111111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86-4E3B-B02C-46F10030ACE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3"/>
                <c:pt idx="0">
                  <c:v>Управление на здравните грижи</c:v>
                </c:pt>
                <c:pt idx="1">
                  <c:v>Методика на обучение по практика</c:v>
                </c:pt>
                <c:pt idx="2">
                  <c:v>Основи на управлението в здравеопазването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1</c:v>
                </c:pt>
                <c:pt idx="1">
                  <c:v>0.9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386-4E3B-B02C-46F10030ACE8}"/>
            </c:ext>
          </c:extLst>
        </c:ser>
        <c:dLbls/>
        <c:shape val="box"/>
        <c:axId val="57000320"/>
        <c:axId val="57001856"/>
        <c:axId val="0"/>
      </c:bar3DChart>
      <c:catAx>
        <c:axId val="5700032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7001856"/>
        <c:crosses val="autoZero"/>
        <c:auto val="1"/>
        <c:lblAlgn val="ctr"/>
        <c:lblOffset val="100"/>
      </c:catAx>
      <c:valAx>
        <c:axId val="5700185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7000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038129220775507"/>
          <c:y val="0"/>
          <c:w val="0.78238050309070839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BC9-490F-A3BA-8E55FC78E86E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C9-490F-A3BA-8E55FC78E86E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BC9-490F-A3BA-8E55FC78E86E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DBC9-490F-A3BA-8E55FC78E86E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DBC9-490F-A3BA-8E55FC78E86E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DBC9-490F-A3BA-8E55FC78E86E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DBC9-490F-A3BA-8E55FC78E86E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DBC9-490F-A3BA-8E55FC78E86E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C9-490F-A3BA-8E55FC78E86E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C9-490F-A3BA-8E55FC78E86E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C9-490F-A3BA-8E55FC78E86E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C9-490F-A3BA-8E55FC78E86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4"/>
                <c:pt idx="1">
                  <c:v>Доц. Павлова</c:v>
                </c:pt>
                <c:pt idx="2">
                  <c:v>проф.. Димова</c:v>
                </c:pt>
                <c:pt idx="3">
                  <c:v>гл.ас.В.Станева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1">
                  <c:v>0.97000000000000008</c:v>
                </c:pt>
                <c:pt idx="2">
                  <c:v>0.55000000000000004</c:v>
                </c:pt>
                <c:pt idx="3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BC9-490F-A3BA-8E55FC78E86E}"/>
            </c:ext>
          </c:extLst>
        </c:ser>
        <c:dLbls/>
        <c:shape val="box"/>
        <c:axId val="33364992"/>
        <c:axId val="33374976"/>
        <c:axId val="0"/>
      </c:bar3DChart>
      <c:catAx>
        <c:axId val="3336499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374976"/>
        <c:crosses val="autoZero"/>
        <c:auto val="1"/>
        <c:lblAlgn val="ctr"/>
        <c:lblOffset val="100"/>
      </c:catAx>
      <c:valAx>
        <c:axId val="3337497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364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22-4138-AE95-2BD965AF1865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22-4138-AE95-2BD965AF1865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22-4138-AE95-2BD965AF1865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7C22-4138-AE95-2BD965AF1865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7C22-4138-AE95-2BD965AF1865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7C22-4138-AE95-2BD965AF1865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7C22-4138-AE95-2BD965AF1865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7C22-4138-AE95-2BD965AF1865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22-4138-AE95-2BD965AF1865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22-4138-AE95-2BD965AF1865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22-4138-AE95-2BD965AF1865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22-4138-AE95-2BD965AF186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1">
                  <c:v> не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C22-4138-AE95-2BD965AF1865}"/>
            </c:ext>
          </c:extLst>
        </c:ser>
        <c:dLbls/>
        <c:shape val="box"/>
        <c:axId val="33743616"/>
        <c:axId val="33745152"/>
        <c:axId val="0"/>
      </c:bar3DChart>
      <c:catAx>
        <c:axId val="3374361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n-US"/>
          </a:p>
        </c:txPr>
        <c:crossAx val="33745152"/>
        <c:crosses val="autoZero"/>
        <c:auto val="1"/>
        <c:lblAlgn val="ctr"/>
        <c:lblOffset val="100"/>
      </c:catAx>
      <c:valAx>
        <c:axId val="3374515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743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04-4911-8BAD-834EF2EDA717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04-4911-8BAD-834EF2EDA717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04-4911-8BAD-834EF2EDA717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EF04-4911-8BAD-834EF2EDA717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EF04-4911-8BAD-834EF2EDA717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EF04-4911-8BAD-834EF2EDA717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EF04-4911-8BAD-834EF2EDA717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EF04-4911-8BAD-834EF2EDA717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04-4911-8BAD-834EF2EDA717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04-4911-8BAD-834EF2EDA717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04-4911-8BAD-834EF2EDA717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04-4911-8BAD-834EF2EDA71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Sheet1!$C$5:$C$8</c:f>
              <c:strCache>
                <c:ptCount val="3"/>
                <c:pt idx="0">
                  <c:v>Управление на здравните грижи </c:v>
                </c:pt>
                <c:pt idx="1">
                  <c:v>Методика на обучение по практика </c:v>
                </c:pt>
                <c:pt idx="2">
                  <c:v>Основи на управлението 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1</c:v>
                </c:pt>
                <c:pt idx="1">
                  <c:v>0.85000000000000009</c:v>
                </c:pt>
                <c:pt idx="2">
                  <c:v>0.51539999999999997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F04-4911-8BAD-834EF2EDA717}"/>
            </c:ext>
          </c:extLst>
        </c:ser>
        <c:dLbls/>
        <c:shape val="box"/>
        <c:axId val="34053504"/>
        <c:axId val="34055296"/>
        <c:axId val="0"/>
      </c:bar3DChart>
      <c:catAx>
        <c:axId val="34053504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4055296"/>
        <c:crosses val="autoZero"/>
        <c:auto val="1"/>
        <c:lblAlgn val="ctr"/>
        <c:lblOffset val="100"/>
      </c:catAx>
      <c:valAx>
        <c:axId val="340552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4053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8C4-4A02-AEBB-C00AB6ABD636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8C4-4A02-AEBB-C00AB6ABD636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8C4-4A02-AEBB-C00AB6ABD636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F8C4-4A02-AEBB-C00AB6ABD636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F8C4-4A02-AEBB-C00AB6ABD636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F8C4-4A02-AEBB-C00AB6ABD636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F8C4-4A02-AEBB-C00AB6ABD636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F8C4-4A02-AEBB-C00AB6ABD636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C4-4A02-AEBB-C00AB6ABD636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C4-4A02-AEBB-C00AB6ABD636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C4-4A02-AEBB-C00AB6ABD636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C4-4A02-AEBB-C00AB6ABD63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висока</c:v>
                </c:pt>
                <c:pt idx="1">
                  <c:v>средна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0.65000000000000013</c:v>
                </c:pt>
                <c:pt idx="1">
                  <c:v>0.25119999999999998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8C4-4A02-AEBB-C00AB6ABD636}"/>
            </c:ext>
          </c:extLst>
        </c:ser>
        <c:dLbls/>
        <c:shape val="box"/>
        <c:axId val="33982720"/>
        <c:axId val="34000896"/>
        <c:axId val="0"/>
      </c:bar3DChart>
      <c:catAx>
        <c:axId val="3398272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4000896"/>
        <c:crosses val="autoZero"/>
        <c:auto val="1"/>
        <c:lblAlgn val="ctr"/>
        <c:lblOffset val="100"/>
      </c:catAx>
      <c:valAx>
        <c:axId val="340008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982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19-4C5F-B276-F3636800610B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19-4C5F-B276-F3636800610B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919-4C5F-B276-F3636800610B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1919-4C5F-B276-F3636800610B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1919-4C5F-B276-F3636800610B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1919-4C5F-B276-F3636800610B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1919-4C5F-B276-F3636800610B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1919-4C5F-B276-F3636800610B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19-4C5F-B276-F3636800610B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19-4C5F-B276-F3636800610B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19-4C5F-B276-F3636800610B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19-4C5F-B276-F3636800610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1"/>
                <c:pt idx="0">
                  <c:v>Нищо не затрудняваше учебния процес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 formatCode="0.0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919-4C5F-B276-F3636800610B}"/>
            </c:ext>
          </c:extLst>
        </c:ser>
        <c:dLbls/>
        <c:shape val="box"/>
        <c:axId val="69572096"/>
        <c:axId val="69573632"/>
        <c:axId val="0"/>
      </c:bar3DChart>
      <c:catAx>
        <c:axId val="6957209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9573632"/>
        <c:crosses val="autoZero"/>
        <c:auto val="1"/>
        <c:lblAlgn val="ctr"/>
        <c:lblOffset val="100"/>
      </c:catAx>
      <c:valAx>
        <c:axId val="695736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tickLblPos val="none"/>
        <c:crossAx val="69572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AD-4084-B5AE-42318C96EE31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AD-4084-B5AE-42318C96EE31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AD-4084-B5AE-42318C96EE31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59AD-4084-B5AE-42318C96EE31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59AD-4084-B5AE-42318C96EE31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59AD-4084-B5AE-42318C96EE31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59AD-4084-B5AE-42318C96EE31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59AD-4084-B5AE-42318C96EE31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AD-4084-B5AE-42318C96EE31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AD-4084-B5AE-42318C96EE31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AD-4084-B5AE-42318C96EE31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AD-4084-B5AE-42318C96EE3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1"/>
                <c:pt idx="0">
                  <c:v>Друго( нищо)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 formatCode="0.0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9AD-4084-B5AE-42318C96EE31}"/>
            </c:ext>
          </c:extLst>
        </c:ser>
        <c:dLbls/>
        <c:shape val="box"/>
        <c:axId val="74131328"/>
        <c:axId val="74132864"/>
        <c:axId val="0"/>
      </c:bar3DChart>
      <c:catAx>
        <c:axId val="7413132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4132864"/>
        <c:crosses val="autoZero"/>
        <c:auto val="1"/>
        <c:lblAlgn val="ctr"/>
        <c:lblOffset val="100"/>
      </c:catAx>
      <c:valAx>
        <c:axId val="7413286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4131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6758070866141731"/>
          <c:y val="2.6595744680851071E-2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5F-463A-9BF0-999546EF0852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5F-463A-9BF0-999546EF0852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5F-463A-9BF0-999546EF0852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B25F-463A-9BF0-999546EF0852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B25F-463A-9BF0-999546EF0852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B25F-463A-9BF0-999546EF0852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B25F-463A-9BF0-999546EF0852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B25F-463A-9BF0-999546EF0852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5F-463A-9BF0-999546EF0852}"/>
                </c:ext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5F-463A-9BF0-999546EF0852}"/>
                </c:ext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5F-463A-9BF0-999546EF0852}"/>
                </c:ext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5F-463A-9BF0-999546EF085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1"/>
                <c:pt idx="0">
                  <c:v>Да, подходяща е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 formatCode="0.0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25F-463A-9BF0-999546EF0852}"/>
            </c:ext>
          </c:extLst>
        </c:ser>
        <c:dLbls/>
        <c:shape val="box"/>
        <c:axId val="85973248"/>
        <c:axId val="85790720"/>
        <c:axId val="0"/>
      </c:bar3DChart>
      <c:catAx>
        <c:axId val="8597324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790720"/>
        <c:crosses val="autoZero"/>
        <c:auto val="1"/>
        <c:lblAlgn val="ctr"/>
        <c:lblOffset val="100"/>
      </c:catAx>
      <c:valAx>
        <c:axId val="857907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973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9DFC0-95F7-4D10-8C4E-DF4215E26EE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03957-8498-4DCC-93DD-DAC33340B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221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03957-8498-4DCC-93DD-DAC33340BC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90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03957-8498-4DCC-93DD-DAC33340BC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80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03957-8498-4DCC-93DD-DAC33340BC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3026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03957-8498-4DCC-93DD-DAC33340BC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93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99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284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95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4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425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523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699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37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09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2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49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51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520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372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7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55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69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EFE1997-E4C3-4BEA-BFC0-AAFEC7CFE64A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AADFE26-D8B4-477D-95BF-AD065CFD4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74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872" y="1147864"/>
            <a:ext cx="9666085" cy="3336587"/>
          </a:xfrm>
        </p:spPr>
        <p:txBody>
          <a:bodyPr>
            <a:noAutofit/>
          </a:bodyPr>
          <a:lstStyle/>
          <a:p>
            <a:pPr algn="ctr"/>
            <a: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НА РЕЗУЛТАТИТЕ </a:t>
            </a:r>
            <a:b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АНКЕТНО ПРОУЧВАНЕ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МНЕНИЕТО НА СТУДЕНТИТЕ ОТ СПЕЦИАЛНОСТ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“УПРАВЛЕНИЕ НА ЗДРАВНИТЕ ГРИЖИ“-ОКС БАКАЛАВЪР –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КУРС </a:t>
            </a:r>
            <a:b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летен семестър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2558" y="47773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bg-BG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МЕДИЦИНСКИ УНИВЕРСИТЕТ – ВАРНА</a:t>
            </a:r>
          </a:p>
          <a:p>
            <a:pPr algn="ctr"/>
            <a:r>
              <a:rPr lang="bg-BG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2019-2020 </a:t>
            </a:r>
            <a:r>
              <a:rPr lang="bg-BG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161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предлагате за подобряване на учебния процес?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1162129"/>
              </p:ext>
            </p:extLst>
          </p:nvPr>
        </p:nvGraphicFramePr>
        <p:xfrm>
          <a:off x="2162176" y="2874645"/>
          <a:ext cx="7324724" cy="288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7105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Смятате ли, че продължителността на модулите и семестъра е подходяща?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16613059"/>
              </p:ext>
            </p:extLst>
          </p:nvPr>
        </p:nvGraphicFramePr>
        <p:xfrm>
          <a:off x="2247900" y="2682240"/>
          <a:ext cx="7591425" cy="3470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55897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Спазва ли се официално обявения разпис на часовете и тяхната продължителност от преподавателите?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758137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88379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Занятията съм посещавал/а</a:t>
            </a:r>
            <a:r>
              <a:rPr lang="bg-BG" b="1" i="1" dirty="0"/>
              <a:t>:</a:t>
            </a:r>
            <a:endParaRPr lang="en-US" dirty="0"/>
          </a:p>
        </p:txBody>
      </p:sp>
      <p:graphicFrame>
        <p:nvGraphicFramePr>
          <p:cNvPr id="4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48933716"/>
              </p:ext>
            </p:extLst>
          </p:nvPr>
        </p:nvGraphicFramePr>
        <p:xfrm>
          <a:off x="914400" y="2383155"/>
          <a:ext cx="10450286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74299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в лекциите и/или преподаването има нужда от промяна или подобрение?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а 1">
            <a:extLst>
              <a:ext uri="{FF2B5EF4-FFF2-40B4-BE49-F238E27FC236}">
                <a16:creationId xmlns:a16="http://schemas.microsoft.com/office/drawing/2014/main" xmlns="" id="{25F76E6D-5CCE-41B5-89C4-79F5AA7F50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0204929"/>
              </p:ext>
            </p:extLst>
          </p:nvPr>
        </p:nvGraphicFramePr>
        <p:xfrm>
          <a:off x="1985817" y="2057400"/>
          <a:ext cx="7730837" cy="353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5247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в организацията на учебния процес има нужда от промяна и/или подобрение?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698543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63901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бихте предложили, за да се превърне този курс в по-добро обучение за Вас?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486733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9024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6399" y="2470184"/>
            <a:ext cx="5457371" cy="3596787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Презентацията представлява извадка от въпроси от анонимно анкетно проучване, проведено сред студенти от специалност “Управление на здравните грижи”  - ОКС бакалавър </a:t>
            </a:r>
            <a:r>
              <a:rPr lang="en-US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g-BG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курс</a:t>
            </a:r>
          </a:p>
          <a:p>
            <a:pPr algn="ctr"/>
            <a:r>
              <a:rPr lang="bg-BG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Медицински Университет- Варна</a:t>
            </a:r>
            <a:endParaRPr lang="bg-BG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146291" y="2467429"/>
            <a:ext cx="5058738" cy="123369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bg-BG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bg-BG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студенти</a:t>
            </a:r>
            <a:endParaRPr lang="bg-BG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082367" y="4009350"/>
            <a:ext cx="5166203" cy="2376264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Данните ни дават </a:t>
            </a:r>
            <a:r>
              <a:rPr lang="bg-BG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</p:spTree>
    <p:extLst>
      <p:ext uri="{BB962C8B-B14F-4D97-AF65-F5344CB8AC3E}">
        <p14:creationId xmlns:p14="http://schemas.microsoft.com/office/powerpoint/2010/main" xmlns="" val="14931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Удовлетворяват ли Ви учебните дисциплини, които изучавахте през този семестър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а 1">
            <a:extLst>
              <a:ext uri="{FF2B5EF4-FFF2-40B4-BE49-F238E27FC236}">
                <a16:creationId xmlns:a16="http://schemas.microsoft.com/office/drawing/2014/main" xmlns="" id="{CCEA68CD-9139-4818-A418-CB2A493A65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5036626"/>
              </p:ext>
            </p:extLst>
          </p:nvPr>
        </p:nvGraphicFramePr>
        <p:xfrm>
          <a:off x="2367148" y="2351314"/>
          <a:ext cx="6921995" cy="406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6780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 от учебните дисциплини оставиха най-много знания у Вас?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8133771"/>
              </p:ext>
            </p:extLst>
          </p:nvPr>
        </p:nvGraphicFramePr>
        <p:xfrm>
          <a:off x="-1167286" y="1161462"/>
          <a:ext cx="8002008" cy="5040830"/>
        </p:xfrm>
        <a:graphic>
          <a:graphicData uri="http://schemas.openxmlformats.org/drawingml/2006/table">
            <a:tbl>
              <a:tblPr/>
              <a:tblGrid>
                <a:gridCol w="889112">
                  <a:extLst>
                    <a:ext uri="{9D8B030D-6E8A-4147-A177-3AD203B41FA5}">
                      <a16:colId xmlns:a16="http://schemas.microsoft.com/office/drawing/2014/main" xmlns="" val="656952286"/>
                    </a:ext>
                  </a:extLst>
                </a:gridCol>
                <a:gridCol w="889112">
                  <a:extLst>
                    <a:ext uri="{9D8B030D-6E8A-4147-A177-3AD203B41FA5}">
                      <a16:colId xmlns:a16="http://schemas.microsoft.com/office/drawing/2014/main" xmlns="" val="1503401444"/>
                    </a:ext>
                  </a:extLst>
                </a:gridCol>
                <a:gridCol w="889112">
                  <a:extLst>
                    <a:ext uri="{9D8B030D-6E8A-4147-A177-3AD203B41FA5}">
                      <a16:colId xmlns:a16="http://schemas.microsoft.com/office/drawing/2014/main" xmlns="" val="2156719622"/>
                    </a:ext>
                  </a:extLst>
                </a:gridCol>
                <a:gridCol w="889112">
                  <a:extLst>
                    <a:ext uri="{9D8B030D-6E8A-4147-A177-3AD203B41FA5}">
                      <a16:colId xmlns:a16="http://schemas.microsoft.com/office/drawing/2014/main" xmlns="" val="262735046"/>
                    </a:ext>
                  </a:extLst>
                </a:gridCol>
                <a:gridCol w="889112">
                  <a:extLst>
                    <a:ext uri="{9D8B030D-6E8A-4147-A177-3AD203B41FA5}">
                      <a16:colId xmlns:a16="http://schemas.microsoft.com/office/drawing/2014/main" xmlns="" val="3267748905"/>
                    </a:ext>
                  </a:extLst>
                </a:gridCol>
                <a:gridCol w="889112">
                  <a:extLst>
                    <a:ext uri="{9D8B030D-6E8A-4147-A177-3AD203B41FA5}">
                      <a16:colId xmlns:a16="http://schemas.microsoft.com/office/drawing/2014/main" xmlns="" val="2041501980"/>
                    </a:ext>
                  </a:extLst>
                </a:gridCol>
                <a:gridCol w="889112">
                  <a:extLst>
                    <a:ext uri="{9D8B030D-6E8A-4147-A177-3AD203B41FA5}">
                      <a16:colId xmlns:a16="http://schemas.microsoft.com/office/drawing/2014/main" xmlns="" val="3495113879"/>
                    </a:ext>
                  </a:extLst>
                </a:gridCol>
                <a:gridCol w="889112">
                  <a:extLst>
                    <a:ext uri="{9D8B030D-6E8A-4147-A177-3AD203B41FA5}">
                      <a16:colId xmlns:a16="http://schemas.microsoft.com/office/drawing/2014/main" xmlns="" val="3980620301"/>
                    </a:ext>
                  </a:extLst>
                </a:gridCol>
                <a:gridCol w="889112">
                  <a:extLst>
                    <a:ext uri="{9D8B030D-6E8A-4147-A177-3AD203B41FA5}">
                      <a16:colId xmlns:a16="http://schemas.microsoft.com/office/drawing/2014/main" xmlns="" val="4120509393"/>
                    </a:ext>
                  </a:extLst>
                </a:gridCol>
              </a:tblGrid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0290495"/>
                  </a:ext>
                </a:extLst>
              </a:tr>
              <a:tr h="27371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2684244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1697178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1343384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5045076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9341795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1806455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6404339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5213899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2432800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5472474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0634149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3225117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0650511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0494553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8416576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1315772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215000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1514135"/>
                  </a:ext>
                </a:extLst>
              </a:tr>
              <a:tr h="2509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7720037"/>
                  </a:ext>
                </a:extLst>
              </a:tr>
            </a:tbl>
          </a:graphicData>
        </a:graphic>
      </p:graphicFrame>
      <p:graphicFrame>
        <p:nvGraphicFramePr>
          <p:cNvPr id="12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3809399"/>
              </p:ext>
            </p:extLst>
          </p:nvPr>
        </p:nvGraphicFramePr>
        <p:xfrm>
          <a:off x="839449" y="2209800"/>
          <a:ext cx="9788576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9426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 преподаватели оказаха най-силно положително влияние върху Вас?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6783423"/>
              </p:ext>
            </p:extLst>
          </p:nvPr>
        </p:nvGraphicFramePr>
        <p:xfrm>
          <a:off x="899886" y="2169794"/>
          <a:ext cx="9215664" cy="4192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2148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Имаше ли несъществени, според Вас дисциплини, свързани със специалността „Управление на здравните грижи“?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1571769"/>
              </p:ext>
            </p:extLst>
          </p:nvPr>
        </p:nvGraphicFramePr>
        <p:xfrm>
          <a:off x="1032753" y="195208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8577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Моля, дайте оценка за преподаваните дисциплини, изучавани от Вас през този семестър.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96104"/>
              </p:ext>
            </p:extLst>
          </p:nvPr>
        </p:nvGraphicFramePr>
        <p:xfrm>
          <a:off x="1466851" y="2476500"/>
          <a:ext cx="8543924" cy="343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8511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каква степен разбирате материала по време на лекция?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5939457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6396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Имаше ли нещо, което затрудняваше учебния процес?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47844319"/>
              </p:ext>
            </p:extLst>
          </p:nvPr>
        </p:nvGraphicFramePr>
        <p:xfrm>
          <a:off x="914400" y="2638425"/>
          <a:ext cx="9622971" cy="3268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08221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96</TotalTime>
  <Words>278</Words>
  <Application>Microsoft Office PowerPoint</Application>
  <PresentationFormat>По избор</PresentationFormat>
  <Paragraphs>49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16</vt:i4>
      </vt:variant>
    </vt:vector>
  </HeadingPairs>
  <TitlesOfParts>
    <vt:vector size="17" baseType="lpstr">
      <vt:lpstr>Ion Boardroom</vt:lpstr>
      <vt:lpstr>АНАЛИЗ НА РЕЗУЛТАТИТЕ  ОТ АНКЕТНО ПРОУЧВАНЕ ЗА МНЕНИЕТО НА СТУДЕНТИТЕ ОТ СПЕЦИАЛНОСТ  “УПРАВЛЕНИЕ НА ЗДРАВНИТЕ ГРИЖИ“-ОКС БАКАЛАВЪР – II КУРС  летен семестър</vt:lpstr>
      <vt:lpstr>Слайд 2</vt:lpstr>
      <vt:lpstr>Удовлетворяват ли Ви учебните дисциплини, които изучавахте през този семестър</vt:lpstr>
      <vt:lpstr>Кои от учебните дисциплини оставиха най-много знания у Вас?</vt:lpstr>
      <vt:lpstr>Кои преподаватели оказаха най-силно положително влияние върху Вас? </vt:lpstr>
      <vt:lpstr>Имаше ли несъществени, според Вас дисциплини, свързани със специалността „Управление на здравните грижи“?  </vt:lpstr>
      <vt:lpstr>Моля, дайте оценка за преподаваните дисциплини, изучавани от Вас през този семестър. </vt:lpstr>
      <vt:lpstr>В каква степен разбирате материала по време на лекция?</vt:lpstr>
      <vt:lpstr>Имаше ли нещо, което затрудняваше учебния процес? </vt:lpstr>
      <vt:lpstr>Какво предлагате за подобряване на учебния процес?</vt:lpstr>
      <vt:lpstr>Смятате ли, че продължителността на модулите и семестъра е подходяща?</vt:lpstr>
      <vt:lpstr>Спазва ли се официално обявения разпис на часовете и тяхната продължителност от преподавателите?</vt:lpstr>
      <vt:lpstr>Занятията съм посещавал/а:</vt:lpstr>
      <vt:lpstr>Какво в лекциите и/или преподаването има нужда от промяна или подобрение?</vt:lpstr>
      <vt:lpstr>Какво в организацията на учебния процес има нужда от промяна и/или подобрение?</vt:lpstr>
      <vt:lpstr>Какво бихте предложили, за да се превърне този курс в по-добро обучение за Вас?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ATOM-2</dc:creator>
  <cp:lastModifiedBy>Stanislava</cp:lastModifiedBy>
  <cp:revision>21</cp:revision>
  <dcterms:created xsi:type="dcterms:W3CDTF">2018-06-06T02:45:35Z</dcterms:created>
  <dcterms:modified xsi:type="dcterms:W3CDTF">2020-11-02T09:47:33Z</dcterms:modified>
</cp:coreProperties>
</file>