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&#1059;&#1047;&#1043;%202019-2020\&#1040;&#1053;&#1050;&#1045;&#1058;&#1048;\&#1092;&#1080;&#1075;%201%20-%20&#1050;&#1086;&#1087;&#1080;&#1077;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anislava\Desktop\&#1050;&#1040;&#1063;&#1045;&#1057;&#1058;&#1042;&#1054;%20-%20&#1047;&#1040;%20&#1057;&#1040;&#1049;&#1058;&#1040;\&#1059;&#1076;&#1086;&#1074;&#1083;&#1077;&#1090;&#1074;&#1086;&#1088;&#1077;&#1085;&#1086;&#1089;&#1090;%20%20-%20&#1089;&#1077;&#1084;&#1077;&#1089;&#1090;&#1088;&#1080;%20-%20&#1087;&#1086;%20&#1075;&#1086;&#1076;&#1080;&#1085;&#1080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anislava\Desktop\&#1050;&#1040;&#1063;&#1045;&#1057;&#1058;&#1042;&#1054;%20-%20&#1047;&#1040;%20&#1057;&#1040;&#1049;&#1058;&#1040;\&#1059;&#1076;&#1086;&#1074;&#1083;&#1077;&#1090;&#1074;&#1086;&#1088;&#1077;&#1085;&#1086;&#1089;&#1090;%20%20-%20&#1089;&#1077;&#1084;&#1077;&#1089;&#1090;&#1088;&#1080;%20-%20&#1087;&#1086;%20&#1075;&#1086;&#1076;&#1080;&#1085;&#1080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anislava\Desktop\&#1050;&#1040;&#1063;&#1045;&#1057;&#1058;&#1042;&#1054;%20-%20&#1047;&#1040;%20&#1057;&#1040;&#1049;&#1058;&#1040;\&#1059;&#1076;&#1086;&#1074;&#1083;&#1077;&#1090;&#1074;&#1086;&#1088;&#1077;&#1085;&#1086;&#1089;&#1090;%20%20-%20&#1089;&#1077;&#1084;&#1077;&#1089;&#1090;&#1088;&#1080;%20-%20&#1087;&#1086;%20&#1075;&#1086;&#1076;&#1080;&#1085;&#1080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anislava\Desktop\&#1050;&#1040;&#1063;&#1045;&#1057;&#1058;&#1042;&#1054;%20-%20&#1047;&#1040;%20&#1057;&#1040;&#1049;&#1058;&#1040;\&#1059;&#1076;&#1086;&#1074;&#1083;&#1077;&#1090;&#1074;&#1086;&#1088;&#1077;&#1085;&#1086;&#1089;&#1090;%20%20-%20&#1089;&#1077;&#1084;&#1077;&#1089;&#1090;&#1088;&#1080;%20-%20&#1087;&#1086;%20&#1075;&#1086;&#1076;&#1080;&#1085;&#1080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anislava\Desktop\&#1050;&#1040;&#1063;&#1045;&#1057;&#1058;&#1042;&#1054;%20-%20&#1047;&#1040;%20&#1057;&#1040;&#1049;&#1058;&#1040;\&#1059;&#1076;&#1086;&#1074;&#1083;&#1077;&#1090;&#1074;&#1086;&#1088;&#1077;&#1085;&#1086;&#1089;&#1090;%20%20-%20&#1089;&#1077;&#1084;&#1077;&#1089;&#1090;&#1088;&#1080;%20-%20&#1087;&#1086;%20&#1075;&#1086;&#1076;&#1080;&#1085;&#1080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enovo\Desktop\&#1059;&#1047;&#1043;%202019-2020\&#1040;&#1053;&#1050;&#1045;&#1058;&#1048;\&#1092;&#1080;&#1075;%201%20-%20&#1050;&#1086;&#1087;&#1080;&#1077;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&#1059;&#1047;&#1043;%202019-2020\&#1040;&#1053;&#1050;&#1045;&#1058;&#1048;\&#1092;&#1080;&#1075;%201%20-%20&#1050;&#1086;&#1087;&#1080;&#1077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&#1059;&#1047;&#1043;%202019-2020\&#1040;&#1053;&#1050;&#1045;&#1058;&#1048;\&#1092;&#1080;&#1075;%201%20-%20&#1050;&#1086;&#1087;&#1080;&#1077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&#1059;&#1047;&#1043;%202019-2020\&#1040;&#1053;&#1050;&#1045;&#1058;&#1048;\&#1092;&#1080;&#1075;%201%20-%20&#1050;&#1086;&#1087;&#1080;&#1077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&#1059;&#1047;&#1043;%202019-2020\&#1040;&#1053;&#1050;&#1045;&#1058;&#1048;\&#1092;&#1080;&#1075;%201%20-%20&#1050;&#1086;&#1087;&#1080;&#1077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&#1059;&#1047;&#1043;%202019-2020\&#1040;&#1053;&#1050;&#1045;&#1058;&#1048;\&#1092;&#1080;&#1075;%201%20-%20&#1050;&#1086;&#1087;&#1080;&#1077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anislava\Desktop\&#1050;&#1040;&#1063;&#1045;&#1057;&#1058;&#1042;&#1054;%20-%20&#1047;&#1040;%20&#1057;&#1040;&#1049;&#1058;&#1040;\&#1059;&#1076;&#1086;&#1074;&#1083;&#1077;&#1090;&#1074;&#1086;&#1088;&#1077;&#1085;&#1086;&#1089;&#1090;%20%20-%20&#1089;&#1077;&#1084;&#1077;&#1089;&#1090;&#1088;&#1080;%20-%20&#1087;&#1086;%20&#1075;&#1086;&#1076;&#1080;&#1085;&#1080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anislava\Desktop\&#1050;&#1040;&#1063;&#1045;&#1057;&#1058;&#1042;&#1054;%20-%20&#1047;&#1040;%20&#1057;&#1040;&#1049;&#1058;&#1040;\&#1059;&#1076;&#1086;&#1074;&#1083;&#1077;&#1090;&#1074;&#1086;&#1088;&#1077;&#1085;&#1086;&#1089;&#1090;%20%20-%20&#1089;&#1077;&#1084;&#1077;&#1089;&#1090;&#1088;&#1080;%20-%20&#1087;&#1086;%20&#1075;&#1086;&#1076;&#1080;&#1085;&#10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736"/>
          <c:h val="0.89260061242344801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58-49E6-A4BE-FA581D9C1B16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58-49E6-A4BE-FA581D9C1B16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58-49E6-A4BE-FA581D9C1B16}"/>
              </c:ext>
            </c:extLst>
          </c:dPt>
          <c:dLbls>
            <c:dLbl>
              <c:idx val="0"/>
              <c:layout>
                <c:manualLayout>
                  <c:x val="0"/>
                  <c:y val="-8.357715154026802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58-49E6-A4BE-FA581D9C1B16}"/>
                </c:ext>
              </c:extLst>
            </c:dLbl>
            <c:dLbl>
              <c:idx val="1"/>
              <c:layout>
                <c:manualLayout>
                  <c:x val="1.6666666666666576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58-49E6-A4BE-FA581D9C1B16}"/>
                </c:ext>
              </c:extLst>
            </c:dLbl>
            <c:dLbl>
              <c:idx val="2"/>
              <c:layout>
                <c:manualLayout>
                  <c:x val="1.666666666666667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58-49E6-A4BE-FA581D9C1B16}"/>
                </c:ext>
              </c:extLst>
            </c:dLbl>
            <c:dLbl>
              <c:idx val="3"/>
              <c:layout>
                <c:manualLayout>
                  <c:x val="1.1111111111111122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58-49E6-A4BE-FA581D9C1B1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'[фиг 1 - Копие.xls]Sheet1'!$C$5:$C$9</c:f>
              <c:strCache>
                <c:ptCount val="4"/>
                <c:pt idx="0">
                  <c:v> Да, доволен съм</c:v>
                </c:pt>
                <c:pt idx="1">
                  <c:v> Да, но не напълно</c:v>
                </c:pt>
                <c:pt idx="2">
                  <c:v> Не съм доволен</c:v>
                </c:pt>
                <c:pt idx="3">
                  <c:v> Не мога да преценя</c:v>
                </c:pt>
              </c:strCache>
            </c:strRef>
          </c:cat>
          <c:val>
            <c:numRef>
              <c:f>'[фиг 1 - Копие.xls]Sheet1'!$D$5:$D$9</c:f>
              <c:numCache>
                <c:formatCode>0.00%</c:formatCode>
                <c:ptCount val="5"/>
                <c:pt idx="0">
                  <c:v>0.88200000000000034</c:v>
                </c:pt>
                <c:pt idx="1">
                  <c:v>3.0000000000000016E-2</c:v>
                </c:pt>
                <c:pt idx="3">
                  <c:v>8.8000000000000064E-2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C58-49E6-A4BE-FA581D9C1B16}"/>
            </c:ext>
          </c:extLst>
        </c:ser>
        <c:shape val="box"/>
        <c:axId val="63357312"/>
        <c:axId val="63358848"/>
        <c:axId val="0"/>
      </c:bar3DChart>
      <c:catAx>
        <c:axId val="63357312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333333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n-US"/>
          </a:p>
        </c:txPr>
        <c:crossAx val="63358848"/>
        <c:crosses val="autoZero"/>
        <c:auto val="1"/>
        <c:lblAlgn val="ctr"/>
        <c:lblOffset val="100"/>
      </c:catAx>
      <c:valAx>
        <c:axId val="6335884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3357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работна!$A$13:$A$16</c:f>
              <c:strCache>
                <c:ptCount val="4"/>
                <c:pt idx="0">
                  <c:v>да, подходяща е</c:v>
                </c:pt>
                <c:pt idx="1">
                  <c:v>да, на не напълно</c:v>
                </c:pt>
                <c:pt idx="2">
                  <c:v>не е подходяща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работна!$B$13:$B$16</c:f>
              <c:numCache>
                <c:formatCode>0.00%</c:formatCode>
                <c:ptCount val="4"/>
                <c:pt idx="0">
                  <c:v>0.91200000000000003</c:v>
                </c:pt>
                <c:pt idx="1">
                  <c:v>8.8000000000000023E-2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shape val="box"/>
        <c:axId val="66011136"/>
        <c:axId val="66012672"/>
        <c:axId val="0"/>
      </c:bar3DChart>
      <c:catAx>
        <c:axId val="66011136"/>
        <c:scaling>
          <c:orientation val="minMax"/>
        </c:scaling>
        <c:axPos val="l"/>
        <c:majorTickMark val="none"/>
        <c:tickLblPos val="nextTo"/>
        <c:crossAx val="66012672"/>
        <c:crosses val="autoZero"/>
        <c:auto val="1"/>
        <c:lblAlgn val="ctr"/>
        <c:lblOffset val="100"/>
      </c:catAx>
      <c:valAx>
        <c:axId val="66012672"/>
        <c:scaling>
          <c:orientation val="minMax"/>
        </c:scaling>
        <c:delete val="1"/>
        <c:axPos val="b"/>
        <c:numFmt formatCode="0.00%" sourceLinked="1"/>
        <c:tickLblPos val="none"/>
        <c:crossAx val="66011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6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работна!$A$13:$A$16</c:f>
              <c:strCache>
                <c:ptCount val="4"/>
                <c:pt idx="0">
                  <c:v>да, подходяща е</c:v>
                </c:pt>
                <c:pt idx="1">
                  <c:v>да, на не напълно</c:v>
                </c:pt>
                <c:pt idx="2">
                  <c:v>не е подходяща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работна!$B$13:$B$16</c:f>
              <c:numCache>
                <c:formatCode>0.00%</c:formatCode>
                <c:ptCount val="4"/>
                <c:pt idx="0">
                  <c:v>0.91200000000000003</c:v>
                </c:pt>
                <c:pt idx="1">
                  <c:v>8.8000000000000023E-2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shape val="box"/>
        <c:axId val="66032768"/>
        <c:axId val="66034304"/>
        <c:axId val="0"/>
      </c:bar3DChart>
      <c:catAx>
        <c:axId val="66032768"/>
        <c:scaling>
          <c:orientation val="minMax"/>
        </c:scaling>
        <c:axPos val="l"/>
        <c:majorTickMark val="none"/>
        <c:tickLblPos val="nextTo"/>
        <c:crossAx val="66034304"/>
        <c:crosses val="autoZero"/>
        <c:auto val="1"/>
        <c:lblAlgn val="ctr"/>
        <c:lblOffset val="100"/>
      </c:catAx>
      <c:valAx>
        <c:axId val="66034304"/>
        <c:scaling>
          <c:orientation val="minMax"/>
        </c:scaling>
        <c:delete val="1"/>
        <c:axPos val="b"/>
        <c:numFmt formatCode="0.00%" sourceLinked="1"/>
        <c:tickLblPos val="none"/>
        <c:crossAx val="66032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работна!$A$20:$A$24</c:f>
              <c:strCache>
                <c:ptCount val="5"/>
                <c:pt idx="0">
                  <c:v>спазват ли се официално обявените разписи и тяхната подължителност</c:v>
                </c:pt>
                <c:pt idx="1">
                  <c:v>да, от всички преподаватели</c:v>
                </c:pt>
                <c:pt idx="2">
                  <c:v>да, но не от всички преподаватели</c:v>
                </c:pt>
                <c:pt idx="3">
                  <c:v>не се спазва от повечето преподаватели</c:v>
                </c:pt>
                <c:pt idx="4">
                  <c:v>изобщо не се спазва</c:v>
                </c:pt>
              </c:strCache>
            </c:strRef>
          </c:cat>
          <c:val>
            <c:numRef>
              <c:f>работна!$B$20:$B$24</c:f>
              <c:numCache>
                <c:formatCode>0.00%</c:formatCode>
                <c:ptCount val="5"/>
                <c:pt idx="0">
                  <c:v>0.97000000000000008</c:v>
                </c:pt>
                <c:pt idx="1">
                  <c:v>2.9000000000000001E-2</c:v>
                </c:pt>
              </c:numCache>
            </c:numRef>
          </c:val>
        </c:ser>
        <c:ser>
          <c:idx val="1"/>
          <c:order val="1"/>
          <c:cat>
            <c:strRef>
              <c:f>работна!$A$20:$A$24</c:f>
              <c:strCache>
                <c:ptCount val="5"/>
                <c:pt idx="0">
                  <c:v>спазват ли се официално обявените разписи и тяхната подължителност</c:v>
                </c:pt>
                <c:pt idx="1">
                  <c:v>да, от всички преподаватели</c:v>
                </c:pt>
                <c:pt idx="2">
                  <c:v>да, но не от всички преподаватели</c:v>
                </c:pt>
                <c:pt idx="3">
                  <c:v>не се спазва от повечето преподаватели</c:v>
                </c:pt>
                <c:pt idx="4">
                  <c:v>изобщо не се спазва</c:v>
                </c:pt>
              </c:strCache>
            </c:strRef>
          </c:cat>
          <c:val>
            <c:numRef>
              <c:f>работна!$C$20:$C$24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shape val="box"/>
        <c:axId val="71467776"/>
        <c:axId val="71469312"/>
        <c:axId val="0"/>
      </c:bar3DChart>
      <c:catAx>
        <c:axId val="71467776"/>
        <c:scaling>
          <c:orientation val="minMax"/>
        </c:scaling>
        <c:axPos val="l"/>
        <c:majorTickMark val="none"/>
        <c:tickLblPos val="nextTo"/>
        <c:crossAx val="71469312"/>
        <c:crosses val="autoZero"/>
        <c:auto val="1"/>
        <c:lblAlgn val="ctr"/>
        <c:lblOffset val="100"/>
      </c:catAx>
      <c:valAx>
        <c:axId val="71469312"/>
        <c:scaling>
          <c:orientation val="minMax"/>
        </c:scaling>
        <c:delete val="1"/>
        <c:axPos val="b"/>
        <c:numFmt formatCode="0.00%" sourceLinked="1"/>
        <c:tickLblPos val="none"/>
        <c:crossAx val="714677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6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работна!$A$20:$A$24</c:f>
              <c:strCache>
                <c:ptCount val="5"/>
                <c:pt idx="0">
                  <c:v>спазват ли се официално обявените разписи и тяхната подължителност</c:v>
                </c:pt>
                <c:pt idx="1">
                  <c:v>да, от всички преподаватели</c:v>
                </c:pt>
                <c:pt idx="2">
                  <c:v>да, но не от всички преподаватели</c:v>
                </c:pt>
                <c:pt idx="3">
                  <c:v>не се спазва от повечето преподаватели</c:v>
                </c:pt>
                <c:pt idx="4">
                  <c:v>изобщо не се спазва</c:v>
                </c:pt>
              </c:strCache>
            </c:strRef>
          </c:cat>
          <c:val>
            <c:numRef>
              <c:f>работна!$B$20:$B$24</c:f>
              <c:numCache>
                <c:formatCode>0.00%</c:formatCode>
                <c:ptCount val="5"/>
                <c:pt idx="0">
                  <c:v>0.97000000000000008</c:v>
                </c:pt>
                <c:pt idx="1">
                  <c:v>2.9000000000000001E-2</c:v>
                </c:pt>
              </c:numCache>
            </c:numRef>
          </c:val>
        </c:ser>
        <c:ser>
          <c:idx val="1"/>
          <c:order val="1"/>
          <c:cat>
            <c:strRef>
              <c:f>работна!$A$20:$A$24</c:f>
              <c:strCache>
                <c:ptCount val="5"/>
                <c:pt idx="0">
                  <c:v>спазват ли се официално обявените разписи и тяхната подължителност</c:v>
                </c:pt>
                <c:pt idx="1">
                  <c:v>да, от всички преподаватели</c:v>
                </c:pt>
                <c:pt idx="2">
                  <c:v>да, но не от всички преподаватели</c:v>
                </c:pt>
                <c:pt idx="3">
                  <c:v>не се спазва от повечето преподаватели</c:v>
                </c:pt>
                <c:pt idx="4">
                  <c:v>изобщо не се спазва</c:v>
                </c:pt>
              </c:strCache>
            </c:strRef>
          </c:cat>
          <c:val>
            <c:numRef>
              <c:f>работна!$C$20:$C$24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shape val="box"/>
        <c:axId val="71486464"/>
        <c:axId val="73605888"/>
        <c:axId val="0"/>
      </c:bar3DChart>
      <c:catAx>
        <c:axId val="71486464"/>
        <c:scaling>
          <c:orientation val="minMax"/>
        </c:scaling>
        <c:axPos val="l"/>
        <c:majorTickMark val="none"/>
        <c:tickLblPos val="nextTo"/>
        <c:crossAx val="73605888"/>
        <c:crosses val="autoZero"/>
        <c:auto val="1"/>
        <c:lblAlgn val="ctr"/>
        <c:lblOffset val="100"/>
      </c:catAx>
      <c:valAx>
        <c:axId val="73605888"/>
        <c:scaling>
          <c:orientation val="minMax"/>
        </c:scaling>
        <c:delete val="1"/>
        <c:axPos val="b"/>
        <c:numFmt formatCode="0.00%" sourceLinked="1"/>
        <c:tickLblPos val="none"/>
        <c:crossAx val="714864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работна!$B$34</c:f>
              <c:strCache>
                <c:ptCount val="1"/>
                <c:pt idx="0">
                  <c:v>зимен семестър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работна!$A$35:$A$39</c:f>
              <c:strCache>
                <c:ptCount val="5"/>
                <c:pt idx="0">
                  <c:v>редовно</c:v>
                </c:pt>
                <c:pt idx="1">
                  <c:v>сравнително редовно</c:v>
                </c:pt>
                <c:pt idx="2">
                  <c:v>нередовно</c:v>
                </c:pt>
                <c:pt idx="3">
                  <c:v>много рядко</c:v>
                </c:pt>
                <c:pt idx="4">
                  <c:v>нямам време</c:v>
                </c:pt>
              </c:strCache>
            </c:strRef>
          </c:cat>
          <c:val>
            <c:numRef>
              <c:f>работна!$B$35:$B$39</c:f>
              <c:numCache>
                <c:formatCode>0.00%</c:formatCode>
                <c:ptCount val="5"/>
                <c:pt idx="0">
                  <c:v>0.79500000000000004</c:v>
                </c:pt>
                <c:pt idx="1">
                  <c:v>0.14700000000000002</c:v>
                </c:pt>
                <c:pt idx="2">
                  <c:v>2.9000000000000001E-2</c:v>
                </c:pt>
                <c:pt idx="3" formatCode="0%">
                  <c:v>0</c:v>
                </c:pt>
                <c:pt idx="4">
                  <c:v>2.9000000000000001E-2</c:v>
                </c:pt>
              </c:numCache>
            </c:numRef>
          </c:val>
        </c:ser>
        <c:ser>
          <c:idx val="1"/>
          <c:order val="1"/>
          <c:tx>
            <c:strRef>
              <c:f>работна!$C$34</c:f>
              <c:strCache>
                <c:ptCount val="1"/>
                <c:pt idx="0">
                  <c:v>летен семестър</c:v>
                </c:pt>
              </c:strCache>
            </c:strRef>
          </c:tx>
          <c:cat>
            <c:strRef>
              <c:f>работна!$A$35:$A$39</c:f>
              <c:strCache>
                <c:ptCount val="5"/>
                <c:pt idx="0">
                  <c:v>редовно</c:v>
                </c:pt>
                <c:pt idx="1">
                  <c:v>сравнително редовно</c:v>
                </c:pt>
                <c:pt idx="2">
                  <c:v>нередовно</c:v>
                </c:pt>
                <c:pt idx="3">
                  <c:v>много рядко</c:v>
                </c:pt>
                <c:pt idx="4">
                  <c:v>нямам време</c:v>
                </c:pt>
              </c:strCache>
            </c:strRef>
          </c:cat>
          <c:val>
            <c:numRef>
              <c:f>работна!$C$35:$C$39</c:f>
              <c:numCache>
                <c:formatCode>0.00%</c:formatCode>
                <c:ptCount val="5"/>
                <c:pt idx="0">
                  <c:v>0.88200000000000001</c:v>
                </c:pt>
                <c:pt idx="1">
                  <c:v>8.9000000000000037E-2</c:v>
                </c:pt>
                <c:pt idx="2">
                  <c:v>2.9000000000000001E-2</c:v>
                </c:pt>
                <c:pt idx="3" formatCode="0%">
                  <c:v>0</c:v>
                </c:pt>
                <c:pt idx="4" formatCode="0%">
                  <c:v>0</c:v>
                </c:pt>
              </c:numCache>
            </c:numRef>
          </c:val>
        </c:ser>
        <c:dLbls>
          <c:showVal val="1"/>
        </c:dLbls>
        <c:shape val="box"/>
        <c:axId val="73643520"/>
        <c:axId val="73645056"/>
        <c:axId val="0"/>
      </c:bar3DChart>
      <c:catAx>
        <c:axId val="736435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645056"/>
        <c:crosses val="autoZero"/>
        <c:auto val="1"/>
        <c:lblAlgn val="ctr"/>
        <c:lblOffset val="100"/>
      </c:catAx>
      <c:valAx>
        <c:axId val="73645056"/>
        <c:scaling>
          <c:orientation val="minMax"/>
        </c:scaling>
        <c:delete val="1"/>
        <c:axPos val="l"/>
        <c:numFmt formatCode="0.00%" sourceLinked="1"/>
        <c:tickLblPos val="none"/>
        <c:crossAx val="736435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'[фиг 1 - Копие.xls]Sheet1'!$C$31:$C$34</c:f>
              <c:strCache>
                <c:ptCount val="4"/>
                <c:pt idx="0">
                  <c:v>Педагогика </c:v>
                </c:pt>
                <c:pt idx="1">
                  <c:v>Основи на управлението в здравеопзването </c:v>
                </c:pt>
                <c:pt idx="2">
                  <c:v>Основи на правото и здравно законодателство </c:v>
                </c:pt>
                <c:pt idx="3">
                  <c:v>Медицинска етика и деонтология</c:v>
                </c:pt>
              </c:strCache>
            </c:strRef>
          </c:cat>
          <c:val>
            <c:numRef>
              <c:f>'[фиг 1 - Копие.xls]Sheet1'!$D$31:$D$34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01-4AAB-9A30-EF1D45962BDC}"/>
            </c:ext>
          </c:extLst>
        </c:ser>
        <c:ser>
          <c:idx val="1"/>
          <c:order val="1"/>
          <c:dPt>
            <c:idx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E01-4AAB-9A30-EF1D45962BDC}"/>
              </c:ext>
            </c:extLst>
          </c:dPt>
          <c:dPt>
            <c:idx val="1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E01-4AAB-9A30-EF1D45962BDC}"/>
              </c:ext>
            </c:extLst>
          </c:dPt>
          <c:dPt>
            <c:idx val="2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E01-4AAB-9A30-EF1D45962BDC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E01-4AAB-9A30-EF1D45962BDC}"/>
              </c:ext>
            </c:extLst>
          </c:dPt>
          <c:dLbls>
            <c:dLbl>
              <c:idx val="0"/>
              <c:layout>
                <c:manualLayout>
                  <c:x val="8.4674005080439228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01-4AAB-9A30-EF1D45962BDC}"/>
                </c:ext>
              </c:extLst>
            </c:dLbl>
            <c:dLbl>
              <c:idx val="1"/>
              <c:layout>
                <c:manualLayout>
                  <c:x val="2.0321761219305668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01-4AAB-9A30-EF1D45962BDC}"/>
                </c:ext>
              </c:extLst>
            </c:dLbl>
            <c:dLbl>
              <c:idx val="2"/>
              <c:layout>
                <c:manualLayout>
                  <c:x val="1.8628281117696866E-2"/>
                  <c:y val="-2.64550264550264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01-4AAB-9A30-EF1D45962BDC}"/>
                </c:ext>
              </c:extLst>
            </c:dLbl>
            <c:dLbl>
              <c:idx val="3"/>
              <c:layout>
                <c:manualLayout>
                  <c:x val="2.6961670011401002E-2"/>
                  <c:y val="-6.613756613756613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01-4AAB-9A30-EF1D45962BDC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'[фиг 1 - Копие.xls]Sheet1'!$C$31:$C$34</c:f>
              <c:strCache>
                <c:ptCount val="4"/>
                <c:pt idx="0">
                  <c:v>Педагогика </c:v>
                </c:pt>
                <c:pt idx="1">
                  <c:v>Основи на управлението в здравеопзването </c:v>
                </c:pt>
                <c:pt idx="2">
                  <c:v>Основи на правото и здравно законодателство </c:v>
                </c:pt>
                <c:pt idx="3">
                  <c:v>Медицинска етика и деонтология</c:v>
                </c:pt>
              </c:strCache>
            </c:strRef>
          </c:cat>
          <c:val>
            <c:numRef>
              <c:f>'[фиг 1 - Копие.xls]Sheet1'!$E$31:$E$34</c:f>
              <c:numCache>
                <c:formatCode>0%</c:formatCode>
                <c:ptCount val="4"/>
                <c:pt idx="0">
                  <c:v>0.94000000000000028</c:v>
                </c:pt>
                <c:pt idx="1">
                  <c:v>0.76000000000000034</c:v>
                </c:pt>
                <c:pt idx="2">
                  <c:v>0.5</c:v>
                </c:pt>
                <c:pt idx="3">
                  <c:v>0.35000000000000014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E01-4AAB-9A30-EF1D45962BDC}"/>
            </c:ext>
          </c:extLst>
        </c:ser>
        <c:shape val="box"/>
        <c:axId val="63299584"/>
        <c:axId val="63301120"/>
        <c:axId val="0"/>
      </c:bar3DChart>
      <c:catAx>
        <c:axId val="6329958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3301120"/>
        <c:crosses val="autoZero"/>
        <c:auto val="1"/>
        <c:lblAlgn val="ctr"/>
        <c:lblOffset val="100"/>
      </c:catAx>
      <c:valAx>
        <c:axId val="63301120"/>
        <c:scaling>
          <c:orientation val="minMax"/>
        </c:scaling>
        <c:axPos val="b"/>
        <c:majorGridlines/>
        <c:numFmt formatCode="General" sourceLinked="1"/>
        <c:tickLblPos val="nextTo"/>
        <c:crossAx val="63299584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Pt>
            <c:idx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A5F-41D1-BAB2-D6E0E56616DF}"/>
              </c:ext>
            </c:extLst>
          </c:dPt>
          <c:dPt>
            <c:idx val="1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A5F-41D1-BAB2-D6E0E56616DF}"/>
              </c:ext>
            </c:extLst>
          </c:dPt>
          <c:dPt>
            <c:idx val="2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A5F-41D1-BAB2-D6E0E56616DF}"/>
              </c:ext>
            </c:extLst>
          </c:dPt>
          <c:dPt>
            <c:idx val="3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A5F-41D1-BAB2-D6E0E56616DF}"/>
              </c:ext>
            </c:extLst>
          </c:dPt>
          <c:dPt>
            <c:idx val="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A5F-41D1-BAB2-D6E0E56616DF}"/>
              </c:ext>
            </c:extLst>
          </c:dPt>
          <c:dLbls>
            <c:dLbl>
              <c:idx val="0"/>
              <c:layout>
                <c:manualLayout>
                  <c:x val="1.666666666666667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5F-41D1-BAB2-D6E0E56616DF}"/>
                </c:ext>
              </c:extLst>
            </c:dLbl>
            <c:dLbl>
              <c:idx val="1"/>
              <c:layout>
                <c:manualLayout>
                  <c:x val="1.9444444444444445E-2"/>
                  <c:y val="4.62962962962963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5F-41D1-BAB2-D6E0E56616DF}"/>
                </c:ext>
              </c:extLst>
            </c:dLbl>
            <c:dLbl>
              <c:idx val="2"/>
              <c:layout>
                <c:manualLayout>
                  <c:x val="2.5000000000000001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5F-41D1-BAB2-D6E0E56616DF}"/>
                </c:ext>
              </c:extLst>
            </c:dLbl>
            <c:dLbl>
              <c:idx val="3"/>
              <c:layout>
                <c:manualLayout>
                  <c:x val="1.9444444444444445E-2"/>
                  <c:y val="4.62962962962963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5F-41D1-BAB2-D6E0E56616DF}"/>
                </c:ext>
              </c:extLst>
            </c:dLbl>
            <c:dLbl>
              <c:idx val="4"/>
              <c:layout>
                <c:manualLayout>
                  <c:x val="1.9444444444444445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5F-41D1-BAB2-D6E0E56616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'[фиг 1 - Копие.xls]Sheet1'!$C$49:$C$53</c:f>
              <c:strCache>
                <c:ptCount val="5"/>
                <c:pt idx="0">
                  <c:v>проф. Димова</c:v>
                </c:pt>
                <c:pt idx="1">
                  <c:v>проф. Грудева</c:v>
                </c:pt>
                <c:pt idx="2">
                  <c:v>доц. Ушева</c:v>
                </c:pt>
                <c:pt idx="3">
                  <c:v>проф. Тончева</c:v>
                </c:pt>
                <c:pt idx="4">
                  <c:v>доц. Павлова</c:v>
                </c:pt>
              </c:strCache>
            </c:strRef>
          </c:cat>
          <c:val>
            <c:numRef>
              <c:f>'[фиг 1 - Копие.xls]Sheet1'!$D$49:$D$53</c:f>
              <c:numCache>
                <c:formatCode>0.00%</c:formatCode>
                <c:ptCount val="5"/>
                <c:pt idx="0">
                  <c:v>0.85300000000000031</c:v>
                </c:pt>
                <c:pt idx="1">
                  <c:v>0.94099999999999995</c:v>
                </c:pt>
                <c:pt idx="2">
                  <c:v>0.441</c:v>
                </c:pt>
                <c:pt idx="3">
                  <c:v>0.26500000000000001</c:v>
                </c:pt>
                <c:pt idx="4">
                  <c:v>0.26500000000000001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A5F-41D1-BAB2-D6E0E56616DF}"/>
            </c:ext>
          </c:extLst>
        </c:ser>
        <c:shape val="box"/>
        <c:axId val="63390080"/>
        <c:axId val="63391616"/>
        <c:axId val="0"/>
      </c:bar3DChart>
      <c:catAx>
        <c:axId val="6339008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3391616"/>
        <c:crosses val="autoZero"/>
        <c:auto val="1"/>
        <c:lblAlgn val="ctr"/>
        <c:lblOffset val="100"/>
      </c:catAx>
      <c:valAx>
        <c:axId val="63391616"/>
        <c:scaling>
          <c:orientation val="minMax"/>
        </c:scaling>
        <c:axPos val="b"/>
        <c:majorGridlines/>
        <c:numFmt formatCode="0.00%" sourceLinked="1"/>
        <c:tickLblPos val="nextTo"/>
        <c:crossAx val="63390080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'[фиг 1 - Копие.xls]Sheet1'!$C$65:$C$67</c:f>
              <c:strCache>
                <c:ptCount val="2"/>
                <c:pt idx="0">
                  <c:v>История на управлението в здравеопазването и здравните грижи</c:v>
                </c:pt>
                <c:pt idx="1">
                  <c:v>Медицина на бедствените ситуации </c:v>
                </c:pt>
              </c:strCache>
            </c:strRef>
          </c:cat>
          <c:val>
            <c:numRef>
              <c:f>'[фиг 1 - Копие.xls]Sheet1'!$D$65:$D$67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5D-4E6A-9187-584FB2D3C5E8}"/>
            </c:ext>
          </c:extLst>
        </c:ser>
        <c:ser>
          <c:idx val="1"/>
          <c:order val="1"/>
          <c:cat>
            <c:strRef>
              <c:f>'[фиг 1 - Копие.xls]Sheet1'!$C$65:$C$67</c:f>
              <c:strCache>
                <c:ptCount val="2"/>
                <c:pt idx="0">
                  <c:v>История на управлението в здравеопазването и здравните грижи</c:v>
                </c:pt>
                <c:pt idx="1">
                  <c:v>Медицина на бедствените ситуации </c:v>
                </c:pt>
              </c:strCache>
            </c:strRef>
          </c:cat>
          <c:val>
            <c:numRef>
              <c:f>'[фиг 1 - Копие.xls]Sheet1'!$E$65:$E$67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5D-4E6A-9187-584FB2D3C5E8}"/>
            </c:ext>
          </c:extLst>
        </c:ser>
        <c:ser>
          <c:idx val="2"/>
          <c:order val="2"/>
          <c:cat>
            <c:strRef>
              <c:f>'[фиг 1 - Копие.xls]Sheet1'!$C$65:$C$67</c:f>
              <c:strCache>
                <c:ptCount val="2"/>
                <c:pt idx="0">
                  <c:v>История на управлението в здравеопазването и здравните грижи</c:v>
                </c:pt>
                <c:pt idx="1">
                  <c:v>Медицина на бедствените ситуации </c:v>
                </c:pt>
              </c:strCache>
            </c:strRef>
          </c:cat>
          <c:val>
            <c:numRef>
              <c:f>'[фиг 1 - Копие.xls]Sheet1'!$F$65:$F$67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5D-4E6A-9187-584FB2D3C5E8}"/>
            </c:ext>
          </c:extLst>
        </c:ser>
        <c:ser>
          <c:idx val="3"/>
          <c:order val="3"/>
          <c:dPt>
            <c:idx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C5D-4E6A-9187-584FB2D3C5E8}"/>
              </c:ext>
            </c:extLst>
          </c:dPt>
          <c:dPt>
            <c:idx val="1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C5D-4E6A-9187-584FB2D3C5E8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0C5D-4E6A-9187-584FB2D3C5E8}"/>
              </c:ext>
            </c:extLst>
          </c:dPt>
          <c:dLbls>
            <c:dLbl>
              <c:idx val="0"/>
              <c:layout>
                <c:manualLayout>
                  <c:x val="1.6666666666666677E-2"/>
                  <c:y val="8.4875562720133604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5D-4E6A-9187-584FB2D3C5E8}"/>
                </c:ext>
              </c:extLst>
            </c:dLbl>
            <c:dLbl>
              <c:idx val="1"/>
              <c:layout>
                <c:manualLayout>
                  <c:x val="0"/>
                  <c:y val="-5.820105820105814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5D-4E6A-9187-584FB2D3C5E8}"/>
                </c:ext>
              </c:extLst>
            </c:dLbl>
            <c:dLbl>
              <c:idx val="2"/>
              <c:layout>
                <c:manualLayout>
                  <c:x val="1.111111111111112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5D-4E6A-9187-584FB2D3C5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'[фиг 1 - Копие.xls]Sheet1'!$C$65:$C$67</c:f>
              <c:strCache>
                <c:ptCount val="2"/>
                <c:pt idx="0">
                  <c:v>История на управлението в здравеопазването и здравните грижи</c:v>
                </c:pt>
                <c:pt idx="1">
                  <c:v>Медицина на бедствените ситуации </c:v>
                </c:pt>
              </c:strCache>
            </c:strRef>
          </c:cat>
          <c:val>
            <c:numRef>
              <c:f>'[фиг 1 - Копие.xls]Sheet1'!$G$65:$G$67</c:f>
              <c:numCache>
                <c:formatCode>0.00%</c:formatCode>
                <c:ptCount val="3"/>
                <c:pt idx="0">
                  <c:v>2.9000000000000001E-2</c:v>
                </c:pt>
                <c:pt idx="1">
                  <c:v>5.9000000000000018E-2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0C5D-4E6A-9187-584FB2D3C5E8}"/>
            </c:ext>
          </c:extLst>
        </c:ser>
        <c:shape val="box"/>
        <c:axId val="65741952"/>
        <c:axId val="65743488"/>
        <c:axId val="0"/>
      </c:bar3DChart>
      <c:catAx>
        <c:axId val="65741952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65743488"/>
        <c:crosses val="autoZero"/>
        <c:auto val="1"/>
        <c:lblAlgn val="ctr"/>
        <c:lblOffset val="100"/>
      </c:catAx>
      <c:valAx>
        <c:axId val="65743488"/>
        <c:scaling>
          <c:orientation val="minMax"/>
        </c:scaling>
        <c:axPos val="b"/>
        <c:majorGridlines/>
        <c:numFmt formatCode="General" sourceLinked="1"/>
        <c:tickLblPos val="nextTo"/>
        <c:crossAx val="65741952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0.38510407973196925"/>
          <c:y val="3.9588206236125245E-2"/>
          <c:w val="0.44588801399825062"/>
          <c:h val="0.83309419655876393"/>
        </c:manualLayout>
      </c:layout>
      <c:bar3DChart>
        <c:barDir val="bar"/>
        <c:grouping val="clustered"/>
        <c:ser>
          <c:idx val="0"/>
          <c:order val="0"/>
          <c:cat>
            <c:strRef>
              <c:f>'[фиг 1 - Копие.xls]Sheet1'!$C$86:$C$92</c:f>
              <c:strCache>
                <c:ptCount val="7"/>
                <c:pt idx="0">
                  <c:v>Основи на правото и здравно законодателство </c:v>
                </c:pt>
                <c:pt idx="1">
                  <c:v>Икономика на здравеопазването</c:v>
                </c:pt>
                <c:pt idx="2">
                  <c:v>Основи на управлението в здравеопзването </c:v>
                </c:pt>
                <c:pt idx="3">
                  <c:v>Медицинска етика и деонтология</c:v>
                </c:pt>
                <c:pt idx="4">
                  <c:v>Педагогика </c:v>
                </c:pt>
                <c:pt idx="5">
                  <c:v>История на управлението в здравеопазването и здравните грижи</c:v>
                </c:pt>
                <c:pt idx="6">
                  <c:v>Медицина на бедствените ситуации </c:v>
                </c:pt>
              </c:strCache>
            </c:strRef>
          </c:cat>
          <c:val>
            <c:numRef>
              <c:f>'[фиг 1 - Копие.xls]Sheet1'!$D$86:$D$92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6F-4540-9375-B08019654831}"/>
            </c:ext>
          </c:extLst>
        </c:ser>
        <c:ser>
          <c:idx val="1"/>
          <c:order val="1"/>
          <c:cat>
            <c:strRef>
              <c:f>'[фиг 1 - Копие.xls]Sheet1'!$C$86:$C$92</c:f>
              <c:strCache>
                <c:ptCount val="7"/>
                <c:pt idx="0">
                  <c:v>Основи на правото и здравно законодателство </c:v>
                </c:pt>
                <c:pt idx="1">
                  <c:v>Икономика на здравеопазването</c:v>
                </c:pt>
                <c:pt idx="2">
                  <c:v>Основи на управлението в здравеопзването </c:v>
                </c:pt>
                <c:pt idx="3">
                  <c:v>Медицинска етика и деонтология</c:v>
                </c:pt>
                <c:pt idx="4">
                  <c:v>Педагогика </c:v>
                </c:pt>
                <c:pt idx="5">
                  <c:v>История на управлението в здравеопазването и здравните грижи</c:v>
                </c:pt>
                <c:pt idx="6">
                  <c:v>Медицина на бедствените ситуации </c:v>
                </c:pt>
              </c:strCache>
            </c:strRef>
          </c:cat>
          <c:val>
            <c:numRef>
              <c:f>'[фиг 1 - Копие.xls]Sheet1'!$E$86:$E$92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6F-4540-9375-B08019654831}"/>
            </c:ext>
          </c:extLst>
        </c:ser>
        <c:ser>
          <c:idx val="2"/>
          <c:order val="2"/>
          <c:spPr>
            <a:solidFill>
              <a:srgbClr val="FFC000"/>
            </a:solidFill>
          </c:spPr>
          <c:dLbls>
            <c:dLbl>
              <c:idx val="0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6F-4540-9375-B08019654831}"/>
                </c:ext>
              </c:extLst>
            </c:dLbl>
            <c:dLbl>
              <c:idx val="1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6F-4540-9375-B08019654831}"/>
                </c:ext>
              </c:extLst>
            </c:dLbl>
            <c:dLbl>
              <c:idx val="2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6F-4540-9375-B08019654831}"/>
                </c:ext>
              </c:extLst>
            </c:dLbl>
            <c:dLbl>
              <c:idx val="3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6F-4540-9375-B08019654831}"/>
                </c:ext>
              </c:extLst>
            </c:dLbl>
            <c:dLbl>
              <c:idx val="4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6F-4540-9375-B08019654831}"/>
                </c:ext>
              </c:extLst>
            </c:dLbl>
            <c:dLbl>
              <c:idx val="5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6F-4540-9375-B08019654831}"/>
                </c:ext>
              </c:extLst>
            </c:dLbl>
            <c:dLbl>
              <c:idx val="6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6F-4540-9375-B08019654831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'[фиг 1 - Копие.xls]Sheet1'!$C$86:$C$92</c:f>
              <c:strCache>
                <c:ptCount val="7"/>
                <c:pt idx="0">
                  <c:v>Основи на правото и здравно законодателство </c:v>
                </c:pt>
                <c:pt idx="1">
                  <c:v>Икономика на здравеопазването</c:v>
                </c:pt>
                <c:pt idx="2">
                  <c:v>Основи на управлението в здравеопзването </c:v>
                </c:pt>
                <c:pt idx="3">
                  <c:v>Медицинска етика и деонтология</c:v>
                </c:pt>
                <c:pt idx="4">
                  <c:v>Педагогика </c:v>
                </c:pt>
                <c:pt idx="5">
                  <c:v>История на управлението в здравеопазването и здравните грижи</c:v>
                </c:pt>
                <c:pt idx="6">
                  <c:v>Медицина на бедствените ситуации </c:v>
                </c:pt>
              </c:strCache>
            </c:strRef>
          </c:cat>
          <c:val>
            <c:numRef>
              <c:f>'[фиг 1 - Копие.xls]Sheet1'!$F$86:$F$92</c:f>
              <c:numCache>
                <c:formatCode>0.00%</c:formatCode>
                <c:ptCount val="7"/>
                <c:pt idx="0" formatCode="0%">
                  <c:v>0.5</c:v>
                </c:pt>
                <c:pt idx="1">
                  <c:v>0.58799999999999997</c:v>
                </c:pt>
                <c:pt idx="2">
                  <c:v>0.94099999999999995</c:v>
                </c:pt>
                <c:pt idx="3">
                  <c:v>0.441</c:v>
                </c:pt>
                <c:pt idx="4">
                  <c:v>0.88200000000000001</c:v>
                </c:pt>
                <c:pt idx="5">
                  <c:v>0.73500000000000032</c:v>
                </c:pt>
                <c:pt idx="6">
                  <c:v>0.35300000000000015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06F-4540-9375-B08019654831}"/>
            </c:ext>
          </c:extLst>
        </c:ser>
        <c:shape val="box"/>
        <c:axId val="65892736"/>
        <c:axId val="65894272"/>
        <c:axId val="0"/>
      </c:bar3DChart>
      <c:catAx>
        <c:axId val="6589273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5894272"/>
        <c:crosses val="autoZero"/>
        <c:auto val="1"/>
        <c:lblAlgn val="ctr"/>
        <c:lblOffset val="100"/>
      </c:catAx>
      <c:valAx>
        <c:axId val="65894272"/>
        <c:scaling>
          <c:orientation val="minMax"/>
        </c:scaling>
        <c:axPos val="b"/>
        <c:majorGridlines/>
        <c:numFmt formatCode="General" sourceLinked="1"/>
        <c:tickLblPos val="nextTo"/>
        <c:crossAx val="65892736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'[фиг 1 - Копие.xls]Sheet1'!$C$279:$C$288</c:f>
              <c:strCache>
                <c:ptCount val="10"/>
                <c:pt idx="0">
                  <c:v>Социална медицина </c:v>
                </c:pt>
                <c:pt idx="1">
                  <c:v>Медицинска статистика и информатика </c:v>
                </c:pt>
                <c:pt idx="2">
                  <c:v>Андрагогика</c:v>
                </c:pt>
                <c:pt idx="3">
                  <c:v>Методика на обучение по практика </c:v>
                </c:pt>
                <c:pt idx="4">
                  <c:v>Методология на научно-изследователската работа </c:v>
                </c:pt>
                <c:pt idx="5">
                  <c:v>Психология</c:v>
                </c:pt>
                <c:pt idx="6">
                  <c:v>Приложна психология</c:v>
                </c:pt>
                <c:pt idx="7">
                  <c:v>Медицинска педагогика </c:v>
                </c:pt>
                <c:pt idx="8">
                  <c:v>Организация и ергономия на труда в здравното заведение</c:v>
                </c:pt>
                <c:pt idx="9">
                  <c:v>Управление на здравните грижи </c:v>
                </c:pt>
              </c:strCache>
            </c:strRef>
          </c:cat>
          <c:val>
            <c:numRef>
              <c:f>'[фиг 1 - Копие.xls]Sheet1'!$D$279:$D$288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26-4C6F-98D8-67EC09B015D9}"/>
            </c:ext>
          </c:extLst>
        </c:ser>
        <c:ser>
          <c:idx val="1"/>
          <c:order val="1"/>
          <c:cat>
            <c:strRef>
              <c:f>'[фиг 1 - Копие.xls]Sheet1'!$C$279:$C$288</c:f>
              <c:strCache>
                <c:ptCount val="10"/>
                <c:pt idx="0">
                  <c:v>Социална медицина </c:v>
                </c:pt>
                <c:pt idx="1">
                  <c:v>Медицинска статистика и информатика </c:v>
                </c:pt>
                <c:pt idx="2">
                  <c:v>Андрагогика</c:v>
                </c:pt>
                <c:pt idx="3">
                  <c:v>Методика на обучение по практика </c:v>
                </c:pt>
                <c:pt idx="4">
                  <c:v>Методология на научно-изследователската работа </c:v>
                </c:pt>
                <c:pt idx="5">
                  <c:v>Психология</c:v>
                </c:pt>
                <c:pt idx="6">
                  <c:v>Приложна психология</c:v>
                </c:pt>
                <c:pt idx="7">
                  <c:v>Медицинска педагогика </c:v>
                </c:pt>
                <c:pt idx="8">
                  <c:v>Организация и ергономия на труда в здравното заведение</c:v>
                </c:pt>
                <c:pt idx="9">
                  <c:v>Управление на здравните грижи </c:v>
                </c:pt>
              </c:strCache>
            </c:strRef>
          </c:cat>
          <c:val>
            <c:numRef>
              <c:f>'[фиг 1 - Копие.xls]Sheet1'!$E$279:$E$288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26-4C6F-98D8-67EC09B015D9}"/>
            </c:ext>
          </c:extLst>
        </c:ser>
        <c:ser>
          <c:idx val="2"/>
          <c:order val="2"/>
          <c:spPr>
            <a:solidFill>
              <a:srgbClr val="FFC000"/>
            </a:solidFill>
          </c:spPr>
          <c:dLbls>
            <c:dLbl>
              <c:idx val="9"/>
              <c:layout>
                <c:manualLayout>
                  <c:x val="0"/>
                  <c:y val="-3.968274798983462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26-4C6F-98D8-67EC09B015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'[фиг 1 - Копие.xls]Sheet1'!$C$279:$C$288</c:f>
              <c:strCache>
                <c:ptCount val="10"/>
                <c:pt idx="0">
                  <c:v>Социална медицина </c:v>
                </c:pt>
                <c:pt idx="1">
                  <c:v>Медицинска статистика и информатика </c:v>
                </c:pt>
                <c:pt idx="2">
                  <c:v>Андрагогика</c:v>
                </c:pt>
                <c:pt idx="3">
                  <c:v>Методика на обучение по практика </c:v>
                </c:pt>
                <c:pt idx="4">
                  <c:v>Методология на научно-изследователската работа </c:v>
                </c:pt>
                <c:pt idx="5">
                  <c:v>Психология</c:v>
                </c:pt>
                <c:pt idx="6">
                  <c:v>Приложна психология</c:v>
                </c:pt>
                <c:pt idx="7">
                  <c:v>Медицинска педагогика </c:v>
                </c:pt>
                <c:pt idx="8">
                  <c:v>Организация и ергономия на труда в здравното заведение</c:v>
                </c:pt>
                <c:pt idx="9">
                  <c:v>Управление на здравните грижи </c:v>
                </c:pt>
              </c:strCache>
            </c:strRef>
          </c:cat>
          <c:val>
            <c:numRef>
              <c:f>'[фиг 1 - Копие.xls]Sheet1'!$F$279:$F$288</c:f>
              <c:numCache>
                <c:formatCode>0.00%</c:formatCode>
                <c:ptCount val="10"/>
                <c:pt idx="0">
                  <c:v>0.76500000000000035</c:v>
                </c:pt>
                <c:pt idx="1">
                  <c:v>0.53800000000000003</c:v>
                </c:pt>
                <c:pt idx="2">
                  <c:v>0.73500000000000032</c:v>
                </c:pt>
                <c:pt idx="3">
                  <c:v>0.80800000000000005</c:v>
                </c:pt>
                <c:pt idx="4">
                  <c:v>0.73100000000000032</c:v>
                </c:pt>
                <c:pt idx="5">
                  <c:v>0.64700000000000035</c:v>
                </c:pt>
                <c:pt idx="6">
                  <c:v>0.58799999999999997</c:v>
                </c:pt>
                <c:pt idx="7">
                  <c:v>0.88200000000000001</c:v>
                </c:pt>
                <c:pt idx="8">
                  <c:v>0.70600000000000029</c:v>
                </c:pt>
                <c:pt idx="9">
                  <c:v>0.9620000000000003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626-4C6F-98D8-67EC09B015D9}"/>
            </c:ext>
          </c:extLst>
        </c:ser>
        <c:shape val="box"/>
        <c:axId val="65938560"/>
        <c:axId val="65940096"/>
        <c:axId val="0"/>
      </c:bar3DChart>
      <c:catAx>
        <c:axId val="6593856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5940096"/>
        <c:crosses val="autoZero"/>
        <c:auto val="1"/>
        <c:lblAlgn val="ctr"/>
        <c:lblOffset val="100"/>
      </c:catAx>
      <c:valAx>
        <c:axId val="65940096"/>
        <c:scaling>
          <c:orientation val="minMax"/>
        </c:scaling>
        <c:axPos val="b"/>
        <c:majorGridlines/>
        <c:numFmt formatCode="General" sourceLinked="1"/>
        <c:tickLblPos val="nextTo"/>
        <c:crossAx val="65938560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Pt>
            <c:idx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83-4141-B16F-666C10BEF8A6}"/>
              </c:ext>
            </c:extLst>
          </c:dPt>
          <c:dPt>
            <c:idx val="1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83-4141-B16F-666C10BEF8A6}"/>
              </c:ext>
            </c:extLst>
          </c:dPt>
          <c:dLbls>
            <c:dLbl>
              <c:idx val="0"/>
              <c:layout>
                <c:manualLayout>
                  <c:x val="1.111111111111112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83-4141-B16F-666C10BEF8A6}"/>
                </c:ext>
              </c:extLst>
            </c:dLbl>
            <c:dLbl>
              <c:idx val="1"/>
              <c:layout>
                <c:manualLayout>
                  <c:x val="3.888888888888889E-2"/>
                  <c:y val="-8.4875562720133604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3-4141-B16F-666C10BEF8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'[фиг 1 - Копие.xls]Sheet1'!$C$109:$C$113</c:f>
              <c:strCache>
                <c:ptCount val="5"/>
                <c:pt idx="0">
                  <c:v>Във висока степен</c:v>
                </c:pt>
                <c:pt idx="1">
                  <c:v>В средна степен</c:v>
                </c:pt>
                <c:pt idx="2">
                  <c:v>В ниска степен</c:v>
                </c:pt>
                <c:pt idx="3">
                  <c:v>Не посещавам редовно лекциите</c:v>
                </c:pt>
                <c:pt idx="4">
                  <c:v>Не мога да преценя</c:v>
                </c:pt>
              </c:strCache>
            </c:strRef>
          </c:cat>
          <c:val>
            <c:numRef>
              <c:f>'[фиг 1 - Копие.xls]Sheet1'!$D$109:$D$113</c:f>
              <c:numCache>
                <c:formatCode>0.00%</c:formatCode>
                <c:ptCount val="5"/>
                <c:pt idx="0">
                  <c:v>0.93500000000000005</c:v>
                </c:pt>
                <c:pt idx="1">
                  <c:v>0.26500000000000001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183-4141-B16F-666C10BEF8A6}"/>
            </c:ext>
          </c:extLst>
        </c:ser>
        <c:shape val="box"/>
        <c:axId val="65812352"/>
        <c:axId val="65813888"/>
        <c:axId val="0"/>
      </c:bar3DChart>
      <c:catAx>
        <c:axId val="65812352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5813888"/>
        <c:crosses val="autoZero"/>
        <c:auto val="1"/>
        <c:lblAlgn val="ctr"/>
        <c:lblOffset val="100"/>
      </c:catAx>
      <c:valAx>
        <c:axId val="65813888"/>
        <c:scaling>
          <c:orientation val="minMax"/>
        </c:scaling>
        <c:axPos val="b"/>
        <c:majorGridlines/>
        <c:numFmt formatCode="0.00%" sourceLinked="1"/>
        <c:tickLblPos val="nextTo"/>
        <c:crossAx val="65812352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работна!$A$3:$A$8</c:f>
              <c:strCache>
                <c:ptCount val="6"/>
                <c:pt idx="0">
                  <c:v>нищо не затрудняваше учебния процес</c:v>
                </c:pt>
                <c:pt idx="1">
                  <c:v>нередовните ми посещения на занятия</c:v>
                </c:pt>
                <c:pt idx="2">
                  <c:v>недостатъчно учебници и литература</c:v>
                </c:pt>
                <c:pt idx="3">
                  <c:v>лекционната зала в която се провеждаха занятията</c:v>
                </c:pt>
                <c:pt idx="4">
                  <c:v>прекомерна ауторна заетост</c:v>
                </c:pt>
                <c:pt idx="5">
                  <c:v>друго</c:v>
                </c:pt>
              </c:strCache>
            </c:strRef>
          </c:cat>
          <c:val>
            <c:numRef>
              <c:f>работна!$B$3:$B$8</c:f>
              <c:numCache>
                <c:formatCode>0.00%</c:formatCode>
                <c:ptCount val="6"/>
                <c:pt idx="0">
                  <c:v>0.85300000000000009</c:v>
                </c:pt>
                <c:pt idx="1">
                  <c:v>5.9000000000000004E-2</c:v>
                </c:pt>
                <c:pt idx="2">
                  <c:v>2.9000000000000001E-2</c:v>
                </c:pt>
                <c:pt idx="3">
                  <c:v>0</c:v>
                </c:pt>
                <c:pt idx="4">
                  <c:v>5.9000000000000004E-2</c:v>
                </c:pt>
                <c:pt idx="5" formatCode="0%">
                  <c:v>0</c:v>
                </c:pt>
              </c:numCache>
            </c:numRef>
          </c:val>
        </c:ser>
        <c:dLbls>
          <c:showVal val="1"/>
        </c:dLbls>
        <c:shape val="box"/>
        <c:axId val="65821696"/>
        <c:axId val="65848064"/>
        <c:axId val="0"/>
      </c:bar3DChart>
      <c:catAx>
        <c:axId val="65821696"/>
        <c:scaling>
          <c:orientation val="minMax"/>
        </c:scaling>
        <c:axPos val="l"/>
        <c:majorTickMark val="none"/>
        <c:tickLblPos val="nextTo"/>
        <c:crossAx val="65848064"/>
        <c:crosses val="autoZero"/>
        <c:auto val="1"/>
        <c:lblAlgn val="ctr"/>
        <c:lblOffset val="100"/>
      </c:catAx>
      <c:valAx>
        <c:axId val="65848064"/>
        <c:scaling>
          <c:orientation val="minMax"/>
        </c:scaling>
        <c:delete val="1"/>
        <c:axPos val="b"/>
        <c:numFmt formatCode="0.00%" sourceLinked="1"/>
        <c:tickLblPos val="none"/>
        <c:crossAx val="658216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6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работна!$A$3:$A$8</c:f>
              <c:strCache>
                <c:ptCount val="6"/>
                <c:pt idx="0">
                  <c:v>нищо не затрудняваше учебния процес</c:v>
                </c:pt>
                <c:pt idx="1">
                  <c:v>нередовните ми посещения на занятия</c:v>
                </c:pt>
                <c:pt idx="2">
                  <c:v>недостатъчно учебници и литература</c:v>
                </c:pt>
                <c:pt idx="3">
                  <c:v>лекционната зала в която се провеждаха занятията</c:v>
                </c:pt>
                <c:pt idx="4">
                  <c:v>прекомерна ауторна заетост</c:v>
                </c:pt>
                <c:pt idx="5">
                  <c:v>друго</c:v>
                </c:pt>
              </c:strCache>
            </c:strRef>
          </c:cat>
          <c:val>
            <c:numRef>
              <c:f>работна!$B$3:$B$8</c:f>
              <c:numCache>
                <c:formatCode>0.00%</c:formatCode>
                <c:ptCount val="6"/>
                <c:pt idx="0">
                  <c:v>0.85300000000000009</c:v>
                </c:pt>
                <c:pt idx="1">
                  <c:v>5.9000000000000004E-2</c:v>
                </c:pt>
                <c:pt idx="2">
                  <c:v>2.9000000000000001E-2</c:v>
                </c:pt>
                <c:pt idx="3">
                  <c:v>0</c:v>
                </c:pt>
                <c:pt idx="4">
                  <c:v>5.9000000000000004E-2</c:v>
                </c:pt>
                <c:pt idx="5" formatCode="0%">
                  <c:v>0</c:v>
                </c:pt>
              </c:numCache>
            </c:numRef>
          </c:val>
        </c:ser>
        <c:dLbls>
          <c:showVal val="1"/>
        </c:dLbls>
        <c:shape val="box"/>
        <c:axId val="66077056"/>
        <c:axId val="66078592"/>
        <c:axId val="0"/>
      </c:bar3DChart>
      <c:catAx>
        <c:axId val="66077056"/>
        <c:scaling>
          <c:orientation val="minMax"/>
        </c:scaling>
        <c:axPos val="l"/>
        <c:majorTickMark val="none"/>
        <c:tickLblPos val="nextTo"/>
        <c:crossAx val="66078592"/>
        <c:crosses val="autoZero"/>
        <c:auto val="1"/>
        <c:lblAlgn val="ctr"/>
        <c:lblOffset val="100"/>
      </c:catAx>
      <c:valAx>
        <c:axId val="66078592"/>
        <c:scaling>
          <c:orientation val="minMax"/>
        </c:scaling>
        <c:delete val="1"/>
        <c:axPos val="b"/>
        <c:numFmt formatCode="0.00%" sourceLinked="1"/>
        <c:tickLblPos val="none"/>
        <c:crossAx val="66077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0C4-BA8B-4A73-9335-585BFE519614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20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ECE9-A4E9-447A-9555-9B7D808BC5A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0C4-BA8B-4A73-9335-585BFE519614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ECE9-A4E9-447A-9555-9B7D808BC5A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0C4-BA8B-4A73-9335-585BFE519614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ECE9-A4E9-447A-9555-9B7D808BC5A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0C4-BA8B-4A73-9335-585BFE519614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ECE9-A4E9-447A-9555-9B7D808BC5A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0C4-BA8B-4A73-9335-585BFE519614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ECE9-A4E9-447A-9555-9B7D808BC5A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Правоъгъ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0C4-BA8B-4A73-9335-585BFE519614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ECE9-A4E9-447A-9555-9B7D808BC5A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0C4-BA8B-4A73-9335-585BFE519614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ECE9-A4E9-447A-9555-9B7D808BC5A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0C4-BA8B-4A73-9335-585BFE519614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ECE9-A4E9-447A-9555-9B7D808BC5A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0C4-BA8B-4A73-9335-585BFE519614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ECE9-A4E9-447A-9555-9B7D808BC5A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Правоъгъ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0C4-BA8B-4A73-9335-585BFE519614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ECE9-A4E9-447A-9555-9B7D808BC5A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0C4-BA8B-4A73-9335-585BFE519614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9ECE9-A4E9-447A-9555-9B7D808BC5A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9" name="Блок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2F00C4-BA8B-4A73-9335-585BFE519614}" type="datetimeFigureOut">
              <a:rPr lang="bg-BG" smtClean="0"/>
              <a:pPr/>
              <a:t>2.11.2020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89ECE9-A4E9-447A-9555-9B7D808BC5A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 АНКЕТА, ПРОВЕДЕНА СРЕД СТУДЕНТИТЕ ОТ ПЪРВИ КУРС СПЕЦИАЛНОСТ „УПРАВЛЕНИЕ НА ЗДРАВНИТЕ ГРИЖИ“ МАГИСТЪР, СЛЕД ДРУГИ ОКС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 ГОДИНА </a:t>
            </a:r>
          </a:p>
          <a:p>
            <a:pPr algn="ctr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2019 - 2020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75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49808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g-BG" sz="2700" b="1" i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каква степен разбирате материала по време на лекция?</a:t>
            </a:r>
            <a:r>
              <a:rPr lang="bg-BG" sz="4400" dirty="0">
                <a:effectLst/>
                <a:ea typeface="Calibri"/>
                <a:cs typeface="Times New Roman"/>
              </a:rPr>
              <a:t/>
            </a:r>
            <a:br>
              <a:rPr lang="bg-BG" sz="4400" dirty="0">
                <a:effectLst/>
                <a:ea typeface="Calibri"/>
                <a:cs typeface="Times New Roman"/>
              </a:rPr>
            </a:b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809547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373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6814"/>
          </a:xfrm>
        </p:spPr>
        <p:txBody>
          <a:bodyPr>
            <a:normAutofit/>
          </a:bodyPr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Имаше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ли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нещо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което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затрудняваше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учебния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а 3"/>
          <p:cNvGraphicFramePr/>
          <p:nvPr/>
        </p:nvGraphicFramePr>
        <p:xfrm>
          <a:off x="1259632" y="1052736"/>
          <a:ext cx="547260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а 4"/>
          <p:cNvGraphicFramePr/>
          <p:nvPr/>
        </p:nvGraphicFramePr>
        <p:xfrm>
          <a:off x="1331640" y="4005064"/>
          <a:ext cx="550810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лавие 1"/>
          <p:cNvSpPr txBox="1">
            <a:spLocks/>
          </p:cNvSpPr>
          <p:nvPr/>
        </p:nvSpPr>
        <p:spPr>
          <a:xfrm>
            <a:off x="1619672" y="3429000"/>
            <a:ext cx="6480720" cy="47681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Земен</a:t>
            </a:r>
            <a:r>
              <a:rPr lang="ru-RU" sz="16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семестър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1691680" y="6165304"/>
            <a:ext cx="6480720" cy="47681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Летен</a:t>
            </a:r>
            <a:r>
              <a:rPr lang="ru-RU" sz="16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16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семестър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6814"/>
          </a:xfrm>
        </p:spPr>
        <p:txBody>
          <a:bodyPr>
            <a:normAutofit fontScale="90000"/>
          </a:bodyPr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Смятате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ли,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продължителността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модулите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семестрите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подходаща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лавие 1"/>
          <p:cNvSpPr txBox="1">
            <a:spLocks/>
          </p:cNvSpPr>
          <p:nvPr/>
        </p:nvSpPr>
        <p:spPr>
          <a:xfrm>
            <a:off x="1619672" y="3429000"/>
            <a:ext cx="6480720" cy="47681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Земен</a:t>
            </a:r>
            <a:r>
              <a:rPr lang="ru-RU" sz="16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семестър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1691680" y="6165304"/>
            <a:ext cx="6480720" cy="47681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Летен</a:t>
            </a:r>
            <a:r>
              <a:rPr lang="ru-RU" sz="16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16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семестър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Диаграма 7"/>
          <p:cNvGraphicFramePr/>
          <p:nvPr/>
        </p:nvGraphicFramePr>
        <p:xfrm>
          <a:off x="1331640" y="908720"/>
          <a:ext cx="66967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а 8"/>
          <p:cNvGraphicFramePr/>
          <p:nvPr/>
        </p:nvGraphicFramePr>
        <p:xfrm>
          <a:off x="1115616" y="3933056"/>
          <a:ext cx="64807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6814"/>
          </a:xfrm>
        </p:spPr>
        <p:txBody>
          <a:bodyPr>
            <a:normAutofit fontScale="90000"/>
          </a:bodyPr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Спазват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ли се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официално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обявените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разписи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тяхната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подължителност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лавие 1"/>
          <p:cNvSpPr txBox="1">
            <a:spLocks/>
          </p:cNvSpPr>
          <p:nvPr/>
        </p:nvSpPr>
        <p:spPr>
          <a:xfrm>
            <a:off x="1619672" y="3429000"/>
            <a:ext cx="6480720" cy="47681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Земен</a:t>
            </a:r>
            <a:r>
              <a:rPr lang="ru-RU" sz="16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семестър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1691680" y="6165304"/>
            <a:ext cx="6480720" cy="47681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Летен</a:t>
            </a:r>
            <a:r>
              <a:rPr lang="ru-RU" sz="16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16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семестър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1" name="Диаграма 10"/>
          <p:cNvGraphicFramePr/>
          <p:nvPr/>
        </p:nvGraphicFramePr>
        <p:xfrm>
          <a:off x="1187624" y="1052736"/>
          <a:ext cx="712879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а 11"/>
          <p:cNvGraphicFramePr/>
          <p:nvPr/>
        </p:nvGraphicFramePr>
        <p:xfrm>
          <a:off x="1403648" y="3789040"/>
          <a:ext cx="69127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6814"/>
          </a:xfrm>
        </p:spPr>
        <p:txBody>
          <a:bodyPr>
            <a:normAutofit/>
          </a:bodyPr>
          <a:lstStyle/>
          <a:p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Посещения на учебни занятия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а 7"/>
          <p:cNvGraphicFramePr/>
          <p:nvPr/>
        </p:nvGraphicFramePr>
        <p:xfrm>
          <a:off x="1547664" y="2057400"/>
          <a:ext cx="6336703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432560" y="692696"/>
            <a:ext cx="7406640" cy="1800200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Какво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лекциите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преподаването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нужда да се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промени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подобри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почти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всички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посочват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няма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нужда от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подобрение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промяна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повече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обяснения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разяснения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предоставяне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по-широк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лекционен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материал;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1475656" y="2636912"/>
            <a:ext cx="7406640" cy="1700950"/>
          </a:xfrm>
          <a:prstGeom prst="rect">
            <a:avLst/>
          </a:prstGeom>
        </p:spPr>
        <p:txBody>
          <a:bodyPr anchor="b">
            <a:normAutofit fontScale="825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Какво</a:t>
            </a:r>
            <a:r>
              <a:rPr lang="ru-RU" sz="2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в </a:t>
            </a: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организацията</a:t>
            </a:r>
            <a:r>
              <a:rPr lang="ru-RU" sz="2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на </a:t>
            </a: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учебния</a:t>
            </a:r>
            <a:r>
              <a:rPr lang="ru-RU" sz="2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процес</a:t>
            </a:r>
            <a:r>
              <a:rPr lang="ru-RU" sz="2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има</a:t>
            </a:r>
            <a:r>
              <a:rPr lang="ru-RU" sz="2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нужда да се </a:t>
            </a: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промени</a:t>
            </a:r>
            <a:r>
              <a:rPr lang="ru-RU" sz="2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или </a:t>
            </a: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подобри</a:t>
            </a:r>
            <a:r>
              <a:rPr lang="ru-RU" sz="2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</a:p>
          <a:p>
            <a:pPr lvl="0">
              <a:spcBef>
                <a:spcPct val="0"/>
              </a:spcBef>
              <a:buFontTx/>
              <a:buChar char="-"/>
            </a:pPr>
            <a:r>
              <a:rPr kumimoji="0" lang="ru-RU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Организацията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няма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нужда от </a:t>
            </a:r>
            <a:r>
              <a:rPr kumimoji="0" lang="ru-RU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промяна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;</a:t>
            </a:r>
          </a:p>
          <a:p>
            <a:pPr lvl="0">
              <a:spcBef>
                <a:spcPct val="0"/>
              </a:spcBef>
              <a:buFontTx/>
              <a:buChar char="-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Един е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отговорил,че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не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може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да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прецени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;</a:t>
            </a:r>
          </a:p>
          <a:p>
            <a:pPr lvl="0">
              <a:spcBef>
                <a:spcPct val="0"/>
              </a:spcBef>
              <a:buFontTx/>
              <a:buChar char="-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Един е отговорил -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се </a:t>
            </a:r>
            <a:r>
              <a:rPr kumimoji="0" lang="ru-RU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намалят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броя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 </a:t>
            </a:r>
            <a:r>
              <a:rPr kumimoji="0" lang="ru-RU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дните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1331640" y="4581128"/>
            <a:ext cx="7406640" cy="2088232"/>
          </a:xfrm>
          <a:prstGeom prst="rect">
            <a:avLst/>
          </a:prstGeom>
        </p:spPr>
        <p:txBody>
          <a:bodyPr anchor="b">
            <a:normAutofit fontScale="82500" lnSpcReduction="10000"/>
          </a:bodyPr>
          <a:lstStyle/>
          <a:p>
            <a:pPr lvl="0">
              <a:spcBef>
                <a:spcPct val="0"/>
              </a:spcBef>
            </a:pP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Какво</a:t>
            </a:r>
            <a:r>
              <a:rPr lang="ru-RU" sz="2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бихте</a:t>
            </a:r>
            <a:r>
              <a:rPr lang="ru-RU" sz="2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предложили за да се </a:t>
            </a: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подобри</a:t>
            </a:r>
            <a:r>
              <a:rPr lang="ru-RU" sz="2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обучението</a:t>
            </a:r>
            <a:r>
              <a:rPr lang="ru-RU" sz="2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в </a:t>
            </a: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този</a:t>
            </a:r>
            <a:r>
              <a:rPr lang="ru-RU" sz="2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курс?</a:t>
            </a:r>
          </a:p>
          <a:p>
            <a:pPr lvl="0">
              <a:spcBef>
                <a:spcPct val="0"/>
              </a:spcBef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 се увеличат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упражненията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;</a:t>
            </a:r>
          </a:p>
          <a:p>
            <a:pPr lvl="0">
              <a:spcBef>
                <a:spcPct val="0"/>
              </a:spcBef>
            </a:pPr>
            <a:r>
              <a:rPr lang="ru-RU" sz="2400" i="1" noProof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 Да се </a:t>
            </a:r>
            <a:r>
              <a:rPr lang="ru-RU" sz="2400" i="1" noProof="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провеждат</a:t>
            </a:r>
            <a:r>
              <a:rPr lang="ru-RU" sz="2400" i="1" noProof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i="1" noProof="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упражненията</a:t>
            </a:r>
            <a:r>
              <a:rPr lang="ru-RU" sz="2400" i="1" noProof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i="1" noProof="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извън</a:t>
            </a:r>
            <a:r>
              <a:rPr lang="ru-RU" sz="2400" i="1" noProof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зала в </a:t>
            </a:r>
            <a:r>
              <a:rPr lang="ru-RU" sz="2400" i="1" noProof="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реална</a:t>
            </a:r>
            <a:r>
              <a:rPr lang="ru-RU" sz="2400" i="1" noProof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среда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240848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настоящото изследване се цели да се проучи мнението  на студентите от първи курс в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магистърската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„Управление на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здравните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грижи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след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ОКС, за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качеството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обучение в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едицински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</a:t>
            </a:r>
          </a:p>
          <a:p>
            <a:pPr marL="82296" indent="0"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„Проф. д-р П. Стоянов“ –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арна.</a:t>
            </a:r>
          </a:p>
          <a:p>
            <a:pPr marL="82296" indent="0" algn="ctr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241801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Попълнени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две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анкетни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зимен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летен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семестър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напълно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доброволно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анонимно.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Всяка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анкетните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15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въпроса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Данните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двата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семестъра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представени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обобщено.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25140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bg-BG" sz="2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Удовлетворяват ли Ви учебните дисциплини, които изучавахте през този </a:t>
            </a:r>
            <a:r>
              <a:rPr lang="bg-BG" sz="2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семестър?</a:t>
            </a:r>
            <a:r>
              <a:rPr lang="bg-BG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8596329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796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Кои от учебните дисциплини оставиха най-много знания у Вас? 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8359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1194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bg-BG" sz="2400" b="1" i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Кои преподаватели оказаха най-силно положително влияние върху Вас?</a:t>
            </a:r>
            <a:r>
              <a:rPr lang="bg-BG" sz="24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bg-BG" sz="24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815495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596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b="1" i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Имаше ли несъществени, според Вас дисциплини, свързани със специалността „Управление на здравните грижи“? 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907584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998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i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Моля, дайте оценка за преподаваните дисциплини, изучавани от Вас през </a:t>
            </a:r>
            <a:r>
              <a:rPr lang="bg-BG" sz="2400" b="1" i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зимния </a:t>
            </a:r>
            <a:r>
              <a:rPr lang="bg-BG" sz="2400" b="1" i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семестър. 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335202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726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400" b="1" i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Моля, дайте оценка за преподаваните дисциплини, изучавани от Вас през </a:t>
            </a:r>
            <a:r>
              <a:rPr lang="bg-BG" sz="2400" b="1" i="1" dirty="0" smtClean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летния </a:t>
            </a:r>
            <a:r>
              <a:rPr lang="bg-BG" sz="2400" b="1" i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семестър. </a:t>
            </a:r>
            <a:endParaRPr lang="bg-BG" dirty="0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478477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941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Слънцестоен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</TotalTime>
  <Words>320</Words>
  <Application>Microsoft Office PowerPoint</Application>
  <PresentationFormat>Презентация на цял екран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16" baseType="lpstr">
      <vt:lpstr>Слънцестоене</vt:lpstr>
      <vt:lpstr>АНАЛИЗ НА АНКЕТА, ПРОВЕДЕНА СРЕД СТУДЕНТИТЕ ОТ ПЪРВИ КУРС СПЕЦИАЛНОСТ „УПРАВЛЕНИЕ НА ЗДРАВНИТЕ ГРИЖИ“ МАГИСТЪР, СЛЕД ДРУГИ ОКС</vt:lpstr>
      <vt:lpstr>Слайд 2</vt:lpstr>
      <vt:lpstr>Слайд 3</vt:lpstr>
      <vt:lpstr>Удовлетворяват ли Ви учебните дисциплини, които изучавахте през този семестър? </vt:lpstr>
      <vt:lpstr>Кои от учебните дисциплини оставиха най-много знания у Вас? </vt:lpstr>
      <vt:lpstr>Кои преподаватели оказаха най-силно положително влияние върху Вас? </vt:lpstr>
      <vt:lpstr>Имаше ли несъществени, според Вас дисциплини, свързани със специалността „Управление на здравните грижи“? </vt:lpstr>
      <vt:lpstr>Моля, дайте оценка за преподаваните дисциплини, изучавани от Вас през зимния семестър. </vt:lpstr>
      <vt:lpstr>Моля, дайте оценка за преподаваните дисциплини, изучавани от Вас през летния семестър. </vt:lpstr>
      <vt:lpstr>В каква степен разбирате материала по време на лекция? </vt:lpstr>
      <vt:lpstr>Имаше ли нещо което затрудняваше учебния процес?</vt:lpstr>
      <vt:lpstr>Смятате ли, че продължителността на модулите и семестрите е подходаща?</vt:lpstr>
      <vt:lpstr>Спазват ли се официално обявените разписи и тяхната подължителност?</vt:lpstr>
      <vt:lpstr>Посещения на учебни занятия</vt:lpstr>
      <vt:lpstr>       Какво в лекциите или преподаването има нужда да се промени или подобри? - почти всички посочват, че няма нужда от подобрение или промяна; - повече обяснения и разяснения; -предоставяне на по-широк лекционен материал;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АНКЕТА, ПРОВЕДЕНА СРЕД СТУДЕНТИТЕ ОТ ПЪРВИ КУРС СПЕЦИАЛНОСТ „УПРАВЛЕНИЕ НА ЗДРАВНИТЕ ГРИЖИ“ МАГИСТЪР СЛЕД ДРУГИ ОКС</dc:title>
  <dc:creator>Lenovo</dc:creator>
  <cp:lastModifiedBy>Stanislava</cp:lastModifiedBy>
  <cp:revision>10</cp:revision>
  <dcterms:created xsi:type="dcterms:W3CDTF">2020-05-04T17:49:42Z</dcterms:created>
  <dcterms:modified xsi:type="dcterms:W3CDTF">2020-11-02T10:54:07Z</dcterms:modified>
</cp:coreProperties>
</file>