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</p:sldMasterIdLst>
  <p:notesMasterIdLst>
    <p:notesMasterId r:id="rId25"/>
  </p:notesMasterIdLst>
  <p:handoutMasterIdLst>
    <p:handoutMasterId r:id="rId26"/>
  </p:handoutMasterIdLst>
  <p:sldIdLst>
    <p:sldId id="256" r:id="rId2"/>
    <p:sldId id="315" r:id="rId3"/>
    <p:sldId id="305" r:id="rId4"/>
    <p:sldId id="299" r:id="rId5"/>
    <p:sldId id="311" r:id="rId6"/>
    <p:sldId id="312" r:id="rId7"/>
    <p:sldId id="320" r:id="rId8"/>
    <p:sldId id="321" r:id="rId9"/>
    <p:sldId id="319" r:id="rId10"/>
    <p:sldId id="323" r:id="rId11"/>
    <p:sldId id="309" r:id="rId12"/>
    <p:sldId id="324" r:id="rId13"/>
    <p:sldId id="326" r:id="rId14"/>
    <p:sldId id="325" r:id="rId15"/>
    <p:sldId id="328" r:id="rId16"/>
    <p:sldId id="314" r:id="rId17"/>
    <p:sldId id="327" r:id="rId18"/>
    <p:sldId id="302" r:id="rId19"/>
    <p:sldId id="329" r:id="rId20"/>
    <p:sldId id="278" r:id="rId21"/>
    <p:sldId id="332" r:id="rId22"/>
    <p:sldId id="331" r:id="rId23"/>
    <p:sldId id="330" r:id="rId24"/>
  </p:sldIdLst>
  <p:sldSz cx="9144000" cy="5143500" type="screen16x9"/>
  <p:notesSz cx="6797675" cy="9928225"/>
  <p:embeddedFontLst>
    <p:embeddedFont>
      <p:font typeface="Roboto Condensed" panose="020B0604020202020204" charset="0"/>
      <p:regular r:id="rId27"/>
      <p:bold r:id="rId28"/>
      <p:italic r:id="rId29"/>
      <p:boldItalic r:id="rId30"/>
    </p:embeddedFont>
    <p:embeddedFont>
      <p:font typeface="Arvo" panose="020B0604020202020204" charset="0"/>
      <p:regular r:id="rId31"/>
      <p:bold r:id="rId32"/>
      <p:italic r:id="rId33"/>
      <p:boldItalic r:id="rId34"/>
    </p:embeddedFont>
    <p:embeddedFont>
      <p:font typeface="Cambria Math" panose="02040503050406030204" pitchFamily="18" charset="0"/>
      <p:regular r:id="rId35"/>
    </p:embeddedFont>
    <p:embeddedFont>
      <p:font typeface="Rubik Medium" panose="020B0604020202020204" charset="0"/>
      <p:regular r:id="rId36"/>
      <p: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Zilla Slab SemiBold" panose="020B0604020202020204" charset="0"/>
      <p:bold r:id="rId42"/>
      <p:boldItalic r:id="rId43"/>
    </p:embeddedFont>
    <p:embeddedFont>
      <p:font typeface="Rubik" panose="020B0604020202020204" charset="0"/>
      <p:regular r:id="rId44"/>
      <p:bold r:id="rId45"/>
      <p:italic r:id="rId46"/>
      <p:boldItalic r:id="rId47"/>
    </p:embeddedFont>
    <p:embeddedFont>
      <p:font typeface="Roboto Condensed Light" panose="020B0604020202020204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27665BA-8202-44FC-AD62-C9F0E3EA811A}">
  <a:tblStyle styleId="{E27665BA-8202-44FC-AD62-C9F0E3EA811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15DE48A-E3B5-44D0-98CB-AE0B3FDC0379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538" autoAdjust="0"/>
    <p:restoredTop sz="94764" autoAdjust="0"/>
  </p:normalViewPr>
  <p:slideViewPr>
    <p:cSldViewPr snapToGrid="0">
      <p:cViewPr varScale="1">
        <p:scale>
          <a:sx n="122" d="100"/>
          <a:sy n="122" d="100"/>
        </p:scale>
        <p:origin x="6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font" Target="fonts/font24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8" Type="http://schemas.openxmlformats.org/officeDocument/2006/relationships/slide" Target="slides/slide7.xml"/><Relationship Id="rId51" Type="http://schemas.openxmlformats.org/officeDocument/2006/relationships/font" Target="fonts/font25.fntdata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D586FE-8C5D-4534-854A-4DA3956554CF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3B2B60-A064-41AA-B741-BB1428532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5375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f391192_00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7828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9899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242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4806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2628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679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4739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2903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debaa7b3a2_1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debaa7b3a2_1_121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92126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35ed75ccf_022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Ключът към бъдещето е да се промени начина на мислене на политиците, изпълнителите на медицинска помощ и представителите на обществото. Всички те трябва да престанат да гледат на здравеопазването като на </a:t>
            </a:r>
            <a:r>
              <a:rPr lang="ru-RU" dirty="0" smtClean="0">
                <a:solidFill>
                  <a:srgbClr val="FF0000"/>
                </a:solidFill>
                <a:latin typeface="Roboto Condensed" panose="020B0604020202020204" charset="0"/>
                <a:ea typeface="Roboto Condensed" panose="020B0604020202020204" charset="0"/>
              </a:rPr>
              <a:t>система за борба със заболяванията </a:t>
            </a: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и да започнат да поставят фокуса върху </a:t>
            </a:r>
            <a:r>
              <a:rPr lang="ru-RU" dirty="0" smtClean="0">
                <a:solidFill>
                  <a:srgbClr val="00B050"/>
                </a:solidFill>
                <a:latin typeface="Roboto Condensed" panose="020B0604020202020204" charset="0"/>
                <a:ea typeface="Roboto Condensed" panose="020B0604020202020204" charset="0"/>
              </a:rPr>
              <a:t>промоцията на здравето и доброто физическо състояние</a:t>
            </a: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... “ „Здраве 2020“, СЗО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Основоположникът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на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хомеопатията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д-р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Самуел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Кристиан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Ханеман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е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ренесансов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гений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владеещ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познания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в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много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области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Той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бил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дипломиран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лекар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и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фармацевт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опитен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лингвист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и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преводач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владеещ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свободно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седем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езика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предшественик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на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съвременните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природолечители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чрез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поощряване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на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природосъобразно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хранене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и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здравословен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начин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на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живот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Той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може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да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бъде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смятан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за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първият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психотерапевт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тъй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като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бил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първият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лекар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който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въвел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лечението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на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душевните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страдания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наред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с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физическите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Десетилетия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преди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Кох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и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Пастьор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Ханеман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разбрал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принципите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на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разпространение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на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заразните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болести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и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успешно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лекувал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по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време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на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смъртоносните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епидемии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които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опустошавали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Европа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през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първата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половина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на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XIX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век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Ханеман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е и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пионер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в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съвременното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обществено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здравеопазване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и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хигиена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72991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191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35ed75ccf_022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Ключът към бъдещето е да се промени начина на мислене на политиците, изпълнителите на медицинска помощ и представителите на обществото. Всички те трябва да престанат да гледат на здравеопазването като на </a:t>
            </a:r>
            <a:r>
              <a:rPr lang="ru-RU" dirty="0" smtClean="0">
                <a:solidFill>
                  <a:srgbClr val="FF0000"/>
                </a:solidFill>
                <a:latin typeface="Roboto Condensed" panose="020B0604020202020204" charset="0"/>
                <a:ea typeface="Roboto Condensed" panose="020B0604020202020204" charset="0"/>
              </a:rPr>
              <a:t>система за борба със заболяванията </a:t>
            </a: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и да започнат да поставят фокуса върху </a:t>
            </a:r>
            <a:r>
              <a:rPr lang="ru-RU" dirty="0" smtClean="0">
                <a:solidFill>
                  <a:srgbClr val="00B050"/>
                </a:solidFill>
                <a:latin typeface="Roboto Condensed" panose="020B0604020202020204" charset="0"/>
                <a:ea typeface="Roboto Condensed" panose="020B0604020202020204" charset="0"/>
              </a:rPr>
              <a:t>промоцията на здравето и доброто физическо състояние</a:t>
            </a: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... “ „Здраве 2020“, СЗО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Основоположникът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на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хомеопатията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д-р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Самуел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Кристиан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Ханеман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е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ренесансов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гений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владеещ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познания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в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много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области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Той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бил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дипломиран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лекар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и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фармацевт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опитен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лингвист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и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преводач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владеещ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свободно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седем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езика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предшественик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на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съвременните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природолечители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чрез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поощряване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на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природосъобразно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хранене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и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здравословен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начин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на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живот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Той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може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да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бъде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смятан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за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първият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психотерапевт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тъй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като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бил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първият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лекар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който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въвел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лечението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на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душевните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страдания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наред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с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физическите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Десетилетия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преди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Кох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и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Пастьор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Ханеман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разбрал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принципите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на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разпространение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на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заразните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болести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и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успешно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лекувал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по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време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на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смъртоносните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епидемии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които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опустошавали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Европа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през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първата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половина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на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XIX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век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Ханеман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е и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пионер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в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съвременното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обществено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здравеопазване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и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хигиена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bg-BG" dirty="0" smtClean="0"/>
              <a:t>Брюксел</a:t>
            </a:r>
            <a:r>
              <a:rPr lang="bg-BG" baseline="0" dirty="0" smtClean="0"/>
              <a:t> </a:t>
            </a:r>
            <a:r>
              <a:rPr lang="ru-RU" dirty="0" smtClean="0"/>
              <a:t>Обединяване на европейски организации в сектора на традиционната, комплементарна и интегративна медицина</a:t>
            </a:r>
            <a:endParaRPr lang="en-US" dirty="0" smtClean="0"/>
          </a:p>
          <a:p>
            <a:pPr marL="139700" indent="0">
              <a:buNone/>
            </a:pPr>
            <a:r>
              <a:rPr lang="ru-RU" dirty="0" smtClean="0"/>
              <a:t>EUROCAM е европейска платформа за организации, представляващи пациенти, лекари, ветеринарни лекари и практикуващи в сектора на традиционната, допълнителна и интегративна медицина (TCIM). EUROCAM има за цел да насърчи приноса на традиционната, комплементарната и интегративната медицина за по-добро здраве в Европа. EUROCAM е независима нестопанска и неправителствена европейска организация-чадър.</a:t>
            </a:r>
          </a:p>
          <a:p>
            <a:pPr marL="139700" indent="0">
              <a:buNone/>
            </a:pPr>
            <a:endParaRPr lang="ru-RU" dirty="0" smtClean="0"/>
          </a:p>
          <a:p>
            <a:pPr marL="139700" indent="0">
              <a:buNone/>
            </a:pPr>
            <a:r>
              <a:rPr lang="ru-RU" dirty="0" smtClean="0"/>
              <a:t>Професорски катедри по CAM и/или интегративна медицина съществуват във Франция (Нант), Германия (Берлин, Дуисбург/Есен, Рощок, Мюнхен), Унгария (Печ), Италия (Фиренция и Болоня), Норвегия (Тромсьо), Швеция ( Стокхолм), Швейцария (Берн) и Обединеното кралство (Екзетър, Шефилд, Саутхемптън, Долината на Темза).Според проучване, публикувано през 2006 г. (Orsolya Varga O, Márton S, Molnár P /2006/. Status of Complementary and Alternative Medicine in European Medical Schools. Forschende Komplementärmedizin, 13:41–45)218, обучението по CAM е достъпно в 42% на медицинските факултети в страните от ЕС-15 и в 20% от факултетите в „новите“ страни от ЕС. CAM обучението се провежда от отделен отдел в 10% от медицинските факултети в страните от ЕС-15 и в 7% от факултетите в „новите“ страни от ЕС. Отделни курсове за запознаване с CAM се предлагат в 42% от медицинските университети в ЕС-15 и в 20% от „новите“ медицински университети в държавите-членки на ЕС. Отделни курсове по CAM са задължителни в 13% от медицинските факултети в страните-членки на ЕС-15. В нито един от медицинските факултети в „новите“ страни от ЕС няма задължителни курсове по CAM.“ (219)</a:t>
            </a:r>
            <a:endParaRPr lang="en-US" dirty="0" smtClean="0"/>
          </a:p>
          <a:p>
            <a:pPr marL="139700" indent="0">
              <a:buNone/>
            </a:pPr>
            <a:endParaRPr lang="en-US" dirty="0" smtClean="0"/>
          </a:p>
          <a:p>
            <a:pPr marL="139700" indent="0">
              <a:buNone/>
            </a:pPr>
            <a:r>
              <a:rPr lang="ru-RU" dirty="0" smtClean="0"/>
              <a:t>Нарастващото използване на допълнителна и алтернативна медицина (CAM) контрастира с липсата на CAM в медицинското образование. Поради това CAM терапиите бяха въведени в реформираната учебна програма на Медицинския факултет на Charité University (Берлин, Германия).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7819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bg-BG" dirty="0" smtClean="0"/>
              <a:t>Брюксел</a:t>
            </a:r>
            <a:r>
              <a:rPr lang="bg-BG" baseline="0" dirty="0" smtClean="0"/>
              <a:t> </a:t>
            </a:r>
            <a:r>
              <a:rPr lang="ru-RU" dirty="0" smtClean="0"/>
              <a:t>Обединяване на европейски организации в сектора на традиционната, комплементарна и интегративна медицина</a:t>
            </a:r>
            <a:endParaRPr lang="en-US" dirty="0" smtClean="0"/>
          </a:p>
          <a:p>
            <a:pPr marL="139700" indent="0">
              <a:buNone/>
            </a:pPr>
            <a:r>
              <a:rPr lang="ru-RU" dirty="0" smtClean="0"/>
              <a:t>EUROCAM е европейска платформа за организации, представляващи пациенти, лекари, ветеринарни лекари и практикуващи в сектора на традиционната, допълнителна и интегративна медицина (TCIM). EUROCAM има за цел да насърчи приноса на традиционната, комплементарната и интегративната медицина за по-добро здраве в Европа. EUROCAM е независима нестопанска и неправителствена европейска организация-чадър.</a:t>
            </a:r>
          </a:p>
          <a:p>
            <a:pPr marL="139700" indent="0">
              <a:buNone/>
            </a:pPr>
            <a:endParaRPr lang="ru-RU" dirty="0" smtClean="0"/>
          </a:p>
          <a:p>
            <a:pPr marL="139700" indent="0">
              <a:buNone/>
            </a:pPr>
            <a:r>
              <a:rPr lang="ru-RU" dirty="0" smtClean="0"/>
              <a:t>Професорски катедри по CAM и/или интегративна медицина съществуват във Франция (Нант), Германия (Берлин, Дуисбург/Есен, Рощок, Мюнхен), Унгария (Печ), Италия (Фиренция и Болоня), Норвегия (Тромсьо), Швеция ( Стокхолм), Швейцария (Берн) и Обединеното кралство (Екзетър, Шефилд, Саутхемптън, Долината на Темза).Според проучване, публикувано през 2006 г. (Orsolya Varga O, Márton S, Molnár P /2006/. Status of Complementary and Alternative Medicine in European Medical Schools. Forschende Komplementärmedizin, 13:41–45)218, обучението по CAM е достъпно в 42% на медицинските факултети в страните от ЕС-15 и в 20% от факултетите в „новите“ страни от ЕС. CAM обучението се провежда от отделен отдел в 10% от медицинските факултети в страните от ЕС-15 и в 7% от факултетите в „новите“ страни от ЕС. Отделни курсове за запознаване с CAM се предлагат в 42% от медицинските университети в ЕС-15 и в 20% от „новите“ медицински университети в държавите-членки на ЕС. Отделни курсове по CAM са задължителни в 13% от медицинските факултети в страните-членки на ЕС-15. В нито един от медицинските факултети в „новите“ страни от ЕС няма задължителни курсове по CAM.“ (219)</a:t>
            </a:r>
            <a:endParaRPr lang="en-US" dirty="0" smtClean="0"/>
          </a:p>
          <a:p>
            <a:pPr marL="139700" indent="0">
              <a:buNone/>
            </a:pPr>
            <a:endParaRPr lang="en-US" dirty="0" smtClean="0"/>
          </a:p>
          <a:p>
            <a:pPr marL="139700" indent="0">
              <a:buNone/>
            </a:pPr>
            <a:r>
              <a:rPr lang="ru-RU" dirty="0" smtClean="0"/>
              <a:t>Нарастващото използване на допълнителна и алтернативна медицина (CAM) контрастира с липсата на CAM в медицинското образование. Поради това CAM терапиите бяха въведени в реформираната учебна програма на Медицинския факултет на Charité University (Берлин, Германия).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3365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bg-BG" dirty="0" smtClean="0"/>
              <a:t>Брюксел</a:t>
            </a:r>
            <a:r>
              <a:rPr lang="bg-BG" baseline="0" dirty="0" smtClean="0"/>
              <a:t> </a:t>
            </a:r>
            <a:r>
              <a:rPr lang="ru-RU" dirty="0" smtClean="0"/>
              <a:t>Обединяване на европейски организации в сектора на традиционната, комплементарна и интегративна медицина</a:t>
            </a:r>
            <a:endParaRPr lang="en-US" dirty="0" smtClean="0"/>
          </a:p>
          <a:p>
            <a:pPr marL="139700" indent="0">
              <a:buNone/>
            </a:pPr>
            <a:r>
              <a:rPr lang="ru-RU" dirty="0" smtClean="0"/>
              <a:t>EUROCAM е европейска платформа за организации, представляващи пациенти, лекари, ветеринарни лекари и практикуващи в сектора на традиционната, допълнителна и интегративна медицина (TCIM). EUROCAM има за цел да насърчи приноса на традиционната, комплементарната и интегративната медицина за по-добро здраве в Европа. EUROCAM е независима нестопанска и неправителствена европейска организация-чадър.</a:t>
            </a:r>
          </a:p>
          <a:p>
            <a:pPr marL="139700" indent="0">
              <a:buNone/>
            </a:pPr>
            <a:endParaRPr lang="ru-RU" dirty="0" smtClean="0"/>
          </a:p>
          <a:p>
            <a:pPr marL="139700" indent="0">
              <a:buNone/>
            </a:pPr>
            <a:r>
              <a:rPr lang="ru-RU" dirty="0" smtClean="0"/>
              <a:t>Професорски катедри по CAM и/или интегративна медицина съществуват във Франция (Нант), Германия (Берлин, Дуисбург/Есен, Рощок, Мюнхен), Унгария (Печ), Италия (Фиренция и Болоня), Норвегия (Тромсьо), Швеция ( Стокхолм), Швейцария (Берн) и Обединеното кралство (Екзетър, Шефилд, Саутхемптън, Долината на Темза).Според проучване, публикувано през 2006 г. (Orsolya Varga O, Márton S, Molnár P /2006/. Status of Complementary and Alternative Medicine in European Medical Schools. Forschende Komplementärmedizin, 13:41–45)218, обучението по CAM е достъпно в 42% на медицинските факултети в страните от ЕС-15 и в 20% от факултетите в „новите“ страни от ЕС. CAM обучението се провежда от отделен отдел в 10% от медицинските факултети в страните от ЕС-15 и в 7% от факултетите в „новите“ страни от ЕС. Отделни курсове за запознаване с CAM се предлагат в 42% от медицинските университети в ЕС-15 и в 20% от „новите“ медицински университети в държавите-членки на ЕС. Отделни курсове по CAM са задължителни в 13% от медицинските факултети в страните-членки на ЕС-15. В нито един от медицинските факултети в „новите“ страни от ЕС няма задължителни курсове по CAM.“ (219)</a:t>
            </a:r>
            <a:endParaRPr lang="en-US" dirty="0" smtClean="0"/>
          </a:p>
          <a:p>
            <a:pPr marL="139700" indent="0">
              <a:buNone/>
            </a:pPr>
            <a:endParaRPr lang="en-US" dirty="0" smtClean="0"/>
          </a:p>
          <a:p>
            <a:pPr marL="139700" indent="0">
              <a:buNone/>
            </a:pPr>
            <a:r>
              <a:rPr lang="ru-RU" dirty="0" smtClean="0"/>
              <a:t>Нарастващото използване на допълнителна и алтернативна медицина (CAM) контрастира с липсата на CAM в медицинското образование. Поради това CAM терапиите бяха въведени в реформираната учебна програма на Медицинския факултет на Charité University (Берлин, Германия).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067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189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9719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0791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0935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8720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218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563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7544483" y="657775"/>
            <a:ext cx="1299300" cy="432900"/>
          </a:xfrm>
          <a:prstGeom prst="triangle">
            <a:avLst>
              <a:gd name="adj" fmla="val 3242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12" name="Google Shape;12;p2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4" name="Google Shape;14;p2"/>
          <p:cNvGrpSpPr/>
          <p:nvPr/>
        </p:nvGrpSpPr>
        <p:grpSpPr>
          <a:xfrm rot="10800000" flipH="1">
            <a:off x="1" y="1090763"/>
            <a:ext cx="8847502" cy="2961975"/>
            <a:chOff x="-8178042" y="-4493254"/>
            <a:chExt cx="19483598" cy="6522736"/>
          </a:xfrm>
        </p:grpSpPr>
        <p:sp>
          <p:nvSpPr>
            <p:cNvPr id="15" name="Google Shape;15;p2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3677236" y="4278349"/>
            <a:ext cx="5480829" cy="432996"/>
            <a:chOff x="5582265" y="4646738"/>
            <a:chExt cx="5480829" cy="432996"/>
          </a:xfrm>
        </p:grpSpPr>
        <p:sp>
          <p:nvSpPr>
            <p:cNvPr id="18" name="Google Shape;18;p2"/>
            <p:cNvSpPr/>
            <p:nvPr/>
          </p:nvSpPr>
          <p:spPr>
            <a:xfrm rot="10800000">
              <a:off x="5582265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" name="Google Shape;19;p2"/>
            <p:cNvGrpSpPr/>
            <p:nvPr/>
          </p:nvGrpSpPr>
          <p:grpSpPr>
            <a:xfrm flipH="1">
              <a:off x="5585232" y="4646738"/>
              <a:ext cx="5477861" cy="304551"/>
              <a:chOff x="-24158748" y="330075"/>
              <a:chExt cx="30568423" cy="1699506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-24158748" y="330081"/>
                <a:ext cx="289080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710175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685800" y="1090750"/>
            <a:ext cx="5367900" cy="296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p5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63" name="Google Shape;63;p5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4" name="Google Shape;64;p5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65" name="Google Shape;65;p5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5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" name="Google Shape;67;p5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68" name="Google Shape;68;p5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5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0" name="Google Shape;70;p5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71" name="Google Shape;71;p5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72" name="Google Shape;72;p5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73" name="Google Shape;73;p5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74" name="Google Shape;74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75" name="Google Shape;75;p5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76" name="Google Shape;76;p5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77" name="Google Shape;77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sp>
        <p:nvSpPr>
          <p:cNvPr id="78" name="Google Shape;78;p5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1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▰"/>
              <a:defRPr/>
            </a:lvl1pPr>
            <a:lvl2pPr marL="914400" lvl="1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2pPr>
            <a:lvl3pPr marL="1371600" lvl="2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3pPr>
            <a:lvl4pPr marL="1828800" lvl="3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4pPr>
            <a:lvl5pPr marL="2286000" lvl="4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5pPr>
            <a:lvl6pPr marL="2743200" lvl="5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6pPr>
            <a:lvl7pPr marL="3200400" lvl="6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7pPr>
            <a:lvl8pPr marL="3657600" lvl="7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SzPts val="2400"/>
              <a:buChar char="▻"/>
              <a:defRPr/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6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83" name="Google Shape;83;p6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84" name="Google Shape;84;p6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85" name="Google Shape;85;p6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6" name="Google Shape;86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87" name="Google Shape;87;p6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88" name="Google Shape;88;p6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9" name="Google Shape;89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90" name="Google Shape;90;p6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91" name="Google Shape;91;p6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" name="Google Shape;92;p6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93" name="Google Shape;93;p6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6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5" name="Google Shape;95;p6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96" name="Google Shape;96;p6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6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"/>
          <p:cNvSpPr txBox="1">
            <a:spLocks noGrp="1"/>
          </p:cNvSpPr>
          <p:nvPr>
            <p:ph type="body" idx="1"/>
          </p:nvPr>
        </p:nvSpPr>
        <p:spPr>
          <a:xfrm>
            <a:off x="814275" y="1537988"/>
            <a:ext cx="3378300" cy="27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SzPts val="2000"/>
              <a:buChar char="▻"/>
              <a:defRPr sz="2000"/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body" idx="2"/>
          </p:nvPr>
        </p:nvSpPr>
        <p:spPr>
          <a:xfrm>
            <a:off x="4396123" y="1537988"/>
            <a:ext cx="3378300" cy="27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SzPts val="2000"/>
              <a:buChar char="▻"/>
              <a:defRPr sz="2000"/>
            </a:lvl9pPr>
          </a:lstStyle>
          <a:p>
            <a:endParaRPr/>
          </a:p>
        </p:txBody>
      </p:sp>
      <p:sp>
        <p:nvSpPr>
          <p:cNvPr id="101" name="Google Shape;101;p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oogle Shape;125;p8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126" name="Google Shape;126;p8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127" name="Google Shape;127;p8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128" name="Google Shape;128;p8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29" name="Google Shape;129;p8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130" name="Google Shape;130;p8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131" name="Google Shape;131;p8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32" name="Google Shape;132;p8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133" name="Google Shape;133;p8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34" name="Google Shape;134;p8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5" name="Google Shape;135;p8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36" name="Google Shape;136;p8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8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" name="Google Shape;138;p8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39" name="Google Shape;139;p8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8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41" name="Google Shape;141;p8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0"/>
          <p:cNvGrpSpPr/>
          <p:nvPr/>
        </p:nvGrpSpPr>
        <p:grpSpPr>
          <a:xfrm rot="10800000">
            <a:off x="-8" y="-2"/>
            <a:ext cx="2202830" cy="670795"/>
            <a:chOff x="5575242" y="4472723"/>
            <a:chExt cx="2202830" cy="670795"/>
          </a:xfrm>
        </p:grpSpPr>
        <p:sp>
          <p:nvSpPr>
            <p:cNvPr id="164" name="Google Shape;164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5" name="Google Shape;165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66" name="Google Shape;166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8" name="Google Shape;168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69" name="Google Shape;169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1" name="Google Shape;171;p10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72" name="Google Shape;172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3" name="Google Shape;173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74" name="Google Shape;174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6" name="Google Shape;176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77" name="Google Shape;177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9" name="Google Shape;179;p10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▰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lvl="1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lvl="2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lvl="3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lvl="4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lvl="5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lvl="6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lvl="7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4" r:id="rId4"/>
    <p:sldLayoutId id="2147483656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clinicaltrials.gov/ct2/results?term=antimicrobial+peptides&amp;cond=%22Genetic+Diseases,+Inborn%22" TargetMode="External"/><Relationship Id="rId13" Type="http://schemas.openxmlformats.org/officeDocument/2006/relationships/hyperlink" Target="https://clinicaltrials.gov/ct2/results?term=antimicrobial+peptides&amp;cond=%22Lung+Diseases%22" TargetMode="External"/><Relationship Id="rId18" Type="http://schemas.openxmlformats.org/officeDocument/2006/relationships/hyperlink" Target="https://clinicaltrials.gov/ct2/results?term=antimicrobial+peptides&amp;cond=%22Eczema%22" TargetMode="External"/><Relationship Id="rId26" Type="http://schemas.openxmlformats.org/officeDocument/2006/relationships/hyperlink" Target="https://clinicaltrials.gov/ct2/results?term=antimicrobial+peptides&amp;cond=%22Skin+Diseases,+Genetic%22" TargetMode="External"/><Relationship Id="rId3" Type="http://schemas.openxmlformats.org/officeDocument/2006/relationships/image" Target="../media/image31.png"/><Relationship Id="rId21" Type="http://schemas.openxmlformats.org/officeDocument/2006/relationships/hyperlink" Target="https://clinicaltrials.gov/ct2/results?term=antimicrobial+peptides&amp;cond=%22Bacterial+Infections+and+Mycoses%22" TargetMode="External"/><Relationship Id="rId7" Type="http://schemas.openxmlformats.org/officeDocument/2006/relationships/hyperlink" Target="https://clinicaltrials.gov/ct2/results?term=antimicrobial+peptides&amp;cond=%22Stomatognathic+Diseases%22" TargetMode="External"/><Relationship Id="rId12" Type="http://schemas.openxmlformats.org/officeDocument/2006/relationships/hyperlink" Target="https://clinicaltrials.gov/ct2/results?term=antimicrobial+peptides&amp;cond=%22Inflammation%22" TargetMode="External"/><Relationship Id="rId17" Type="http://schemas.openxmlformats.org/officeDocument/2006/relationships/hyperlink" Target="https://clinicaltrials.gov/ct2/results?term=antimicrobial+peptides&amp;cond=%22Dermatitis,+Atopic%22" TargetMode="External"/><Relationship Id="rId25" Type="http://schemas.openxmlformats.org/officeDocument/2006/relationships/hyperlink" Target="https://clinicaltrials.gov/ct2/results?term=antimicrobial+peptides&amp;cond=%22Mycoses%22" TargetMode="External"/><Relationship Id="rId2" Type="http://schemas.openxmlformats.org/officeDocument/2006/relationships/notesSlide" Target="../notesSlides/notesSlide19.xml"/><Relationship Id="rId16" Type="http://schemas.openxmlformats.org/officeDocument/2006/relationships/hyperlink" Target="https://clinicaltrials.gov/ct2/results?term=antimicrobial+peptides&amp;cond=%22Gastrointestinal+Diseases%22" TargetMode="External"/><Relationship Id="rId20" Type="http://schemas.openxmlformats.org/officeDocument/2006/relationships/hyperlink" Target="https://clinicaltrials.gov/ct2/results?term=antimicrobial+peptides&amp;cond=%22Bacterial+Infections%22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clinicaltrials.gov/ct2/results?term=antimicrobial+peptides&amp;cond=%22Skin+Diseases%22" TargetMode="External"/><Relationship Id="rId11" Type="http://schemas.openxmlformats.org/officeDocument/2006/relationships/hyperlink" Target="https://clinicaltrials.gov/ct2/results?term=antimicrobial+peptides&amp;cond=%22Syndrome%22" TargetMode="External"/><Relationship Id="rId24" Type="http://schemas.openxmlformats.org/officeDocument/2006/relationships/hyperlink" Target="https://clinicaltrials.gov/ct2/results?term=antimicrobial+peptides&amp;cond=%22Hypersensitivity,+Immediate%22" TargetMode="External"/><Relationship Id="rId5" Type="http://schemas.openxmlformats.org/officeDocument/2006/relationships/hyperlink" Target="https://clinicaltrials.gov/ct2/results?term=antimicrobial+peptides&amp;cond=%22Infections%22" TargetMode="External"/><Relationship Id="rId15" Type="http://schemas.openxmlformats.org/officeDocument/2006/relationships/hyperlink" Target="https://clinicaltrials.gov/ct2/results?term=antimicrobial+peptides&amp;cond=%22Digestive+System+Diseases%22" TargetMode="External"/><Relationship Id="rId23" Type="http://schemas.openxmlformats.org/officeDocument/2006/relationships/hyperlink" Target="https://clinicaltrials.gov/ct2/results?term=antimicrobial+peptides&amp;cond=%22Hypersensitivity%22" TargetMode="External"/><Relationship Id="rId10" Type="http://schemas.openxmlformats.org/officeDocument/2006/relationships/hyperlink" Target="https://clinicaltrials.gov/ct2/results?term=antimicrobial+peptides&amp;cond=%22Respiratory+Tract+Diseases%22" TargetMode="External"/><Relationship Id="rId19" Type="http://schemas.openxmlformats.org/officeDocument/2006/relationships/hyperlink" Target="https://clinicaltrials.gov/ct2/results?term=antimicrobial+peptides&amp;cond=%22Skin+Diseases,+Eczematous%22" TargetMode="External"/><Relationship Id="rId4" Type="http://schemas.openxmlformats.org/officeDocument/2006/relationships/hyperlink" Target="https://clinicaltrials.gov/ct2/results?term=antimicrobial+peptides&amp;cond=%22Communicable+Diseases%22" TargetMode="External"/><Relationship Id="rId9" Type="http://schemas.openxmlformats.org/officeDocument/2006/relationships/hyperlink" Target="https://clinicaltrials.gov/ct2/results?term=antimicrobial+peptides&amp;cond=%22Immune+System+Diseases%22" TargetMode="External"/><Relationship Id="rId14" Type="http://schemas.openxmlformats.org/officeDocument/2006/relationships/hyperlink" Target="https://clinicaltrials.gov/ct2/results?term=antimicrobial+peptides&amp;cond=%22Dermatitis%22" TargetMode="External"/><Relationship Id="rId22" Type="http://schemas.openxmlformats.org/officeDocument/2006/relationships/hyperlink" Target="https://clinicaltrials.gov/ct2/results?term=antimicrobial+peptides&amp;cond=%22Chronic+Graft+Versus+Host+Disease%22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86/s13045-020-00977-0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doi.org/10.1016/j.apsb.2021.04.001" TargetMode="External"/><Relationship Id="rId5" Type="http://schemas.openxmlformats.org/officeDocument/2006/relationships/hyperlink" Target="https://doi.org/10.1016/S2213-8587(15)00097-2" TargetMode="External"/><Relationship Id="rId4" Type="http://schemas.openxmlformats.org/officeDocument/2006/relationships/hyperlink" Target="https://doi.org/10.1016/j.npep.2023.102337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1"/>
          <p:cNvSpPr txBox="1">
            <a:spLocks noGrp="1"/>
          </p:cNvSpPr>
          <p:nvPr>
            <p:ph type="ctrTitle"/>
          </p:nvPr>
        </p:nvSpPr>
        <p:spPr>
          <a:xfrm>
            <a:off x="0" y="1098914"/>
            <a:ext cx="8097794" cy="217496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bg-BG" sz="4000" dirty="0" smtClean="0"/>
              <a:t>ПЕПТИДИТЕ КАТО ЛЕКАРСТВО -  </a:t>
            </a:r>
            <a:r>
              <a:rPr lang="bg-BG" sz="4400" dirty="0" smtClean="0"/>
              <a:t/>
            </a:r>
            <a:br>
              <a:rPr lang="bg-BG" sz="4400" dirty="0" smtClean="0"/>
            </a:br>
            <a:r>
              <a:rPr lang="bg-BG" sz="2400" dirty="0"/>
              <a:t>м</a:t>
            </a:r>
            <a:r>
              <a:rPr lang="bg-BG" sz="2400" dirty="0" smtClean="0"/>
              <a:t>ясто в съвременната фармакотерапия</a:t>
            </a:r>
            <a:endParaRPr sz="2400" dirty="0"/>
          </a:p>
        </p:txBody>
      </p:sp>
      <p:sp>
        <p:nvSpPr>
          <p:cNvPr id="3" name="Rectangle 2"/>
          <p:cNvSpPr/>
          <p:nvPr/>
        </p:nvSpPr>
        <p:spPr>
          <a:xfrm>
            <a:off x="6305066" y="4258693"/>
            <a:ext cx="27981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dirty="0">
                <a:latin typeface="Roboto Condensed" panose="020B0604020202020204" charset="0"/>
                <a:ea typeface="Roboto Condensed" panose="020B0604020202020204" charset="0"/>
              </a:rPr>
              <a:t>д</a:t>
            </a:r>
            <a:r>
              <a:rPr lang="bg-BG" dirty="0" smtClean="0">
                <a:latin typeface="Roboto Condensed" panose="020B0604020202020204" charset="0"/>
                <a:ea typeface="Roboto Condensed" panose="020B0604020202020204" charset="0"/>
              </a:rPr>
              <a:t>оц. Силвия </a:t>
            </a:r>
            <a:r>
              <a:rPr lang="bg-BG" dirty="0">
                <a:latin typeface="Roboto Condensed" panose="020B0604020202020204" charset="0"/>
                <a:ea typeface="Roboto Condensed" panose="020B0604020202020204" charset="0"/>
              </a:rPr>
              <a:t>Михайлова</a:t>
            </a:r>
            <a:endParaRPr lang="en-US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23" y="114099"/>
            <a:ext cx="1135515" cy="94077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322876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tx1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МЕДИЦИНСКИ УНИВЕРСИТЕТ „ПРОФ. Д-Р ПАРАСКЕВ СТОЯНОВ“ – ВАРНА</a:t>
            </a:r>
          </a:p>
          <a:p>
            <a:pPr algn="ctr"/>
            <a:r>
              <a:rPr lang="ru-RU" dirty="0" smtClean="0">
                <a:solidFill>
                  <a:schemeClr val="tx1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Медицински колеж, Учебен сектор «Помощник-фармацевт»</a:t>
            </a:r>
            <a:endParaRPr lang="ru-RU" dirty="0">
              <a:solidFill>
                <a:schemeClr val="tx1">
                  <a:lumMod val="75000"/>
                </a:schemeClr>
              </a:solidFill>
              <a:latin typeface="Roboto Condensed" panose="020B0604020202020204" charset="0"/>
              <a:ea typeface="Roboto Condensed" panose="020B060402020202020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71792" y="4645890"/>
            <a:ext cx="10647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 smtClean="0">
                <a:latin typeface="Roboto Condensed" panose="020B0604020202020204" charset="0"/>
                <a:ea typeface="Roboto Condensed" panose="020B0604020202020204" charset="0"/>
              </a:rPr>
              <a:t>Варна, 2023</a:t>
            </a:r>
            <a:endParaRPr lang="en-US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92575"/>
            <a:ext cx="6766560" cy="766200"/>
          </a:xfrm>
        </p:spPr>
        <p:txBody>
          <a:bodyPr/>
          <a:lstStyle/>
          <a:p>
            <a:r>
              <a:rPr lang="ru-RU" sz="1800" dirty="0"/>
              <a:t>Терапевтични модалности при неопластични заболявания - </a:t>
            </a:r>
            <a:r>
              <a:rPr lang="en-US" sz="1800" dirty="0"/>
              <a:t>PIs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0532" y="3030006"/>
            <a:ext cx="3539625" cy="1357337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1317551"/>
              </p:ext>
            </p:extLst>
          </p:nvPr>
        </p:nvGraphicFramePr>
        <p:xfrm>
          <a:off x="0" y="1827938"/>
          <a:ext cx="5390366" cy="2636058"/>
        </p:xfrm>
        <a:graphic>
          <a:graphicData uri="http://schemas.openxmlformats.org/drawingml/2006/table">
            <a:tbl>
              <a:tblPr firstRow="1" firstCol="1" bandRow="1"/>
              <a:tblGrid>
                <a:gridCol w="983203">
                  <a:extLst>
                    <a:ext uri="{9D8B030D-6E8A-4147-A177-3AD203B41FA5}">
                      <a16:colId xmlns:a16="http://schemas.microsoft.com/office/drawing/2014/main" val="1085509872"/>
                    </a:ext>
                  </a:extLst>
                </a:gridCol>
                <a:gridCol w="1047887">
                  <a:extLst>
                    <a:ext uri="{9D8B030D-6E8A-4147-A177-3AD203B41FA5}">
                      <a16:colId xmlns:a16="http://schemas.microsoft.com/office/drawing/2014/main" val="1849991327"/>
                    </a:ext>
                  </a:extLst>
                </a:gridCol>
                <a:gridCol w="1053278">
                  <a:extLst>
                    <a:ext uri="{9D8B030D-6E8A-4147-A177-3AD203B41FA5}">
                      <a16:colId xmlns:a16="http://schemas.microsoft.com/office/drawing/2014/main" val="3658965491"/>
                    </a:ext>
                  </a:extLst>
                </a:gridCol>
                <a:gridCol w="1071604">
                  <a:extLst>
                    <a:ext uri="{9D8B030D-6E8A-4147-A177-3AD203B41FA5}">
                      <a16:colId xmlns:a16="http://schemas.microsoft.com/office/drawing/2014/main" val="3309221376"/>
                    </a:ext>
                  </a:extLst>
                </a:gridCol>
                <a:gridCol w="1234394">
                  <a:extLst>
                    <a:ext uri="{9D8B030D-6E8A-4147-A177-3AD203B41FA5}">
                      <a16:colId xmlns:a16="http://schemas.microsoft.com/office/drawing/2014/main" val="919080305"/>
                    </a:ext>
                  </a:extLst>
                </a:gridCol>
              </a:tblGrid>
              <a:tr h="86198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b="1">
                          <a:solidFill>
                            <a:srgbClr val="32323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INN </a:t>
                      </a:r>
                      <a:r>
                        <a:rPr lang="bg-BG" sz="1200" b="1">
                          <a:solidFill>
                            <a:srgbClr val="32323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име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17" marR="6761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bg-BG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Активна част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17" marR="6761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bg-BG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Свързване с </a:t>
                      </a:r>
                      <a:r>
                        <a:rPr lang="bg-BG" sz="12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протеазома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17" marR="6761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bg-BG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Плазмен </a:t>
                      </a:r>
                      <a:r>
                        <a:rPr lang="bg-BG" sz="12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полуживот</a:t>
                      </a: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(min)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17" marR="6761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bg-BG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Начин на приложение и дата на одобрение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17" marR="6761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3022750"/>
                  </a:ext>
                </a:extLst>
              </a:tr>
              <a:tr h="25742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Bortezomib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17" marR="6761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Boronate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17" marR="6761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bg-BG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обратимо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17" marR="6761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17" marR="6761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i.v.</a:t>
                      </a:r>
                      <a:r>
                        <a:rPr lang="bg-BG" sz="1200" i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bg-BG" sz="1200" i="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bg-BG" sz="1000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17" marR="6761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0433524"/>
                  </a:ext>
                </a:extLst>
              </a:tr>
              <a:tr h="26222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Carfilzomib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17" marR="6761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Epoxyketone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17" marR="6761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bg-BG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необратимо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17" marR="6761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 30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17" marR="6761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i.v.</a:t>
                      </a:r>
                      <a:r>
                        <a:rPr lang="bg-BG" sz="1200" i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bg-BG" sz="1200" i="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bg-BG" sz="1000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2012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17" marR="6761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3319467"/>
                  </a:ext>
                </a:extLst>
              </a:tr>
              <a:tr h="29136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Ixazomib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17" marR="6761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Boronate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17" marR="6761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bg-BG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обратимо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17" marR="6761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bg-BG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17" marR="6761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 </a:t>
                      </a:r>
                      <a:r>
                        <a:rPr lang="en-US" sz="1000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os</a:t>
                      </a:r>
                      <a:r>
                        <a:rPr lang="bg-BG" sz="1200" i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bg-BG" sz="1200" i="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bg-BG" sz="1000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2015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17" marR="6761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1326466"/>
                  </a:ext>
                </a:extLst>
              </a:tr>
              <a:tr h="28165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Marizomib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17" marR="6761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β-lactone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17" marR="6761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bg-BG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необратимо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17" marR="6761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 10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17" marR="6761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i.v.</a:t>
                      </a:r>
                      <a:r>
                        <a:rPr lang="bg-BG" sz="1200" i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bg-BG" sz="1200" i="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clinical </a:t>
                      </a:r>
                      <a:r>
                        <a:rPr lang="en-US" sz="10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trial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17" marR="6761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6615333"/>
                  </a:ext>
                </a:extLst>
              </a:tr>
              <a:tr h="28165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Oprozomib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17" marR="6761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Epoxyketone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17" marR="6761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bg-BG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необратимо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17" marR="6761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</a:t>
                      </a:r>
                      <a:r>
                        <a:rPr lang="bg-BG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</a:t>
                      </a: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17" marR="6761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 </a:t>
                      </a:r>
                      <a:r>
                        <a:rPr lang="en-US" sz="1000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os</a:t>
                      </a:r>
                      <a:r>
                        <a:rPr lang="bg-BG" sz="1200" i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bg-BG" sz="1200" i="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clinical </a:t>
                      </a:r>
                      <a:r>
                        <a:rPr lang="en-US" sz="10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trial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17" marR="6761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6155799"/>
                  </a:ext>
                </a:extLst>
              </a:tr>
              <a:tr h="39974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Delanzomib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17" marR="6761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Boronate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17" marR="6761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bg-BG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обратимо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17" marR="6761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62 </a:t>
                      </a:r>
                      <a:r>
                        <a:rPr lang="bg-BG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часа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17" marR="6761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 </a:t>
                      </a:r>
                      <a:r>
                        <a:rPr lang="en-US" sz="1000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os</a:t>
                      </a:r>
                      <a:r>
                        <a:rPr lang="bg-BG" sz="1200" i="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1000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clinical </a:t>
                      </a:r>
                      <a:r>
                        <a:rPr lang="en-US" sz="10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trial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17" marR="6761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1361931"/>
                  </a:ext>
                </a:extLst>
              </a:tr>
            </a:tbl>
          </a:graphicData>
        </a:graphic>
      </p:graphicFrame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4176" y="1508111"/>
            <a:ext cx="3601224" cy="136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45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0714"/>
            <a:ext cx="5258400" cy="766200"/>
          </a:xfrm>
        </p:spPr>
        <p:txBody>
          <a:bodyPr/>
          <a:lstStyle/>
          <a:p>
            <a:pPr marL="444500" lvl="0" indent="-342900">
              <a:spcBef>
                <a:spcPts val="600"/>
              </a:spcBef>
            </a:pPr>
            <a:r>
              <a:rPr lang="ru-RU" sz="1800" dirty="0">
                <a:solidFill>
                  <a:schemeClr val="bg1"/>
                </a:solidFill>
                <a:latin typeface="Roboto Condensed Light"/>
                <a:ea typeface="Roboto Condensed Light"/>
                <a:sym typeface="Roboto Condensed Light"/>
              </a:rPr>
              <a:t>Бъдещо развитие на пептид-базираните терапии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346248"/>
            <a:ext cx="4032052" cy="3490436"/>
          </a:xfrm>
        </p:spPr>
        <p:txBody>
          <a:bodyPr/>
          <a:lstStyle/>
          <a:p>
            <a:pPr marL="101600" indent="0">
              <a:buNone/>
            </a:pPr>
            <a:r>
              <a:rPr lang="ru-RU" sz="1400" dirty="0"/>
              <a:t>Ф</a:t>
            </a:r>
            <a:r>
              <a:rPr lang="ru-RU" sz="1400" dirty="0" smtClean="0"/>
              <a:t>актори</a:t>
            </a:r>
            <a:r>
              <a:rPr lang="ru-RU" sz="1400" dirty="0"/>
              <a:t>, </a:t>
            </a:r>
            <a:r>
              <a:rPr lang="ru-RU" sz="1400" dirty="0" smtClean="0"/>
              <a:t>определящи </a:t>
            </a:r>
            <a:r>
              <a:rPr lang="ru-RU" sz="1400" dirty="0"/>
              <a:t>ръста на пазара на терапевтични пептиди </a:t>
            </a:r>
            <a:r>
              <a:rPr lang="ru-RU" sz="1400" dirty="0" smtClean="0"/>
              <a:t>в </a:t>
            </a:r>
            <a:r>
              <a:rPr lang="ru-RU" sz="1400" dirty="0"/>
              <a:t>световен </a:t>
            </a:r>
            <a:r>
              <a:rPr lang="ru-RU" sz="1400" dirty="0" smtClean="0"/>
              <a:t>мащаб: </a:t>
            </a:r>
            <a:endParaRPr lang="ru-RU" sz="1400" dirty="0"/>
          </a:p>
          <a:p>
            <a:pPr marL="101600" indent="0">
              <a:buNone/>
            </a:pPr>
            <a:endParaRPr lang="ru-RU" sz="1200" dirty="0"/>
          </a:p>
          <a:p>
            <a:r>
              <a:rPr lang="ru-RU" sz="1200" dirty="0" smtClean="0"/>
              <a:t>увеличен </a:t>
            </a:r>
            <a:r>
              <a:rPr lang="ru-RU" sz="1200" dirty="0"/>
              <a:t>брой пациенти, диагностицирани с онкологични </a:t>
            </a:r>
            <a:r>
              <a:rPr lang="ru-RU" sz="1200" dirty="0" smtClean="0"/>
              <a:t>заболявания</a:t>
            </a:r>
            <a:r>
              <a:rPr lang="en-US" sz="1200" dirty="0" smtClean="0"/>
              <a:t>;</a:t>
            </a:r>
          </a:p>
          <a:p>
            <a:r>
              <a:rPr lang="ru-RU" sz="1200" dirty="0" smtClean="0"/>
              <a:t>бързо </a:t>
            </a:r>
            <a:r>
              <a:rPr lang="ru-RU" sz="1200" dirty="0"/>
              <a:t>растящият брой на метаболитните </a:t>
            </a:r>
            <a:r>
              <a:rPr lang="ru-RU" sz="1200" dirty="0" smtClean="0"/>
              <a:t>нарушения, </a:t>
            </a:r>
            <a:r>
              <a:rPr lang="ru-RU" sz="1200" dirty="0"/>
              <a:t>дължащ се </a:t>
            </a:r>
            <a:r>
              <a:rPr lang="ru-RU" sz="1200" dirty="0" smtClean="0"/>
              <a:t>на т. нар. «скрити пандемии»;</a:t>
            </a:r>
          </a:p>
          <a:p>
            <a:r>
              <a:rPr lang="ru-RU" sz="1200" dirty="0"/>
              <a:t>увеличаване на гериатричната </a:t>
            </a:r>
            <a:r>
              <a:rPr lang="ru-RU" sz="1200" dirty="0" smtClean="0"/>
              <a:t>популация;</a:t>
            </a:r>
            <a:endParaRPr lang="ru-RU" sz="1200" dirty="0"/>
          </a:p>
          <a:p>
            <a:r>
              <a:rPr lang="ru-RU" sz="1200" dirty="0" smtClean="0"/>
              <a:t>усилено </a:t>
            </a:r>
            <a:r>
              <a:rPr lang="ru-RU" sz="1200" dirty="0"/>
              <a:t>разработване и търсене на </a:t>
            </a:r>
            <a:r>
              <a:rPr lang="ru-RU" sz="1200" dirty="0" smtClean="0"/>
              <a:t>ефикасни и ефективни фармакотерапии от </a:t>
            </a:r>
            <a:r>
              <a:rPr lang="ru-RU" sz="1200" dirty="0"/>
              <a:t>страна на изследователските </a:t>
            </a:r>
            <a:r>
              <a:rPr lang="ru-RU" sz="1200" dirty="0" smtClean="0"/>
              <a:t>екипи</a:t>
            </a:r>
            <a:r>
              <a:rPr lang="ru-RU" sz="1200" dirty="0" smtClean="0"/>
              <a:t>;</a:t>
            </a:r>
          </a:p>
          <a:p>
            <a:r>
              <a:rPr lang="ru-RU" sz="1200" dirty="0"/>
              <a:t>повишено предписване на пептидни терапии</a:t>
            </a:r>
            <a:r>
              <a:rPr lang="ru-RU" sz="1200" dirty="0" smtClean="0"/>
              <a:t>;</a:t>
            </a:r>
            <a:endParaRPr lang="ru-RU" sz="1200" dirty="0" smtClean="0"/>
          </a:p>
          <a:p>
            <a:r>
              <a:rPr lang="ru-RU" sz="1200" dirty="0"/>
              <a:t>икономически </a:t>
            </a:r>
            <a:r>
              <a:rPr lang="ru-RU" sz="1200" dirty="0" smtClean="0"/>
              <a:t>фактори.</a:t>
            </a:r>
            <a:endParaRPr lang="ru-RU" sz="1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052" y="1528537"/>
            <a:ext cx="5111948" cy="26870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146562" y="3938588"/>
            <a:ext cx="14702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$33.3 B</a:t>
            </a:r>
            <a:r>
              <a:rPr lang="en-US" sz="1200" b="1" dirty="0" smtClean="0">
                <a:solidFill>
                  <a:srgbClr val="FF0000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illion </a:t>
            </a:r>
            <a:r>
              <a:rPr lang="en-US" sz="1200" b="1" dirty="0">
                <a:solidFill>
                  <a:schemeClr val="bg2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in 2021</a:t>
            </a:r>
          </a:p>
        </p:txBody>
      </p:sp>
      <p:sp>
        <p:nvSpPr>
          <p:cNvPr id="10" name="Rectangle 9"/>
          <p:cNvSpPr/>
          <p:nvPr/>
        </p:nvSpPr>
        <p:spPr>
          <a:xfrm>
            <a:off x="4032052" y="4405668"/>
            <a:ext cx="37560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Roboto Condensed Light" panose="020B0604020202020204" charset="0"/>
                <a:ea typeface="Roboto Condensed Light" panose="020B0604020202020204" charset="0"/>
              </a:rPr>
              <a:t>https://www.alliedmarketresearch.com/peptide-therapeutics-market-A11226</a:t>
            </a:r>
          </a:p>
        </p:txBody>
      </p:sp>
    </p:spTree>
    <p:extLst>
      <p:ext uri="{BB962C8B-B14F-4D97-AF65-F5344CB8AC3E}">
        <p14:creationId xmlns:p14="http://schemas.microsoft.com/office/powerpoint/2010/main" val="124191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92575"/>
            <a:ext cx="6072675" cy="766200"/>
          </a:xfrm>
        </p:spPr>
        <p:txBody>
          <a:bodyPr/>
          <a:lstStyle/>
          <a:p>
            <a:r>
              <a:rPr lang="ru-RU" sz="1800" dirty="0"/>
              <a:t>Бъдещо развитие на пептид-базираните </a:t>
            </a:r>
            <a:r>
              <a:rPr lang="ru-RU" sz="1800" dirty="0" smtClean="0"/>
              <a:t>терапии</a:t>
            </a:r>
            <a:endParaRPr lang="en-US" sz="1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85455"/>
            <a:ext cx="7140270" cy="33351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0822" y="1852784"/>
            <a:ext cx="1890881" cy="141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20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92575"/>
            <a:ext cx="6391072" cy="766200"/>
          </a:xfrm>
        </p:spPr>
        <p:txBody>
          <a:bodyPr/>
          <a:lstStyle/>
          <a:p>
            <a:r>
              <a:rPr lang="ru-RU" sz="1800" dirty="0"/>
              <a:t>Бъдещо развитие на пептид-базираните </a:t>
            </a:r>
            <a:r>
              <a:rPr lang="ru-RU" sz="1800" dirty="0" smtClean="0"/>
              <a:t>терапии</a:t>
            </a: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430" y="1452012"/>
            <a:ext cx="8276969" cy="3073806"/>
          </a:xfrm>
        </p:spPr>
        <p:txBody>
          <a:bodyPr/>
          <a:lstStyle/>
          <a:p>
            <a:pPr marL="101600" indent="0">
              <a:buNone/>
            </a:pPr>
            <a:r>
              <a:rPr lang="ru-RU" sz="1600" dirty="0" smtClean="0"/>
              <a:t>Насоки </a:t>
            </a:r>
            <a:r>
              <a:rPr lang="ru-RU" sz="1600" dirty="0"/>
              <a:t>за разработване на нови пептидни </a:t>
            </a:r>
            <a:r>
              <a:rPr lang="ru-RU" sz="1600" dirty="0" smtClean="0"/>
              <a:t>лекарства:</a:t>
            </a:r>
          </a:p>
          <a:p>
            <a:pPr marL="101600" indent="0">
              <a:buNone/>
            </a:pPr>
            <a:endParaRPr lang="ru-RU" sz="1400" dirty="0" smtClean="0"/>
          </a:p>
          <a:p>
            <a:pPr marL="101600" indent="0">
              <a:buNone/>
            </a:pPr>
            <a:r>
              <a:rPr lang="ru-RU" sz="1400" dirty="0" smtClean="0"/>
              <a:t>нови </a:t>
            </a:r>
            <a:r>
              <a:rPr lang="ru-RU" sz="1400" dirty="0"/>
              <a:t>начини на въвеждане/приложение (CPPs</a:t>
            </a:r>
            <a:r>
              <a:rPr lang="ru-RU" sz="1400" dirty="0" smtClean="0"/>
              <a:t>; </a:t>
            </a:r>
            <a:r>
              <a:rPr lang="ru-RU" sz="1400" dirty="0"/>
              <a:t>мицели за транспорт на гени/лекарства; конюгати с непептидни молекули);</a:t>
            </a:r>
          </a:p>
          <a:p>
            <a:pPr marL="101600" indent="0">
              <a:buNone/>
            </a:pPr>
            <a:r>
              <a:rPr lang="ru-RU" sz="1400" dirty="0" smtClean="0"/>
              <a:t>оптимизирани </a:t>
            </a:r>
            <a:r>
              <a:rPr lang="ru-RU" sz="1400" dirty="0"/>
              <a:t>дизайнерски </a:t>
            </a:r>
            <a:r>
              <a:rPr lang="ru-RU" sz="1400" dirty="0" smtClean="0"/>
              <a:t>последователности – </a:t>
            </a:r>
            <a:r>
              <a:rPr lang="ru-RU" sz="1400" dirty="0"/>
              <a:t>циклични </a:t>
            </a:r>
            <a:r>
              <a:rPr lang="ru-RU" sz="1400" dirty="0" smtClean="0"/>
              <a:t>пептиди</a:t>
            </a:r>
            <a:r>
              <a:rPr lang="en-US" sz="1400" dirty="0" smtClean="0"/>
              <a:t>, SMAC, NT</a:t>
            </a:r>
            <a:r>
              <a:rPr lang="ru-RU" sz="1400" dirty="0" smtClean="0"/>
              <a:t>;</a:t>
            </a:r>
            <a:endParaRPr lang="ru-RU" sz="1400" dirty="0"/>
          </a:p>
          <a:p>
            <a:pPr marL="101600" indent="0">
              <a:buNone/>
            </a:pPr>
            <a:r>
              <a:rPr lang="ru-RU" sz="1400" dirty="0" smtClean="0"/>
              <a:t>многофункционални </a:t>
            </a:r>
            <a:r>
              <a:rPr lang="ru-RU" sz="1400" dirty="0"/>
              <a:t>пептиди и конюгати с </a:t>
            </a:r>
            <a:r>
              <a:rPr lang="ru-RU" sz="1400" dirty="0" smtClean="0"/>
              <a:t>повече </a:t>
            </a:r>
            <a:r>
              <a:rPr lang="ru-RU" sz="1400" dirty="0"/>
              <a:t>от една фармакологична </a:t>
            </a:r>
            <a:r>
              <a:rPr lang="ru-RU" sz="1400" dirty="0" smtClean="0"/>
              <a:t>активност</a:t>
            </a:r>
            <a:r>
              <a:rPr lang="ru-RU" sz="1400" dirty="0"/>
              <a:t>;</a:t>
            </a:r>
            <a:endParaRPr lang="ru-RU" sz="1400" dirty="0" smtClean="0"/>
          </a:p>
          <a:p>
            <a:pPr marL="101600" indent="0">
              <a:buNone/>
            </a:pPr>
            <a:r>
              <a:rPr lang="ru-RU" sz="1400" dirty="0"/>
              <a:t>технологични иновации (разработване на пептид-базирани ваксини</a:t>
            </a:r>
            <a:r>
              <a:rPr lang="ru-RU" sz="1400" dirty="0" smtClean="0"/>
              <a:t>);</a:t>
            </a:r>
          </a:p>
          <a:p>
            <a:pPr marL="101600" indent="0">
              <a:buNone/>
            </a:pPr>
            <a:r>
              <a:rPr lang="ru-RU" sz="1400" dirty="0"/>
              <a:t>к</a:t>
            </a:r>
            <a:r>
              <a:rPr lang="ru-RU" sz="1400" dirty="0" smtClean="0"/>
              <a:t>ъси пептиди в борбата с антимикробната лекарствена резистентност;</a:t>
            </a:r>
          </a:p>
          <a:p>
            <a:pPr marL="101600" indent="0">
              <a:buNone/>
            </a:pPr>
            <a:r>
              <a:rPr lang="ru-RU" sz="1400" dirty="0" smtClean="0"/>
              <a:t>къси </a:t>
            </a:r>
            <a:r>
              <a:rPr lang="ru-RU" sz="1400" dirty="0"/>
              <a:t>пептиди за терапия на невродегенеративни </a:t>
            </a:r>
            <a:r>
              <a:rPr lang="ru-RU" sz="1400" dirty="0" smtClean="0"/>
              <a:t>заболявания;</a:t>
            </a:r>
          </a:p>
          <a:p>
            <a:pPr marL="101600" indent="0">
              <a:buNone/>
            </a:pPr>
            <a:r>
              <a:rPr lang="ru-RU" sz="1400" dirty="0" smtClean="0"/>
              <a:t>имуномодулиращи </a:t>
            </a:r>
            <a:r>
              <a:rPr lang="ru-RU" sz="1400" dirty="0"/>
              <a:t>пептиди на база променени пептидни лиганди при автоимунни </a:t>
            </a:r>
            <a:r>
              <a:rPr lang="ru-RU" sz="1400" dirty="0" smtClean="0"/>
              <a:t>заболявания</a:t>
            </a:r>
            <a:r>
              <a:rPr lang="en-US" sz="1400" dirty="0" smtClean="0"/>
              <a:t>.</a:t>
            </a:r>
            <a:endParaRPr lang="ru-RU" sz="14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919" y="2331730"/>
            <a:ext cx="181956" cy="1854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919" y="2724150"/>
            <a:ext cx="182896" cy="1828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919" y="3055987"/>
            <a:ext cx="182896" cy="1828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919" y="3349224"/>
            <a:ext cx="182896" cy="1828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919" y="3650448"/>
            <a:ext cx="182896" cy="1828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919" y="3928659"/>
            <a:ext cx="182896" cy="1828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919" y="4206870"/>
            <a:ext cx="182896" cy="18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62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446" y="392575"/>
            <a:ext cx="5541229" cy="766200"/>
          </a:xfrm>
        </p:spPr>
        <p:txBody>
          <a:bodyPr/>
          <a:lstStyle/>
          <a:p>
            <a:r>
              <a:rPr lang="en-US" sz="1800" dirty="0" smtClean="0">
                <a:solidFill>
                  <a:schemeClr val="accent5"/>
                </a:solidFill>
              </a:rPr>
              <a:t> </a:t>
            </a:r>
            <a:r>
              <a:rPr lang="bg-BG" sz="1800" dirty="0" smtClean="0">
                <a:solidFill>
                  <a:schemeClr val="accent5"/>
                </a:solidFill>
              </a:rPr>
              <a:t>Н</a:t>
            </a:r>
            <a:r>
              <a:rPr lang="ru-RU" sz="1800" dirty="0" smtClean="0">
                <a:solidFill>
                  <a:schemeClr val="accent5"/>
                </a:solidFill>
              </a:rPr>
              <a:t>ови </a:t>
            </a:r>
            <a:r>
              <a:rPr lang="ru-RU" sz="1800" dirty="0">
                <a:solidFill>
                  <a:schemeClr val="accent5"/>
                </a:solidFill>
              </a:rPr>
              <a:t>начини на въвеждане/приложение </a:t>
            </a:r>
            <a:endParaRPr lang="en-US" sz="1800" dirty="0">
              <a:solidFill>
                <a:schemeClr val="accent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645" y="1742047"/>
            <a:ext cx="2745597" cy="20572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4984" y="3947007"/>
            <a:ext cx="24969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g-BG" sz="800" dirty="0" smtClean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</a:rPr>
              <a:t>Брой публикации, свързани с </a:t>
            </a:r>
            <a:r>
              <a:rPr lang="en-US" sz="800" dirty="0" smtClean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</a:rPr>
              <a:t>per </a:t>
            </a:r>
            <a:r>
              <a:rPr lang="en-US" sz="800" dirty="0" err="1" smtClean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</a:rPr>
              <a:t>os</a:t>
            </a:r>
            <a:r>
              <a:rPr lang="en-US" sz="800" dirty="0" smtClean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</a:rPr>
              <a:t> </a:t>
            </a:r>
            <a:r>
              <a:rPr lang="bg-BG" sz="800" dirty="0" smtClean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</a:rPr>
              <a:t>прием на пептиди в </a:t>
            </a:r>
            <a:r>
              <a:rPr lang="en-US" sz="800" dirty="0" err="1" smtClean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</a:rPr>
              <a:t>WoS</a:t>
            </a:r>
            <a:r>
              <a:rPr lang="en-US" sz="800" dirty="0" smtClean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</a:rPr>
              <a:t> </a:t>
            </a:r>
            <a:r>
              <a:rPr lang="bg-BG" sz="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</a:rPr>
              <a:t>към </a:t>
            </a:r>
            <a:r>
              <a:rPr lang="bg-BG" sz="800" dirty="0" smtClean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</a:rPr>
              <a:t>11. 2020г. по ключови думи </a:t>
            </a:r>
            <a:r>
              <a:rPr lang="en-US" sz="800" dirty="0" smtClean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</a:rPr>
              <a:t>“oral </a:t>
            </a:r>
            <a:r>
              <a:rPr lang="en-US" sz="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</a:rPr>
              <a:t>AND (absorption OR delivery) AND (protein∗ OR peptide∗</a:t>
            </a:r>
            <a:r>
              <a:rPr lang="en-US" sz="800" dirty="0" smtClean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</a:rPr>
              <a:t>)</a:t>
            </a:r>
            <a:endParaRPr lang="en-US" sz="800" dirty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9354" y="1664677"/>
            <a:ext cx="2110154" cy="202612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6964" y="4705879"/>
            <a:ext cx="564655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latin typeface="Roboto Condensed" panose="020B0604020202020204" charset="0"/>
                <a:ea typeface="Roboto Condensed" panose="020B0604020202020204" charset="0"/>
              </a:rPr>
              <a:t>Zhu et al., 2021 </a:t>
            </a:r>
            <a:endParaRPr lang="en-US" sz="1000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6964" y="1384881"/>
            <a:ext cx="5646555" cy="3171488"/>
          </a:xfrm>
          <a:prstGeom prst="roundRect">
            <a:avLst/>
          </a:prstGeom>
          <a:noFill/>
          <a:ln w="190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5754" y="1384881"/>
            <a:ext cx="3229646" cy="18365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754" y="3219896"/>
            <a:ext cx="3229646" cy="104791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984" y="629747"/>
            <a:ext cx="256277" cy="261206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329354" y="3970594"/>
            <a:ext cx="22097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g-BG" sz="800" dirty="0" smtClean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</a:rPr>
              <a:t>Методи за подобряване абсорбцията на пептидни молекули </a:t>
            </a:r>
            <a:endParaRPr lang="en-US" sz="800" dirty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25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174" y="392575"/>
            <a:ext cx="5786898" cy="766200"/>
          </a:xfrm>
        </p:spPr>
        <p:txBody>
          <a:bodyPr/>
          <a:lstStyle/>
          <a:p>
            <a:r>
              <a:rPr lang="en-US" sz="1800" dirty="0" smtClean="0">
                <a:solidFill>
                  <a:schemeClr val="accent5"/>
                </a:solidFill>
              </a:rPr>
              <a:t>O</a:t>
            </a:r>
            <a:r>
              <a:rPr lang="ru-RU" sz="1800" dirty="0" smtClean="0">
                <a:solidFill>
                  <a:schemeClr val="accent5"/>
                </a:solidFill>
              </a:rPr>
              <a:t>птимизирани </a:t>
            </a:r>
            <a:r>
              <a:rPr lang="ru-RU" sz="1800" dirty="0">
                <a:solidFill>
                  <a:schemeClr val="accent5"/>
                </a:solidFill>
              </a:rPr>
              <a:t>дизайнерски последователности – циклични пептиди</a:t>
            </a:r>
            <a:endParaRPr lang="en-US" sz="1800" dirty="0">
              <a:solidFill>
                <a:schemeClr val="accent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sp>
        <p:nvSpPr>
          <p:cNvPr id="7" name="Rectangle 6"/>
          <p:cNvSpPr/>
          <p:nvPr/>
        </p:nvSpPr>
        <p:spPr>
          <a:xfrm>
            <a:off x="69021" y="1382326"/>
            <a:ext cx="42077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Примери за циклични пептидни лекарства, попадащи в bRo5 </a:t>
            </a:r>
            <a:endParaRPr lang="en-US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21" y="1905545"/>
            <a:ext cx="4421512" cy="24231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4174" y="4428880"/>
            <a:ext cx="31373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Roboto Condensed" panose="020B0604020202020204" charset="0"/>
                <a:ea typeface="Roboto Condensed" panose="020B0604020202020204" charset="0"/>
              </a:rPr>
              <a:t>per </a:t>
            </a:r>
            <a:r>
              <a:rPr lang="en-US" i="1" dirty="0" err="1">
                <a:latin typeface="Roboto Condensed" panose="020B0604020202020204" charset="0"/>
                <a:ea typeface="Roboto Condensed" panose="020B0604020202020204" charset="0"/>
              </a:rPr>
              <a:t>os</a:t>
            </a:r>
            <a:r>
              <a:rPr lang="en-US" i="1" dirty="0">
                <a:latin typeface="Roboto Condensed" panose="020B0604020202020204" charset="0"/>
                <a:ea typeface="Roboto Condensed" panose="020B0604020202020204" charset="0"/>
              </a:rPr>
              <a:t> </a:t>
            </a:r>
            <a:r>
              <a:rPr lang="bg-BG" dirty="0" err="1">
                <a:latin typeface="Roboto Condensed" panose="020B0604020202020204" charset="0"/>
                <a:ea typeface="Roboto Condensed" panose="020B0604020202020204" charset="0"/>
              </a:rPr>
              <a:t>octreotide</a:t>
            </a:r>
            <a:r>
              <a:rPr lang="en-US" dirty="0">
                <a:latin typeface="Roboto Condensed" panose="020B0604020202020204" charset="0"/>
                <a:ea typeface="Roboto Condensed" panose="020B0604020202020204" charset="0"/>
              </a:rPr>
              <a:t> </a:t>
            </a:r>
            <a:r>
              <a:rPr lang="en-US" dirty="0" smtClean="0">
                <a:latin typeface="Roboto Condensed" panose="020B0604020202020204" charset="0"/>
                <a:ea typeface="Roboto Condensed" panose="020B0604020202020204" charset="0"/>
              </a:rPr>
              <a:t>- </a:t>
            </a:r>
            <a:r>
              <a:rPr lang="en-US" dirty="0" err="1" smtClean="0">
                <a:latin typeface="Roboto Condensed" panose="020B0604020202020204" charset="0"/>
                <a:ea typeface="Roboto Condensed" panose="020B0604020202020204" charset="0"/>
              </a:rPr>
              <a:t>Mycappsa</a:t>
            </a:r>
            <a:r>
              <a:rPr lang="en-US" dirty="0" smtClean="0">
                <a:latin typeface="Roboto Condensed" panose="020B0604020202020204" charset="0"/>
                <a:ea typeface="Roboto Condensed" panose="020B0604020202020204" charset="0"/>
              </a:rPr>
              <a:t>®, 2020 FDA</a:t>
            </a:r>
          </a:p>
          <a:p>
            <a:pPr algn="ctr"/>
            <a:r>
              <a:rPr lang="bg-BG" dirty="0" err="1" smtClean="0">
                <a:latin typeface="Roboto Condensed" panose="020B0604020202020204" charset="0"/>
                <a:ea typeface="Roboto Condensed" panose="020B0604020202020204" charset="0"/>
              </a:rPr>
              <a:t>акромегалия</a:t>
            </a:r>
            <a:endParaRPr lang="en-US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665104" y="4067112"/>
            <a:ext cx="31808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>
                <a:latin typeface="Roboto Condensed" panose="020B0604020202020204" charset="0"/>
                <a:ea typeface="Roboto Condensed" panose="020B0604020202020204" charset="0"/>
              </a:rPr>
              <a:t>per </a:t>
            </a:r>
            <a:r>
              <a:rPr lang="en-US" i="1" dirty="0" err="1" smtClean="0">
                <a:latin typeface="Roboto Condensed" panose="020B0604020202020204" charset="0"/>
                <a:ea typeface="Roboto Condensed" panose="020B0604020202020204" charset="0"/>
              </a:rPr>
              <a:t>os</a:t>
            </a:r>
            <a:r>
              <a:rPr lang="en-US" i="1" dirty="0" smtClean="0">
                <a:latin typeface="Roboto Condensed" panose="020B0604020202020204" charset="0"/>
                <a:ea typeface="Roboto Condensed" panose="020B0604020202020204" charset="0"/>
              </a:rPr>
              <a:t> </a:t>
            </a:r>
            <a:r>
              <a:rPr lang="en-US" dirty="0" err="1" smtClean="0">
                <a:latin typeface="Roboto Condensed" panose="020B0604020202020204" charset="0"/>
                <a:ea typeface="Roboto Condensed" panose="020B0604020202020204" charset="0"/>
              </a:rPr>
              <a:t>linaclotide</a:t>
            </a:r>
            <a:r>
              <a:rPr lang="en-US" dirty="0" smtClean="0">
                <a:latin typeface="Roboto Condensed" panose="020B0604020202020204" charset="0"/>
                <a:ea typeface="Roboto Condensed" panose="020B0604020202020204" charset="0"/>
              </a:rPr>
              <a:t> - </a:t>
            </a:r>
            <a:r>
              <a:rPr lang="en-US" dirty="0" err="1" smtClean="0">
                <a:latin typeface="Roboto Condensed" panose="020B0604020202020204" charset="0"/>
                <a:ea typeface="Roboto Condensed" panose="020B0604020202020204" charset="0"/>
              </a:rPr>
              <a:t>Constella</a:t>
            </a:r>
            <a:r>
              <a:rPr lang="en-US" dirty="0" smtClean="0">
                <a:latin typeface="Roboto Condensed" panose="020B0604020202020204" charset="0"/>
                <a:ea typeface="Roboto Condensed" panose="020B0604020202020204" charset="0"/>
              </a:rPr>
              <a:t>®, 2012 EMA</a:t>
            </a:r>
          </a:p>
          <a:p>
            <a:pPr algn="ctr"/>
            <a:r>
              <a:rPr lang="en-US" dirty="0" smtClean="0">
                <a:latin typeface="Roboto Condensed" panose="020B0604020202020204" charset="0"/>
                <a:ea typeface="Roboto Condensed" panose="020B0604020202020204" charset="0"/>
              </a:rPr>
              <a:t>IBS</a:t>
            </a:r>
            <a:r>
              <a:rPr lang="bg-BG" dirty="0" smtClean="0">
                <a:latin typeface="Roboto Condensed" panose="020B0604020202020204" charset="0"/>
                <a:ea typeface="Roboto Condensed" panose="020B0604020202020204" charset="0"/>
              </a:rPr>
              <a:t>-</a:t>
            </a:r>
            <a:r>
              <a:rPr lang="en-US" dirty="0" smtClean="0">
                <a:latin typeface="Roboto Condensed" panose="020B0604020202020204" charset="0"/>
                <a:ea typeface="Roboto Condensed" panose="020B0604020202020204" charset="0"/>
              </a:rPr>
              <a:t>C </a:t>
            </a:r>
            <a:endParaRPr lang="en-US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984" y="629747"/>
            <a:ext cx="256277" cy="26120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237397" y="1280134"/>
            <a:ext cx="1500732" cy="3228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en-US" i="1" dirty="0">
                <a:latin typeface="Roboto Condensed" panose="020B0604020202020204" charset="0"/>
                <a:ea typeface="Roboto Condensed" panose="020B0604020202020204" charset="0"/>
              </a:rPr>
              <a:t>p</a:t>
            </a:r>
            <a:r>
              <a:rPr lang="en-US" i="1" dirty="0" smtClean="0">
                <a:latin typeface="Roboto Condensed" panose="020B0604020202020204" charset="0"/>
                <a:ea typeface="Roboto Condensed" panose="020B0604020202020204" charset="0"/>
              </a:rPr>
              <a:t>er </a:t>
            </a:r>
            <a:r>
              <a:rPr lang="en-US" i="1" dirty="0" err="1" smtClean="0">
                <a:latin typeface="Roboto Condensed" panose="020B0604020202020204" charset="0"/>
                <a:ea typeface="Roboto Condensed" panose="020B0604020202020204" charset="0"/>
              </a:rPr>
              <a:t>os</a:t>
            </a:r>
            <a:r>
              <a:rPr lang="en-US" i="1" dirty="0" smtClean="0">
                <a:latin typeface="Roboto Condensed" panose="020B0604020202020204" charset="0"/>
                <a:ea typeface="Roboto Condensed" panose="020B0604020202020204" charset="0"/>
              </a:rPr>
              <a:t> </a:t>
            </a:r>
            <a:r>
              <a:rPr lang="en-US" dirty="0">
                <a:latin typeface="Roboto Condensed" panose="020B0604020202020204" charset="0"/>
                <a:ea typeface="Roboto Condensed" panose="020B0604020202020204" charset="0"/>
              </a:rPr>
              <a:t>v</a:t>
            </a:r>
            <a:r>
              <a:rPr lang="en-US" dirty="0" smtClean="0">
                <a:latin typeface="Roboto Condensed" panose="020B0604020202020204" charset="0"/>
                <a:ea typeface="Roboto Condensed" panose="020B0604020202020204" charset="0"/>
              </a:rPr>
              <a:t>ancomycin</a:t>
            </a:r>
            <a:endParaRPr lang="en-US" dirty="0">
              <a:latin typeface="Roboto Condensed" panose="020B0604020202020204" charset="0"/>
              <a:ea typeface="Roboto Condensed" panose="020B060402020202020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5535" y="2476164"/>
            <a:ext cx="1490658" cy="16079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4864" y="1255799"/>
            <a:ext cx="1917570" cy="19175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640028" y="1536214"/>
            <a:ext cx="72167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latin typeface="Roboto Condensed" panose="020B0604020202020204" charset="0"/>
                <a:ea typeface="Roboto Condensed" panose="020B0604020202020204" charset="0"/>
              </a:rPr>
              <a:t>Mw = 1485.7</a:t>
            </a:r>
            <a:endParaRPr lang="en-US" sz="800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82301" y="4405833"/>
            <a:ext cx="71045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latin typeface="Roboto Condensed" panose="020B0604020202020204" charset="0"/>
                <a:ea typeface="Roboto Condensed" panose="020B0604020202020204" charset="0"/>
              </a:rPr>
              <a:t>Mw = 1526.7</a:t>
            </a:r>
            <a:endParaRPr lang="en-US" sz="800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42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969" y="392575"/>
            <a:ext cx="5970954" cy="766200"/>
          </a:xfrm>
        </p:spPr>
        <p:txBody>
          <a:bodyPr/>
          <a:lstStyle/>
          <a:p>
            <a:pPr marL="444500" lvl="0" indent="-342900">
              <a:spcBef>
                <a:spcPts val="600"/>
              </a:spcBef>
            </a:pPr>
            <a:r>
              <a:rPr lang="en-US" sz="1800" dirty="0" smtClean="0">
                <a:solidFill>
                  <a:srgbClr val="FF9800"/>
                </a:solidFill>
                <a:latin typeface="Roboto Condensed Light"/>
                <a:ea typeface="Roboto Condensed Light"/>
                <a:sym typeface="Roboto Condensed Light"/>
              </a:rPr>
              <a:t>O</a:t>
            </a:r>
            <a:r>
              <a:rPr lang="bg-BG" sz="1800" dirty="0" smtClean="0">
                <a:solidFill>
                  <a:srgbClr val="FF9800"/>
                </a:solidFill>
                <a:latin typeface="Roboto Condensed Light"/>
                <a:ea typeface="Roboto Condensed Light"/>
                <a:sym typeface="Roboto Condensed Light"/>
              </a:rPr>
              <a:t>птимизирани </a:t>
            </a:r>
            <a:r>
              <a:rPr lang="bg-BG" sz="1800" dirty="0">
                <a:solidFill>
                  <a:srgbClr val="FF9800"/>
                </a:solidFill>
                <a:latin typeface="Roboto Condensed Light"/>
                <a:ea typeface="Roboto Condensed Light"/>
                <a:sym typeface="Roboto Condensed Light"/>
              </a:rPr>
              <a:t>дизайнерски последователности – </a:t>
            </a:r>
            <a:r>
              <a:rPr lang="en-US" sz="1800" dirty="0" smtClean="0">
                <a:solidFill>
                  <a:srgbClr val="FF9800"/>
                </a:solidFill>
                <a:latin typeface="Roboto Condensed Light"/>
                <a:ea typeface="Roboto Condensed Light"/>
                <a:sym typeface="Roboto Condensed Light"/>
              </a:rPr>
              <a:t>SMAC-</a:t>
            </a:r>
            <a:r>
              <a:rPr lang="bg-BG" sz="1800" dirty="0" smtClean="0">
                <a:solidFill>
                  <a:srgbClr val="FF9800"/>
                </a:solidFill>
                <a:latin typeface="Roboto Condensed Light"/>
                <a:ea typeface="Roboto Condensed Light"/>
                <a:sym typeface="Roboto Condensed Light"/>
              </a:rPr>
              <a:t>миметици</a:t>
            </a:r>
            <a:r>
              <a:rPr lang="en-US" sz="1800" dirty="0" smtClean="0">
                <a:solidFill>
                  <a:srgbClr val="FF9800"/>
                </a:solidFill>
                <a:latin typeface="Roboto Condensed Light"/>
                <a:ea typeface="Roboto Condensed Light"/>
                <a:sym typeface="Roboto Condensed Light"/>
              </a:rPr>
              <a:t> </a:t>
            </a:r>
            <a:r>
              <a:rPr lang="en-US" sz="1800" dirty="0">
                <a:solidFill>
                  <a:srgbClr val="FF9800"/>
                </a:solidFill>
                <a:latin typeface="Roboto Condensed Light"/>
                <a:ea typeface="Roboto Condensed Light"/>
                <a:sym typeface="Roboto Condensed Light"/>
              </a:rPr>
              <a:t>(IAP</a:t>
            </a:r>
            <a:r>
              <a:rPr lang="en-US" sz="1400" dirty="0">
                <a:solidFill>
                  <a:srgbClr val="FF9800"/>
                </a:solidFill>
                <a:latin typeface="Roboto Condensed Light"/>
                <a:ea typeface="Roboto Condensed Light"/>
                <a:sym typeface="Roboto Condensed Light"/>
              </a:rPr>
              <a:t>S</a:t>
            </a:r>
            <a:r>
              <a:rPr lang="en-US" sz="1800" dirty="0">
                <a:solidFill>
                  <a:srgbClr val="FF9800"/>
                </a:solidFill>
                <a:latin typeface="Roboto Condensed Light"/>
                <a:ea typeface="Roboto Condensed Light"/>
                <a:sym typeface="Roboto Condensed Light"/>
              </a:rPr>
              <a:t>-</a:t>
            </a:r>
            <a:r>
              <a:rPr lang="bg-BG" sz="1800" dirty="0">
                <a:solidFill>
                  <a:srgbClr val="FF9800"/>
                </a:solidFill>
                <a:latin typeface="Roboto Condensed Light"/>
                <a:ea typeface="Roboto Condensed Light"/>
                <a:sym typeface="Roboto Condensed Light"/>
              </a:rPr>
              <a:t>антагонисти</a:t>
            </a:r>
            <a:r>
              <a:rPr lang="en-US" sz="1800" dirty="0" smtClean="0">
                <a:solidFill>
                  <a:srgbClr val="FF9800"/>
                </a:solidFill>
                <a:latin typeface="Roboto Condensed Light"/>
                <a:ea typeface="Roboto Condensed Light"/>
                <a:sym typeface="Roboto Condensed Light"/>
              </a:rPr>
              <a:t>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8598" y="1158773"/>
            <a:ext cx="4027309" cy="22653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8773"/>
            <a:ext cx="4338598" cy="2440461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4203273"/>
              </p:ext>
            </p:extLst>
          </p:nvPr>
        </p:nvGraphicFramePr>
        <p:xfrm>
          <a:off x="136188" y="3599234"/>
          <a:ext cx="6955276" cy="1369949"/>
        </p:xfrm>
        <a:graphic>
          <a:graphicData uri="http://schemas.openxmlformats.org/drawingml/2006/table">
            <a:tbl>
              <a:tblPr firstRow="1" firstCol="1" bandRow="1"/>
              <a:tblGrid>
                <a:gridCol w="926175">
                  <a:extLst>
                    <a:ext uri="{9D8B030D-6E8A-4147-A177-3AD203B41FA5}">
                      <a16:colId xmlns:a16="http://schemas.microsoft.com/office/drawing/2014/main" val="212015395"/>
                    </a:ext>
                  </a:extLst>
                </a:gridCol>
                <a:gridCol w="1048539">
                  <a:extLst>
                    <a:ext uri="{9D8B030D-6E8A-4147-A177-3AD203B41FA5}">
                      <a16:colId xmlns:a16="http://schemas.microsoft.com/office/drawing/2014/main" val="3651748420"/>
                    </a:ext>
                  </a:extLst>
                </a:gridCol>
                <a:gridCol w="554476">
                  <a:extLst>
                    <a:ext uri="{9D8B030D-6E8A-4147-A177-3AD203B41FA5}">
                      <a16:colId xmlns:a16="http://schemas.microsoft.com/office/drawing/2014/main" val="3907299212"/>
                    </a:ext>
                  </a:extLst>
                </a:gridCol>
                <a:gridCol w="603115">
                  <a:extLst>
                    <a:ext uri="{9D8B030D-6E8A-4147-A177-3AD203B41FA5}">
                      <a16:colId xmlns:a16="http://schemas.microsoft.com/office/drawing/2014/main" val="1561078403"/>
                    </a:ext>
                  </a:extLst>
                </a:gridCol>
                <a:gridCol w="535021">
                  <a:extLst>
                    <a:ext uri="{9D8B030D-6E8A-4147-A177-3AD203B41FA5}">
                      <a16:colId xmlns:a16="http://schemas.microsoft.com/office/drawing/2014/main" val="978583683"/>
                    </a:ext>
                  </a:extLst>
                </a:gridCol>
                <a:gridCol w="632298">
                  <a:extLst>
                    <a:ext uri="{9D8B030D-6E8A-4147-A177-3AD203B41FA5}">
                      <a16:colId xmlns:a16="http://schemas.microsoft.com/office/drawing/2014/main" val="3048057441"/>
                    </a:ext>
                  </a:extLst>
                </a:gridCol>
                <a:gridCol w="632298">
                  <a:extLst>
                    <a:ext uri="{9D8B030D-6E8A-4147-A177-3AD203B41FA5}">
                      <a16:colId xmlns:a16="http://schemas.microsoft.com/office/drawing/2014/main" val="1569225185"/>
                    </a:ext>
                  </a:extLst>
                </a:gridCol>
                <a:gridCol w="739302">
                  <a:extLst>
                    <a:ext uri="{9D8B030D-6E8A-4147-A177-3AD203B41FA5}">
                      <a16:colId xmlns:a16="http://schemas.microsoft.com/office/drawing/2014/main" val="1914086675"/>
                    </a:ext>
                  </a:extLst>
                </a:gridCol>
                <a:gridCol w="1284052">
                  <a:extLst>
                    <a:ext uri="{9D8B030D-6E8A-4147-A177-3AD203B41FA5}">
                      <a16:colId xmlns:a16="http://schemas.microsoft.com/office/drawing/2014/main" val="2934238438"/>
                    </a:ext>
                  </a:extLst>
                </a:gridCol>
              </a:tblGrid>
              <a:tr h="0">
                <a:tc rowSpan="5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SMAC-</a:t>
                      </a:r>
                      <a:r>
                        <a:rPr lang="bg-BG" sz="1200" dirty="0" err="1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миметици</a:t>
                      </a:r>
                      <a:endParaRPr lang="en-US" sz="1200" dirty="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Брой </a:t>
                      </a:r>
                      <a:r>
                        <a:rPr lang="bg-BG" sz="1200" dirty="0" smtClean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публикации</a:t>
                      </a:r>
                      <a:r>
                        <a:rPr lang="en-US" sz="1200" dirty="0" smtClean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 (PubMed)</a:t>
                      </a:r>
                      <a:endParaRPr lang="en-US" sz="1200" dirty="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200" b="0" dirty="0" smtClean="0">
                          <a:solidFill>
                            <a:schemeClr val="accent5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ClinicalTrials.gov</a:t>
                      </a:r>
                      <a:endParaRPr lang="en-US" sz="1200" b="0" dirty="0">
                        <a:solidFill>
                          <a:schemeClr val="accent5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070867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2018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2019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04. 2023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043273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LCL161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1200" dirty="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accent5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837305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Xevinapant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(Debio 1143)         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200" dirty="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200" dirty="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200" dirty="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200" dirty="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accent5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126271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Birinapant (TL32711)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1200" dirty="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accent5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3301211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984" y="629747"/>
            <a:ext cx="256277" cy="26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50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893" y="392575"/>
            <a:ext cx="5517782" cy="766200"/>
          </a:xfrm>
        </p:spPr>
        <p:txBody>
          <a:bodyPr/>
          <a:lstStyle/>
          <a:p>
            <a:pPr marL="444500" lvl="0" indent="-342900">
              <a:spcBef>
                <a:spcPts val="600"/>
              </a:spcBef>
            </a:pPr>
            <a:r>
              <a:rPr lang="en-US" sz="1800" dirty="0" smtClean="0">
                <a:solidFill>
                  <a:srgbClr val="FF9800"/>
                </a:solidFill>
                <a:latin typeface="Roboto Condensed Light"/>
                <a:ea typeface="Roboto Condensed Light"/>
                <a:sym typeface="Roboto Condensed Light"/>
              </a:rPr>
              <a:t>M</a:t>
            </a:r>
            <a:r>
              <a:rPr lang="ru-RU" sz="1800" dirty="0" smtClean="0">
                <a:solidFill>
                  <a:srgbClr val="FF9800"/>
                </a:solidFill>
                <a:latin typeface="Roboto Condensed Light"/>
                <a:ea typeface="Roboto Condensed Light"/>
                <a:sym typeface="Roboto Condensed Light"/>
              </a:rPr>
              <a:t>ногофункционални </a:t>
            </a:r>
            <a:r>
              <a:rPr lang="ru-RU" sz="1800" dirty="0">
                <a:solidFill>
                  <a:srgbClr val="FF9800"/>
                </a:solidFill>
                <a:latin typeface="Roboto Condensed Light"/>
                <a:ea typeface="Roboto Condensed Light"/>
                <a:sym typeface="Roboto Condensed Light"/>
              </a:rPr>
              <a:t>пептиди и конюгати с повече от една фармакологична активност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12" y="1456133"/>
            <a:ext cx="3471111" cy="28941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1212" y="4225082"/>
            <a:ext cx="3064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Roboto Condensed" panose="020B0604020202020204" charset="0"/>
                <a:ea typeface="Roboto Condensed" panose="020B0604020202020204" charset="0"/>
              </a:rPr>
              <a:t>Структура на антивирусни конюгати </a:t>
            </a:r>
            <a:r>
              <a:rPr lang="ru-RU" sz="1200" dirty="0" smtClean="0">
                <a:latin typeface="Roboto Condensed" panose="020B0604020202020204" charset="0"/>
                <a:ea typeface="Roboto Condensed" panose="020B0604020202020204" charset="0"/>
              </a:rPr>
              <a:t>– </a:t>
            </a:r>
            <a:r>
              <a:rPr lang="ru-RU" sz="1200" dirty="0">
                <a:latin typeface="Roboto Condensed" panose="020B0604020202020204" charset="0"/>
                <a:ea typeface="Roboto Condensed" panose="020B0604020202020204" charset="0"/>
              </a:rPr>
              <a:t>Fc-фрагмент и антивирусен фрагмент (influenza, HIV, RSV, SARS-COV-2 и други) </a:t>
            </a:r>
            <a:endParaRPr lang="en-US" sz="1200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984" y="629747"/>
            <a:ext cx="256277" cy="26120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325091" y="1887567"/>
            <a:ext cx="578030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chemeClr val="accent5"/>
                </a:solidFill>
                <a:latin typeface="Roboto Condensed" panose="020B0604020202020204" charset="0"/>
                <a:ea typeface="Roboto Condensed" panose="020B0604020202020204" charset="0"/>
              </a:rPr>
              <a:t>Phase 2a - The </a:t>
            </a:r>
            <a:r>
              <a:rPr lang="en-US" dirty="0">
                <a:solidFill>
                  <a:schemeClr val="accent5"/>
                </a:solidFill>
                <a:latin typeface="Roboto Condensed" panose="020B0604020202020204" charset="0"/>
                <a:ea typeface="Roboto Condensed" panose="020B0604020202020204" charset="0"/>
              </a:rPr>
              <a:t>Effectiveness of CD388 to Prevent Flu in an Influenza Challenge Model in Healthy </a:t>
            </a:r>
            <a:r>
              <a:rPr lang="en-US" dirty="0" smtClean="0">
                <a:solidFill>
                  <a:schemeClr val="accent5"/>
                </a:solidFill>
                <a:latin typeface="Roboto Condensed" panose="020B0604020202020204" charset="0"/>
                <a:ea typeface="Roboto Condensed" panose="020B0604020202020204" charset="0"/>
              </a:rPr>
              <a:t>Adults (ClinicalTrials.gov </a:t>
            </a:r>
            <a:r>
              <a:rPr lang="en-US" dirty="0">
                <a:solidFill>
                  <a:schemeClr val="accent5"/>
                </a:solidFill>
                <a:latin typeface="Roboto Condensed" panose="020B0604020202020204" charset="0"/>
                <a:ea typeface="Roboto Condensed" panose="020B0604020202020204" charset="0"/>
              </a:rPr>
              <a:t>Identifier: </a:t>
            </a:r>
            <a:r>
              <a:rPr lang="en-US" dirty="0" smtClean="0">
                <a:solidFill>
                  <a:schemeClr val="accent5"/>
                </a:solidFill>
                <a:latin typeface="Roboto Condensed" panose="020B0604020202020204" charset="0"/>
                <a:ea typeface="Roboto Condensed" panose="020B0604020202020204" charset="0"/>
              </a:rPr>
              <a:t>NCT05523089)</a:t>
            </a:r>
          </a:p>
          <a:p>
            <a:pPr algn="just"/>
            <a:endParaRPr lang="en-US" dirty="0" smtClean="0">
              <a:solidFill>
                <a:schemeClr val="accent5"/>
              </a:solidFill>
              <a:latin typeface="Roboto Condensed" panose="020B0604020202020204" charset="0"/>
              <a:ea typeface="Roboto Condensed" panose="020B060402020202020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chemeClr val="accent5"/>
                </a:solidFill>
                <a:latin typeface="Roboto Condensed" panose="020B0604020202020204" charset="0"/>
                <a:ea typeface="Roboto Condensed" panose="020B0604020202020204" charset="0"/>
              </a:rPr>
              <a:t>Phase </a:t>
            </a:r>
            <a:r>
              <a:rPr lang="en-US" dirty="0">
                <a:solidFill>
                  <a:schemeClr val="accent5"/>
                </a:solidFill>
                <a:latin typeface="Roboto Condensed" panose="020B0604020202020204" charset="0"/>
                <a:ea typeface="Roboto Condensed" panose="020B0604020202020204" charset="0"/>
              </a:rPr>
              <a:t>1 - Study of CD388 Intramuscular or Subcutaneous Administration in Healthy Subjects (ClinicalTrials.gov Identifier: </a:t>
            </a:r>
            <a:r>
              <a:rPr lang="en-US" dirty="0" smtClean="0">
                <a:solidFill>
                  <a:schemeClr val="accent5"/>
                </a:solidFill>
                <a:latin typeface="Roboto Condensed" panose="020B0604020202020204" charset="0"/>
                <a:ea typeface="Roboto Condensed" panose="020B0604020202020204" charset="0"/>
              </a:rPr>
              <a:t>NCT05285137)</a:t>
            </a:r>
          </a:p>
          <a:p>
            <a:pPr algn="just"/>
            <a:endParaRPr lang="en-US" dirty="0" smtClean="0">
              <a:solidFill>
                <a:schemeClr val="accent5"/>
              </a:solidFill>
              <a:latin typeface="Roboto Condensed" panose="020B0604020202020204" charset="0"/>
              <a:ea typeface="Roboto Condensed" panose="020B060402020202020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chemeClr val="accent5"/>
                </a:solidFill>
                <a:latin typeface="Roboto Condensed" panose="020B0604020202020204" charset="0"/>
                <a:ea typeface="Roboto Condensed" panose="020B0604020202020204" charset="0"/>
              </a:rPr>
              <a:t>Phase </a:t>
            </a:r>
            <a:r>
              <a:rPr lang="en-US" dirty="0">
                <a:solidFill>
                  <a:schemeClr val="accent5"/>
                </a:solidFill>
                <a:latin typeface="Roboto Condensed" panose="020B0604020202020204" charset="0"/>
                <a:ea typeface="Roboto Condensed" panose="020B0604020202020204" charset="0"/>
              </a:rPr>
              <a:t>1 - Study of CD388 Subcutaneous Administration in Healthy Japanese Subjects (ClinicalTrials.gov Identifier: NCT05619536</a:t>
            </a:r>
            <a:r>
              <a:rPr lang="en-US" dirty="0" smtClean="0">
                <a:solidFill>
                  <a:schemeClr val="accent5"/>
                </a:solidFill>
                <a:latin typeface="Roboto Condensed" panose="020B0604020202020204" charset="0"/>
                <a:ea typeface="Roboto Condensed" panose="020B0604020202020204" charset="0"/>
              </a:rPr>
              <a:t>)</a:t>
            </a:r>
          </a:p>
        </p:txBody>
      </p:sp>
      <p:sp>
        <p:nvSpPr>
          <p:cNvPr id="9" name="Rectangle 8"/>
          <p:cNvSpPr/>
          <p:nvPr/>
        </p:nvSpPr>
        <p:spPr>
          <a:xfrm>
            <a:off x="4259490" y="4612022"/>
            <a:ext cx="103425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latin typeface="Roboto Condensed" panose="020B0604020202020204" charset="0"/>
                <a:ea typeface="Roboto Condensed" panose="020B0604020202020204" charset="0"/>
              </a:rPr>
              <a:t>www.cidara.com</a:t>
            </a:r>
          </a:p>
        </p:txBody>
      </p:sp>
      <p:sp>
        <p:nvSpPr>
          <p:cNvPr id="6" name="Rectangle 5"/>
          <p:cNvSpPr/>
          <p:nvPr/>
        </p:nvSpPr>
        <p:spPr>
          <a:xfrm>
            <a:off x="3542323" y="1456132"/>
            <a:ext cx="556307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accent5"/>
                </a:solidFill>
                <a:latin typeface="Roboto Condensed" panose="020B0604020202020204" charset="0"/>
                <a:ea typeface="Roboto Condensed" panose="020B0604020202020204" charset="0"/>
              </a:rPr>
              <a:t>CD388 </a:t>
            </a:r>
            <a:r>
              <a:rPr lang="bg-BG" b="1" dirty="0" smtClean="0">
                <a:solidFill>
                  <a:schemeClr val="accent5"/>
                </a:solidFill>
                <a:latin typeface="Roboto Condensed" panose="020B0604020202020204" charset="0"/>
                <a:ea typeface="Roboto Condensed" panose="020B0604020202020204" charset="0"/>
              </a:rPr>
              <a:t>- </a:t>
            </a:r>
            <a:r>
              <a:rPr lang="en-US" b="1" dirty="0" err="1" smtClean="0">
                <a:solidFill>
                  <a:schemeClr val="accent5"/>
                </a:solidFill>
                <a:latin typeface="Roboto Condensed" panose="020B0604020202020204" charset="0"/>
                <a:ea typeface="Roboto Condensed" panose="020B0604020202020204" charset="0"/>
              </a:rPr>
              <a:t>дългодействащ</a:t>
            </a:r>
            <a:r>
              <a:rPr lang="en-US" b="1" dirty="0" smtClean="0">
                <a:solidFill>
                  <a:schemeClr val="accent5"/>
                </a:solidFill>
                <a:latin typeface="Roboto Condensed" panose="020B0604020202020204" charset="0"/>
                <a:ea typeface="Roboto Condensed" panose="020B0604020202020204" charset="0"/>
              </a:rPr>
              <a:t> </a:t>
            </a:r>
            <a:r>
              <a:rPr lang="en-US" b="1" dirty="0" err="1" smtClean="0">
                <a:solidFill>
                  <a:schemeClr val="accent5"/>
                </a:solidFill>
                <a:latin typeface="Roboto Condensed" panose="020B0604020202020204" charset="0"/>
                <a:ea typeface="Roboto Condensed" panose="020B0604020202020204" charset="0"/>
              </a:rPr>
              <a:t>биспецифич</a:t>
            </a:r>
            <a:r>
              <a:rPr lang="bg-BG" b="1" dirty="0" err="1" smtClean="0">
                <a:solidFill>
                  <a:schemeClr val="accent5"/>
                </a:solidFill>
                <a:latin typeface="Roboto Condensed" panose="020B0604020202020204" charset="0"/>
                <a:ea typeface="Roboto Condensed" panose="020B0604020202020204" charset="0"/>
              </a:rPr>
              <a:t>ен</a:t>
            </a:r>
            <a:r>
              <a:rPr lang="en-US" b="1" dirty="0" smtClean="0">
                <a:solidFill>
                  <a:schemeClr val="accent5"/>
                </a:solidFill>
                <a:latin typeface="Roboto Condensed" panose="020B0604020202020204" charset="0"/>
                <a:ea typeface="Roboto Condensed" panose="020B0604020202020204" charset="0"/>
              </a:rPr>
              <a:t> </a:t>
            </a:r>
            <a:r>
              <a:rPr lang="en-US" b="1" dirty="0" err="1" smtClean="0">
                <a:solidFill>
                  <a:schemeClr val="accent5"/>
                </a:solidFill>
                <a:latin typeface="Roboto Condensed" panose="020B0604020202020204" charset="0"/>
                <a:ea typeface="Roboto Condensed" panose="020B0604020202020204" charset="0"/>
              </a:rPr>
              <a:t>антивирус</a:t>
            </a:r>
            <a:r>
              <a:rPr lang="bg-BG" b="1" dirty="0" smtClean="0">
                <a:solidFill>
                  <a:schemeClr val="accent5"/>
                </a:solidFill>
                <a:latin typeface="Roboto Condensed" panose="020B0604020202020204" charset="0"/>
                <a:ea typeface="Roboto Condensed" panose="020B0604020202020204" charset="0"/>
              </a:rPr>
              <a:t>е</a:t>
            </a:r>
            <a:r>
              <a:rPr lang="en-US" b="1" dirty="0" smtClean="0">
                <a:solidFill>
                  <a:schemeClr val="accent5"/>
                </a:solidFill>
                <a:latin typeface="Roboto Condensed" panose="020B0604020202020204" charset="0"/>
                <a:ea typeface="Roboto Condensed" panose="020B0604020202020204" charset="0"/>
              </a:rPr>
              <a:t>н </a:t>
            </a:r>
            <a:r>
              <a:rPr lang="en-US" b="1" dirty="0" err="1" smtClean="0">
                <a:solidFill>
                  <a:schemeClr val="accent5"/>
                </a:solidFill>
                <a:latin typeface="Roboto Condensed" panose="020B0604020202020204" charset="0"/>
                <a:ea typeface="Roboto Condensed" panose="020B0604020202020204" charset="0"/>
              </a:rPr>
              <a:t>конюгат</a:t>
            </a:r>
            <a:endParaRPr lang="en-US" b="1" dirty="0">
              <a:solidFill>
                <a:schemeClr val="accent5"/>
              </a:solidFill>
              <a:latin typeface="Roboto Condensed" panose="020B0604020202020204" charset="0"/>
              <a:ea typeface="Roboto Condense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15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38"/>
          <p:cNvSpPr txBox="1">
            <a:spLocks noGrp="1"/>
          </p:cNvSpPr>
          <p:nvPr>
            <p:ph type="title"/>
          </p:nvPr>
        </p:nvSpPr>
        <p:spPr>
          <a:xfrm>
            <a:off x="531446" y="392575"/>
            <a:ext cx="6186988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bg-BG" sz="1800" dirty="0" smtClean="0">
                <a:solidFill>
                  <a:schemeClr val="accent5"/>
                </a:solidFill>
              </a:rPr>
              <a:t>К</a:t>
            </a:r>
            <a:r>
              <a:rPr lang="ru-RU" sz="1800" dirty="0" smtClean="0">
                <a:solidFill>
                  <a:schemeClr val="accent5"/>
                </a:solidFill>
              </a:rPr>
              <a:t>ъси </a:t>
            </a:r>
            <a:r>
              <a:rPr lang="ru-RU" sz="1800" dirty="0">
                <a:solidFill>
                  <a:schemeClr val="accent5"/>
                </a:solidFill>
              </a:rPr>
              <a:t>пептиди в борбата с антимикробната лекарствена </a:t>
            </a:r>
            <a:r>
              <a:rPr lang="ru-RU" sz="1800" dirty="0" smtClean="0">
                <a:solidFill>
                  <a:schemeClr val="accent5"/>
                </a:solidFill>
              </a:rPr>
              <a:t>резистентност</a:t>
            </a:r>
            <a:r>
              <a:rPr lang="en-US" sz="1800" dirty="0" smtClean="0">
                <a:solidFill>
                  <a:schemeClr val="accent5"/>
                </a:solidFill>
              </a:rPr>
              <a:t> (AMPs)</a:t>
            </a:r>
            <a:endParaRPr lang="ru-RU" sz="1800" dirty="0">
              <a:solidFill>
                <a:schemeClr val="accent5"/>
              </a:solidFill>
            </a:endParaRPr>
          </a:p>
        </p:txBody>
      </p:sp>
      <p:sp>
        <p:nvSpPr>
          <p:cNvPr id="608" name="Google Shape;608;p3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0629" y="2270427"/>
            <a:ext cx="3389080" cy="21566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260" y="1479385"/>
            <a:ext cx="3319201" cy="33641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984" y="629747"/>
            <a:ext cx="256277" cy="2612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204677" y="1479385"/>
            <a:ext cx="49393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Естествените пептиди </a:t>
            </a: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са </a:t>
            </a:r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потенциални мишени за откриване на нови, високоефективни и селективни лекарства.</a:t>
            </a:r>
            <a:endParaRPr lang="en-US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69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8" y="859078"/>
            <a:ext cx="4342574" cy="24125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95070" y="172968"/>
            <a:ext cx="66103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5"/>
                </a:solidFill>
                <a:latin typeface="Roboto Condensed" panose="020B0604020202020204" charset="0"/>
                <a:ea typeface="Roboto Condensed" panose="020B0604020202020204" charset="0"/>
              </a:rPr>
              <a:t>ClinicalTrials.gov - </a:t>
            </a:r>
            <a:r>
              <a:rPr lang="en-US" sz="1600" dirty="0">
                <a:solidFill>
                  <a:schemeClr val="accent5"/>
                </a:solidFill>
                <a:latin typeface="Roboto Condensed" panose="020B0604020202020204" charset="0"/>
                <a:ea typeface="Roboto Condensed" panose="020B0604020202020204" charset="0"/>
              </a:rPr>
              <a:t>101 Studies found for: antimicrobial peptides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1284466"/>
              </p:ext>
            </p:extLst>
          </p:nvPr>
        </p:nvGraphicFramePr>
        <p:xfrm>
          <a:off x="853510" y="3593515"/>
          <a:ext cx="2727690" cy="1254760"/>
        </p:xfrm>
        <a:graphic>
          <a:graphicData uri="http://schemas.openxmlformats.org/drawingml/2006/table">
            <a:tbl>
              <a:tblPr firstRow="1" firstCol="1" bandRow="1">
                <a:tableStyleId>{E27665BA-8202-44FC-AD62-C9F0E3EA811A}</a:tableStyleId>
              </a:tblPr>
              <a:tblGrid>
                <a:gridCol w="1265381">
                  <a:extLst>
                    <a:ext uri="{9D8B030D-6E8A-4147-A177-3AD203B41FA5}">
                      <a16:colId xmlns:a16="http://schemas.microsoft.com/office/drawing/2014/main" val="1691865332"/>
                    </a:ext>
                  </a:extLst>
                </a:gridCol>
                <a:gridCol w="1462309">
                  <a:extLst>
                    <a:ext uri="{9D8B030D-6E8A-4147-A177-3AD203B41FA5}">
                      <a16:colId xmlns:a16="http://schemas.microsoft.com/office/drawing/2014/main" val="398544106"/>
                    </a:ext>
                  </a:extLst>
                </a:gridCol>
              </a:tblGrid>
              <a:tr h="21457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Region Name</a:t>
                      </a:r>
                      <a:endParaRPr lang="en-US" sz="1200" dirty="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762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Number of Studies</a:t>
                      </a:r>
                      <a:endParaRPr lang="en-US" sz="1200" dirty="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2896492408"/>
                  </a:ext>
                </a:extLst>
              </a:tr>
              <a:tr h="18373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World </a:t>
                      </a:r>
                      <a:endParaRPr lang="en-US" sz="1200" dirty="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76200" marR="9525" marT="9525" marB="381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101 </a:t>
                      </a:r>
                      <a:endParaRPr lang="en-US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152400" marR="9525" marT="9525" marB="9525"/>
                </a:tc>
                <a:extLst>
                  <a:ext uri="{0D108BD9-81ED-4DB2-BD59-A6C34878D82A}">
                    <a16:rowId xmlns:a16="http://schemas.microsoft.com/office/drawing/2014/main" val="3626082258"/>
                  </a:ext>
                </a:extLst>
              </a:tr>
              <a:tr h="18373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Africa</a:t>
                      </a:r>
                      <a:endParaRPr lang="en-US" sz="1200" dirty="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228600" marR="9525" marT="9525" marB="381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5 </a:t>
                      </a:r>
                      <a:endParaRPr lang="en-US" sz="1200" dirty="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152400" marR="9525" marT="9525" marB="9525"/>
                </a:tc>
                <a:extLst>
                  <a:ext uri="{0D108BD9-81ED-4DB2-BD59-A6C34878D82A}">
                    <a16:rowId xmlns:a16="http://schemas.microsoft.com/office/drawing/2014/main" val="819458756"/>
                  </a:ext>
                </a:extLst>
              </a:tr>
              <a:tr h="18373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Europe </a:t>
                      </a:r>
                      <a:endParaRPr lang="en-US" sz="1200" dirty="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228600" marR="9525" marT="9525" marB="381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36 </a:t>
                      </a:r>
                      <a:endParaRPr lang="en-US" sz="1200" dirty="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152400" marR="9525" marT="9525" marB="9525"/>
                </a:tc>
                <a:extLst>
                  <a:ext uri="{0D108BD9-81ED-4DB2-BD59-A6C34878D82A}">
                    <a16:rowId xmlns:a16="http://schemas.microsoft.com/office/drawing/2014/main" val="1035919280"/>
                  </a:ext>
                </a:extLst>
              </a:tr>
              <a:tr h="18373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North America </a:t>
                      </a:r>
                      <a:endParaRPr lang="en-US" sz="12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228600" marR="9525" marT="9525" marB="381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42 </a:t>
                      </a:r>
                      <a:endParaRPr lang="en-US" sz="1200" dirty="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152400" marR="9525" marT="9525" marB="9525"/>
                </a:tc>
                <a:extLst>
                  <a:ext uri="{0D108BD9-81ED-4DB2-BD59-A6C34878D82A}">
                    <a16:rowId xmlns:a16="http://schemas.microsoft.com/office/drawing/2014/main" val="3714503812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6773246"/>
              </p:ext>
            </p:extLst>
          </p:nvPr>
        </p:nvGraphicFramePr>
        <p:xfrm>
          <a:off x="5053774" y="511522"/>
          <a:ext cx="2972626" cy="4405006"/>
        </p:xfrm>
        <a:graphic>
          <a:graphicData uri="http://schemas.openxmlformats.org/drawingml/2006/table">
            <a:tbl>
              <a:tblPr firstRow="1" firstCol="1" bandRow="1">
                <a:tableStyleId>{E27665BA-8202-44FC-AD62-C9F0E3EA811A}</a:tableStyleId>
              </a:tblPr>
              <a:tblGrid>
                <a:gridCol w="2427681">
                  <a:extLst>
                    <a:ext uri="{9D8B030D-6E8A-4147-A177-3AD203B41FA5}">
                      <a16:colId xmlns:a16="http://schemas.microsoft.com/office/drawing/2014/main" val="4066491606"/>
                    </a:ext>
                  </a:extLst>
                </a:gridCol>
                <a:gridCol w="544945">
                  <a:extLst>
                    <a:ext uri="{9D8B030D-6E8A-4147-A177-3AD203B41FA5}">
                      <a16:colId xmlns:a16="http://schemas.microsoft.com/office/drawing/2014/main" val="1476670107"/>
                    </a:ext>
                  </a:extLst>
                </a:gridCol>
              </a:tblGrid>
              <a:tr h="13680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u="none" dirty="0">
                          <a:solidFill>
                            <a:schemeClr val="bg2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hlinkClick r:id="rId4" tooltip="Search for Communicable Diseases"/>
                        </a:rPr>
                        <a:t>Communicable Diseases</a:t>
                      </a:r>
                      <a:endParaRPr lang="en-US" sz="1100" b="0" u="none" dirty="0">
                        <a:solidFill>
                          <a:schemeClr val="bg2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067" marR="6067" marT="6067" marB="606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2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27</a:t>
                      </a:r>
                      <a:endParaRPr lang="en-US" sz="1100">
                        <a:solidFill>
                          <a:schemeClr val="bg2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067" marR="6067" marT="6067" marB="6067" anchor="ctr"/>
                </a:tc>
                <a:extLst>
                  <a:ext uri="{0D108BD9-81ED-4DB2-BD59-A6C34878D82A}">
                    <a16:rowId xmlns:a16="http://schemas.microsoft.com/office/drawing/2014/main" val="777609285"/>
                  </a:ext>
                </a:extLst>
              </a:tr>
              <a:tr h="13680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u="none" dirty="0">
                          <a:solidFill>
                            <a:schemeClr val="bg2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hlinkClick r:id="rId5" tooltip="Search for Infections"/>
                        </a:rPr>
                        <a:t>Infections</a:t>
                      </a:r>
                      <a:endParaRPr lang="en-US" sz="1100" b="0" u="none" dirty="0">
                        <a:solidFill>
                          <a:schemeClr val="bg2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067" marR="6067" marT="6067" marB="606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2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27</a:t>
                      </a:r>
                      <a:endParaRPr lang="en-US" sz="1100" dirty="0">
                        <a:solidFill>
                          <a:schemeClr val="bg2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067" marR="6067" marT="6067" marB="6067" anchor="ctr"/>
                </a:tc>
                <a:extLst>
                  <a:ext uri="{0D108BD9-81ED-4DB2-BD59-A6C34878D82A}">
                    <a16:rowId xmlns:a16="http://schemas.microsoft.com/office/drawing/2014/main" val="614108593"/>
                  </a:ext>
                </a:extLst>
              </a:tr>
              <a:tr h="13680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u="none" dirty="0">
                          <a:solidFill>
                            <a:schemeClr val="bg2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hlinkClick r:id="rId6" tooltip="Search for Skin Diseases"/>
                        </a:rPr>
                        <a:t>Skin Diseases</a:t>
                      </a:r>
                      <a:endParaRPr lang="en-US" sz="1100" b="0" u="none" dirty="0">
                        <a:solidFill>
                          <a:schemeClr val="bg2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067" marR="6067" marT="6067" marB="606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2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20</a:t>
                      </a:r>
                      <a:endParaRPr lang="en-US" sz="1100">
                        <a:solidFill>
                          <a:schemeClr val="bg2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067" marR="6067" marT="6067" marB="6067" anchor="ctr"/>
                </a:tc>
                <a:extLst>
                  <a:ext uri="{0D108BD9-81ED-4DB2-BD59-A6C34878D82A}">
                    <a16:rowId xmlns:a16="http://schemas.microsoft.com/office/drawing/2014/main" val="4027383267"/>
                  </a:ext>
                </a:extLst>
              </a:tr>
              <a:tr h="13680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u="none" dirty="0" err="1">
                          <a:solidFill>
                            <a:schemeClr val="bg2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hlinkClick r:id="rId7" tooltip="Search for Stomatognathic Diseases"/>
                        </a:rPr>
                        <a:t>Stomatognathic</a:t>
                      </a:r>
                      <a:r>
                        <a:rPr lang="en-US" sz="1100" b="0" u="none" dirty="0">
                          <a:solidFill>
                            <a:schemeClr val="bg2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hlinkClick r:id="rId7" tooltip="Search for Stomatognathic Diseases"/>
                        </a:rPr>
                        <a:t> Diseases</a:t>
                      </a:r>
                      <a:endParaRPr lang="en-US" sz="1100" b="0" u="none" dirty="0">
                        <a:solidFill>
                          <a:schemeClr val="bg2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067" marR="6067" marT="6067" marB="606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2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17</a:t>
                      </a:r>
                      <a:endParaRPr lang="en-US" sz="1100">
                        <a:solidFill>
                          <a:schemeClr val="bg2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067" marR="6067" marT="6067" marB="6067" anchor="ctr"/>
                </a:tc>
                <a:extLst>
                  <a:ext uri="{0D108BD9-81ED-4DB2-BD59-A6C34878D82A}">
                    <a16:rowId xmlns:a16="http://schemas.microsoft.com/office/drawing/2014/main" val="2636386612"/>
                  </a:ext>
                </a:extLst>
              </a:tr>
              <a:tr h="13680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u="none">
                          <a:solidFill>
                            <a:schemeClr val="bg2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hlinkClick r:id="rId8" tooltip="Search for Genetic Diseases, Inborn"/>
                        </a:rPr>
                        <a:t>Genetic Diseases, Inborn</a:t>
                      </a:r>
                      <a:endParaRPr lang="en-US" sz="1100" b="0" u="none">
                        <a:solidFill>
                          <a:schemeClr val="bg2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067" marR="6067" marT="6067" marB="606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2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16</a:t>
                      </a:r>
                      <a:endParaRPr lang="en-US" sz="1100">
                        <a:solidFill>
                          <a:schemeClr val="bg2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067" marR="6067" marT="6067" marB="6067" anchor="ctr"/>
                </a:tc>
                <a:extLst>
                  <a:ext uri="{0D108BD9-81ED-4DB2-BD59-A6C34878D82A}">
                    <a16:rowId xmlns:a16="http://schemas.microsoft.com/office/drawing/2014/main" val="2927360889"/>
                  </a:ext>
                </a:extLst>
              </a:tr>
              <a:tr h="13680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u="none">
                          <a:solidFill>
                            <a:schemeClr val="bg2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hlinkClick r:id="rId9" tooltip="Search for Immune System Diseases"/>
                        </a:rPr>
                        <a:t>Immune System Diseases</a:t>
                      </a:r>
                      <a:endParaRPr lang="en-US" sz="1100" b="0" u="none">
                        <a:solidFill>
                          <a:schemeClr val="bg2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067" marR="6067" marT="6067" marB="606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2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14</a:t>
                      </a:r>
                      <a:endParaRPr lang="en-US" sz="1100">
                        <a:solidFill>
                          <a:schemeClr val="bg2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067" marR="6067" marT="6067" marB="6067" anchor="ctr"/>
                </a:tc>
                <a:extLst>
                  <a:ext uri="{0D108BD9-81ED-4DB2-BD59-A6C34878D82A}">
                    <a16:rowId xmlns:a16="http://schemas.microsoft.com/office/drawing/2014/main" val="3580975219"/>
                  </a:ext>
                </a:extLst>
              </a:tr>
              <a:tr h="13680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u="none" dirty="0">
                          <a:solidFill>
                            <a:schemeClr val="bg2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hlinkClick r:id="rId10" tooltip="Search for Respiratory Tract Diseases"/>
                        </a:rPr>
                        <a:t>Respiratory Tract Diseases</a:t>
                      </a:r>
                      <a:endParaRPr lang="en-US" sz="1100" b="0" u="none" dirty="0">
                        <a:solidFill>
                          <a:schemeClr val="bg2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067" marR="6067" marT="6067" marB="606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2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14</a:t>
                      </a:r>
                      <a:endParaRPr lang="en-US" sz="1100">
                        <a:solidFill>
                          <a:schemeClr val="bg2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067" marR="6067" marT="6067" marB="6067" anchor="ctr"/>
                </a:tc>
                <a:extLst>
                  <a:ext uri="{0D108BD9-81ED-4DB2-BD59-A6C34878D82A}">
                    <a16:rowId xmlns:a16="http://schemas.microsoft.com/office/drawing/2014/main" val="573001828"/>
                  </a:ext>
                </a:extLst>
              </a:tr>
              <a:tr h="13680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u="none" dirty="0">
                          <a:solidFill>
                            <a:schemeClr val="bg2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hlinkClick r:id="rId11" tooltip="Search for Syndrome"/>
                        </a:rPr>
                        <a:t>Syndrome</a:t>
                      </a:r>
                      <a:endParaRPr lang="en-US" sz="1100" b="0" u="none" dirty="0">
                        <a:solidFill>
                          <a:schemeClr val="bg2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067" marR="6067" marT="6067" marB="606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2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14</a:t>
                      </a:r>
                      <a:endParaRPr lang="en-US" sz="1100">
                        <a:solidFill>
                          <a:schemeClr val="bg2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067" marR="6067" marT="6067" marB="6067" anchor="ctr"/>
                </a:tc>
                <a:extLst>
                  <a:ext uri="{0D108BD9-81ED-4DB2-BD59-A6C34878D82A}">
                    <a16:rowId xmlns:a16="http://schemas.microsoft.com/office/drawing/2014/main" val="3004116345"/>
                  </a:ext>
                </a:extLst>
              </a:tr>
              <a:tr h="13680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u="none">
                          <a:solidFill>
                            <a:schemeClr val="bg2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hlinkClick r:id="rId12" tooltip="Search for Inflammation"/>
                        </a:rPr>
                        <a:t>Inflammation</a:t>
                      </a:r>
                      <a:endParaRPr lang="en-US" sz="1100" b="0" u="none">
                        <a:solidFill>
                          <a:schemeClr val="bg2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067" marR="6067" marT="6067" marB="606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2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13</a:t>
                      </a:r>
                      <a:endParaRPr lang="en-US" sz="1100">
                        <a:solidFill>
                          <a:schemeClr val="bg2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067" marR="6067" marT="6067" marB="6067" anchor="ctr"/>
                </a:tc>
                <a:extLst>
                  <a:ext uri="{0D108BD9-81ED-4DB2-BD59-A6C34878D82A}">
                    <a16:rowId xmlns:a16="http://schemas.microsoft.com/office/drawing/2014/main" val="1105047892"/>
                  </a:ext>
                </a:extLst>
              </a:tr>
              <a:tr h="13680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u="none" dirty="0">
                          <a:solidFill>
                            <a:schemeClr val="bg2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hlinkClick r:id="rId13" tooltip="Search for Lung Diseases"/>
                        </a:rPr>
                        <a:t>Lung Diseases</a:t>
                      </a:r>
                      <a:endParaRPr lang="en-US" sz="1100" b="0" u="none" dirty="0">
                        <a:solidFill>
                          <a:schemeClr val="bg2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067" marR="6067" marT="6067" marB="606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2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13</a:t>
                      </a:r>
                      <a:endParaRPr lang="en-US" sz="1100">
                        <a:solidFill>
                          <a:schemeClr val="bg2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067" marR="6067" marT="6067" marB="6067" anchor="ctr"/>
                </a:tc>
                <a:extLst>
                  <a:ext uri="{0D108BD9-81ED-4DB2-BD59-A6C34878D82A}">
                    <a16:rowId xmlns:a16="http://schemas.microsoft.com/office/drawing/2014/main" val="515408581"/>
                  </a:ext>
                </a:extLst>
              </a:tr>
              <a:tr h="13680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u="none" dirty="0">
                          <a:solidFill>
                            <a:schemeClr val="bg2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hlinkClick r:id="rId14" tooltip="Search for Dermatitis"/>
                        </a:rPr>
                        <a:t>Dermatitis</a:t>
                      </a:r>
                      <a:endParaRPr lang="en-US" sz="1100" b="0" u="none" dirty="0">
                        <a:solidFill>
                          <a:schemeClr val="bg2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067" marR="6067" marT="6067" marB="606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2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12</a:t>
                      </a:r>
                      <a:endParaRPr lang="en-US" sz="1100">
                        <a:solidFill>
                          <a:schemeClr val="bg2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067" marR="6067" marT="6067" marB="6067" anchor="ctr"/>
                </a:tc>
                <a:extLst>
                  <a:ext uri="{0D108BD9-81ED-4DB2-BD59-A6C34878D82A}">
                    <a16:rowId xmlns:a16="http://schemas.microsoft.com/office/drawing/2014/main" val="2798103683"/>
                  </a:ext>
                </a:extLst>
              </a:tr>
              <a:tr h="13680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u="none" dirty="0">
                          <a:solidFill>
                            <a:schemeClr val="bg2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hlinkClick r:id="rId15" tooltip="Search for Digestive System Diseases"/>
                        </a:rPr>
                        <a:t>Digestive System Diseases</a:t>
                      </a:r>
                      <a:endParaRPr lang="en-US" sz="1100" b="0" u="none" dirty="0">
                        <a:solidFill>
                          <a:schemeClr val="bg2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067" marR="6067" marT="6067" marB="606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2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12</a:t>
                      </a:r>
                      <a:endParaRPr lang="en-US" sz="1100">
                        <a:solidFill>
                          <a:schemeClr val="bg2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067" marR="6067" marT="6067" marB="6067" anchor="ctr"/>
                </a:tc>
                <a:extLst>
                  <a:ext uri="{0D108BD9-81ED-4DB2-BD59-A6C34878D82A}">
                    <a16:rowId xmlns:a16="http://schemas.microsoft.com/office/drawing/2014/main" val="427719684"/>
                  </a:ext>
                </a:extLst>
              </a:tr>
              <a:tr h="13680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u="none" dirty="0">
                          <a:solidFill>
                            <a:schemeClr val="bg2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hlinkClick r:id="rId16" tooltip="Search for Gastrointestinal Diseases"/>
                        </a:rPr>
                        <a:t>Gastrointestinal Diseases</a:t>
                      </a:r>
                      <a:endParaRPr lang="en-US" sz="1100" b="0" u="none" dirty="0">
                        <a:solidFill>
                          <a:schemeClr val="bg2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067" marR="6067" marT="6067" marB="606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2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12</a:t>
                      </a:r>
                      <a:endParaRPr lang="en-US" sz="1100" dirty="0">
                        <a:solidFill>
                          <a:schemeClr val="bg2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067" marR="6067" marT="6067" marB="6067" anchor="ctr"/>
                </a:tc>
                <a:extLst>
                  <a:ext uri="{0D108BD9-81ED-4DB2-BD59-A6C34878D82A}">
                    <a16:rowId xmlns:a16="http://schemas.microsoft.com/office/drawing/2014/main" val="1344813866"/>
                  </a:ext>
                </a:extLst>
              </a:tr>
              <a:tr h="13680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u="none" dirty="0">
                          <a:solidFill>
                            <a:schemeClr val="bg2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hlinkClick r:id="rId17" tooltip="Search for Dermatitis, Atopic"/>
                        </a:rPr>
                        <a:t>Dermatitis, Atopic</a:t>
                      </a:r>
                      <a:endParaRPr lang="en-US" sz="1100" b="0" u="none" dirty="0">
                        <a:solidFill>
                          <a:schemeClr val="bg2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067" marR="6067" marT="6067" marB="606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2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11</a:t>
                      </a:r>
                      <a:endParaRPr lang="en-US" sz="1100" dirty="0">
                        <a:solidFill>
                          <a:schemeClr val="bg2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067" marR="6067" marT="6067" marB="6067" anchor="ctr"/>
                </a:tc>
                <a:extLst>
                  <a:ext uri="{0D108BD9-81ED-4DB2-BD59-A6C34878D82A}">
                    <a16:rowId xmlns:a16="http://schemas.microsoft.com/office/drawing/2014/main" val="3441727871"/>
                  </a:ext>
                </a:extLst>
              </a:tr>
              <a:tr h="13680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u="none" dirty="0">
                          <a:solidFill>
                            <a:schemeClr val="bg2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hlinkClick r:id="rId18" tooltip="Search for Eczema"/>
                        </a:rPr>
                        <a:t>Eczema</a:t>
                      </a:r>
                      <a:endParaRPr lang="en-US" sz="1100" b="0" u="none" dirty="0">
                        <a:solidFill>
                          <a:schemeClr val="bg2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067" marR="6067" marT="6067" marB="606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2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11</a:t>
                      </a:r>
                      <a:endParaRPr lang="en-US" sz="1100">
                        <a:solidFill>
                          <a:schemeClr val="bg2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067" marR="6067" marT="6067" marB="6067" anchor="ctr"/>
                </a:tc>
                <a:extLst>
                  <a:ext uri="{0D108BD9-81ED-4DB2-BD59-A6C34878D82A}">
                    <a16:rowId xmlns:a16="http://schemas.microsoft.com/office/drawing/2014/main" val="3252433821"/>
                  </a:ext>
                </a:extLst>
              </a:tr>
              <a:tr h="13680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u="none" dirty="0">
                          <a:solidFill>
                            <a:schemeClr val="bg2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hlinkClick r:id="rId19" tooltip="Search for Skin Diseases, Eczematous"/>
                        </a:rPr>
                        <a:t>Skin Diseases, Eczematous</a:t>
                      </a:r>
                      <a:endParaRPr lang="en-US" sz="1100" b="0" u="none" dirty="0">
                        <a:solidFill>
                          <a:schemeClr val="bg2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067" marR="6067" marT="6067" marB="606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2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11</a:t>
                      </a:r>
                      <a:endParaRPr lang="en-US" sz="1100" dirty="0">
                        <a:solidFill>
                          <a:schemeClr val="bg2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067" marR="6067" marT="6067" marB="6067" anchor="ctr"/>
                </a:tc>
                <a:extLst>
                  <a:ext uri="{0D108BD9-81ED-4DB2-BD59-A6C34878D82A}">
                    <a16:rowId xmlns:a16="http://schemas.microsoft.com/office/drawing/2014/main" val="1218684913"/>
                  </a:ext>
                </a:extLst>
              </a:tr>
              <a:tr h="13680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u="none" dirty="0">
                          <a:solidFill>
                            <a:schemeClr val="bg2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hlinkClick r:id="rId20" tooltip="Search for Bacterial Infections"/>
                        </a:rPr>
                        <a:t>Bacterial Infections</a:t>
                      </a:r>
                      <a:endParaRPr lang="en-US" sz="1100" b="0" u="none" dirty="0">
                        <a:solidFill>
                          <a:schemeClr val="bg2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067" marR="6067" marT="6067" marB="606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2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10</a:t>
                      </a:r>
                      <a:endParaRPr lang="en-US" sz="1100">
                        <a:solidFill>
                          <a:schemeClr val="bg2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067" marR="6067" marT="6067" marB="6067" anchor="ctr"/>
                </a:tc>
                <a:extLst>
                  <a:ext uri="{0D108BD9-81ED-4DB2-BD59-A6C34878D82A}">
                    <a16:rowId xmlns:a16="http://schemas.microsoft.com/office/drawing/2014/main" val="4138020521"/>
                  </a:ext>
                </a:extLst>
              </a:tr>
              <a:tr h="13680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u="none" dirty="0">
                          <a:solidFill>
                            <a:schemeClr val="bg2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hlinkClick r:id="rId21" tooltip="Search for Bacterial Infections and Mycoses"/>
                        </a:rPr>
                        <a:t>Bacterial Infections and Mycoses</a:t>
                      </a:r>
                      <a:endParaRPr lang="en-US" sz="1100" b="0" u="none" dirty="0">
                        <a:solidFill>
                          <a:schemeClr val="bg2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067" marR="6067" marT="6067" marB="606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2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10</a:t>
                      </a:r>
                      <a:endParaRPr lang="en-US" sz="1100" dirty="0">
                        <a:solidFill>
                          <a:schemeClr val="bg2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067" marR="6067" marT="6067" marB="6067" anchor="ctr"/>
                </a:tc>
                <a:extLst>
                  <a:ext uri="{0D108BD9-81ED-4DB2-BD59-A6C34878D82A}">
                    <a16:rowId xmlns:a16="http://schemas.microsoft.com/office/drawing/2014/main" val="1793221554"/>
                  </a:ext>
                </a:extLst>
              </a:tr>
              <a:tr h="13680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u="none" dirty="0">
                          <a:solidFill>
                            <a:schemeClr val="bg2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hlinkClick r:id="rId22" tooltip="Search for Chronic Graft Versus Host Disease"/>
                        </a:rPr>
                        <a:t>Chronic Graft Versus Host Disease</a:t>
                      </a:r>
                      <a:endParaRPr lang="en-US" sz="1100" b="0" u="none" dirty="0">
                        <a:solidFill>
                          <a:schemeClr val="bg2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067" marR="6067" marT="6067" marB="606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2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10</a:t>
                      </a:r>
                      <a:endParaRPr lang="en-US" sz="1100">
                        <a:solidFill>
                          <a:schemeClr val="bg2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067" marR="6067" marT="6067" marB="6067" anchor="ctr"/>
                </a:tc>
                <a:extLst>
                  <a:ext uri="{0D108BD9-81ED-4DB2-BD59-A6C34878D82A}">
                    <a16:rowId xmlns:a16="http://schemas.microsoft.com/office/drawing/2014/main" val="1096911418"/>
                  </a:ext>
                </a:extLst>
              </a:tr>
              <a:tr h="13680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u="none" dirty="0">
                          <a:solidFill>
                            <a:schemeClr val="bg2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hlinkClick r:id="rId23" tooltip="Search for Hypersensitivity"/>
                        </a:rPr>
                        <a:t>Hypersensitivity</a:t>
                      </a:r>
                      <a:endParaRPr lang="en-US" sz="1100" b="0" u="none" dirty="0">
                        <a:solidFill>
                          <a:schemeClr val="bg2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067" marR="6067" marT="6067" marB="606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2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10</a:t>
                      </a:r>
                      <a:endParaRPr lang="en-US" sz="1100">
                        <a:solidFill>
                          <a:schemeClr val="bg2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067" marR="6067" marT="6067" marB="6067" anchor="ctr"/>
                </a:tc>
                <a:extLst>
                  <a:ext uri="{0D108BD9-81ED-4DB2-BD59-A6C34878D82A}">
                    <a16:rowId xmlns:a16="http://schemas.microsoft.com/office/drawing/2014/main" val="1891074625"/>
                  </a:ext>
                </a:extLst>
              </a:tr>
              <a:tr h="13680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u="none" dirty="0">
                          <a:solidFill>
                            <a:schemeClr val="bg2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hlinkClick r:id="rId24" tooltip="Search for Hypersensitivity, Immediate"/>
                        </a:rPr>
                        <a:t>Hypersensitivity, Immediate</a:t>
                      </a:r>
                      <a:endParaRPr lang="en-US" sz="1100" b="0" u="none" dirty="0">
                        <a:solidFill>
                          <a:schemeClr val="bg2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067" marR="6067" marT="6067" marB="606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2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10</a:t>
                      </a:r>
                      <a:endParaRPr lang="en-US" sz="1100">
                        <a:solidFill>
                          <a:schemeClr val="bg2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067" marR="6067" marT="6067" marB="6067" anchor="ctr"/>
                </a:tc>
                <a:extLst>
                  <a:ext uri="{0D108BD9-81ED-4DB2-BD59-A6C34878D82A}">
                    <a16:rowId xmlns:a16="http://schemas.microsoft.com/office/drawing/2014/main" val="3039458934"/>
                  </a:ext>
                </a:extLst>
              </a:tr>
              <a:tr h="13680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u="none" dirty="0">
                          <a:solidFill>
                            <a:schemeClr val="bg2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hlinkClick r:id="rId25" tooltip="Search for Mycoses"/>
                        </a:rPr>
                        <a:t>Mycoses</a:t>
                      </a:r>
                      <a:endParaRPr lang="en-US" sz="1100" b="0" u="none" dirty="0">
                        <a:solidFill>
                          <a:schemeClr val="bg2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067" marR="6067" marT="6067" marB="606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2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10</a:t>
                      </a:r>
                      <a:endParaRPr lang="en-US" sz="1100">
                        <a:solidFill>
                          <a:schemeClr val="bg2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067" marR="6067" marT="6067" marB="6067" anchor="ctr"/>
                </a:tc>
                <a:extLst>
                  <a:ext uri="{0D108BD9-81ED-4DB2-BD59-A6C34878D82A}">
                    <a16:rowId xmlns:a16="http://schemas.microsoft.com/office/drawing/2014/main" val="2664969357"/>
                  </a:ext>
                </a:extLst>
              </a:tr>
              <a:tr h="13680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u="none" dirty="0">
                          <a:solidFill>
                            <a:schemeClr val="bg2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hlinkClick r:id="rId26" tooltip="Search for Skin Diseases, Genetic"/>
                        </a:rPr>
                        <a:t>Skin Diseases, Genetic</a:t>
                      </a:r>
                      <a:endParaRPr lang="en-US" sz="1100" b="0" u="none" dirty="0">
                        <a:solidFill>
                          <a:schemeClr val="bg2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067" marR="6067" marT="6067" marB="606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2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10</a:t>
                      </a:r>
                      <a:endParaRPr lang="en-US" sz="1100" dirty="0">
                        <a:solidFill>
                          <a:schemeClr val="bg2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067" marR="6067" marT="6067" marB="6067" anchor="ctr"/>
                </a:tc>
                <a:extLst>
                  <a:ext uri="{0D108BD9-81ED-4DB2-BD59-A6C34878D82A}">
                    <a16:rowId xmlns:a16="http://schemas.microsoft.com/office/drawing/2014/main" val="440387666"/>
                  </a:ext>
                </a:extLst>
              </a:tr>
            </a:tbl>
          </a:graphicData>
        </a:graphic>
      </p:graphicFrame>
      <p:sp>
        <p:nvSpPr>
          <p:cNvPr id="8" name="Google Shape;608;p3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22</a:t>
            </a:r>
            <a:endParaRPr dirty="0"/>
          </a:p>
        </p:txBody>
      </p:sp>
      <p:sp>
        <p:nvSpPr>
          <p:cNvPr id="7" name="TextBox 6"/>
          <p:cNvSpPr txBox="1"/>
          <p:nvPr/>
        </p:nvSpPr>
        <p:spPr>
          <a:xfrm>
            <a:off x="406401" y="151972"/>
            <a:ext cx="6655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5"/>
                </a:solidFill>
                <a:latin typeface="Roboto Condensed" panose="020B0604020202020204" charset="0"/>
                <a:ea typeface="Roboto Condensed" panose="020B0604020202020204" charset="0"/>
              </a:rPr>
              <a:t>AMPs</a:t>
            </a:r>
            <a:endParaRPr lang="en-US" sz="1600" dirty="0">
              <a:solidFill>
                <a:schemeClr val="accent5"/>
              </a:solidFill>
              <a:latin typeface="Roboto Condensed" panose="020B0604020202020204" charset="0"/>
              <a:ea typeface="Roboto Condense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16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92575"/>
            <a:ext cx="6306675" cy="766200"/>
          </a:xfrm>
        </p:spPr>
        <p:txBody>
          <a:bodyPr/>
          <a:lstStyle/>
          <a:p>
            <a:r>
              <a:rPr lang="bg-BG" sz="1800" dirty="0" smtClean="0"/>
              <a:t>Съдържание</a:t>
            </a: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327350"/>
            <a:ext cx="9105399" cy="2792068"/>
          </a:xfrm>
        </p:spPr>
        <p:txBody>
          <a:bodyPr/>
          <a:lstStyle/>
          <a:p>
            <a:r>
              <a:rPr lang="bg-BG" sz="1800" dirty="0" smtClean="0"/>
              <a:t>В</a:t>
            </a:r>
            <a:r>
              <a:rPr lang="en-US" sz="1800" dirty="0" err="1" smtClean="0"/>
              <a:t>идове</a:t>
            </a:r>
            <a:r>
              <a:rPr lang="en-US" sz="1800" dirty="0" smtClean="0"/>
              <a:t> </a:t>
            </a:r>
            <a:r>
              <a:rPr lang="en-US" sz="1800" dirty="0" err="1"/>
              <a:t>лекарства</a:t>
            </a:r>
            <a:r>
              <a:rPr lang="en-US" sz="1800" dirty="0"/>
              <a:t> </a:t>
            </a:r>
            <a:r>
              <a:rPr lang="en-US" sz="1800" dirty="0" err="1"/>
              <a:t>според</a:t>
            </a:r>
            <a:r>
              <a:rPr lang="en-US" sz="1800" dirty="0"/>
              <a:t> </a:t>
            </a:r>
            <a:r>
              <a:rPr lang="en-US" sz="1800" dirty="0" err="1"/>
              <a:t>размера</a:t>
            </a:r>
            <a:r>
              <a:rPr lang="en-US" sz="1800" dirty="0"/>
              <a:t> </a:t>
            </a:r>
            <a:r>
              <a:rPr lang="en-US" sz="1800" dirty="0" err="1"/>
              <a:t>на</a:t>
            </a:r>
            <a:r>
              <a:rPr lang="en-US" sz="1800" dirty="0"/>
              <a:t> </a:t>
            </a:r>
            <a:r>
              <a:rPr lang="en-US" sz="1800" dirty="0" err="1"/>
              <a:t>молекулите</a:t>
            </a:r>
            <a:r>
              <a:rPr lang="en-US" sz="1800" dirty="0"/>
              <a:t> </a:t>
            </a:r>
            <a:r>
              <a:rPr lang="bg-BG" sz="1800" dirty="0" smtClean="0"/>
              <a:t>– сравнителен анализ</a:t>
            </a:r>
          </a:p>
          <a:p>
            <a:r>
              <a:rPr lang="ru-RU" sz="1800" dirty="0"/>
              <a:t>Анализ на силните и слабите </a:t>
            </a:r>
            <a:r>
              <a:rPr lang="ru-RU" sz="1800" dirty="0" smtClean="0"/>
              <a:t>страни</a:t>
            </a:r>
            <a:r>
              <a:rPr lang="en-US" sz="1800" dirty="0" smtClean="0"/>
              <a:t> - SWOT </a:t>
            </a:r>
            <a:r>
              <a:rPr lang="bg-BG" sz="1800" dirty="0" smtClean="0"/>
              <a:t>анализ</a:t>
            </a:r>
          </a:p>
          <a:p>
            <a:r>
              <a:rPr lang="bg-BG" sz="1800" dirty="0"/>
              <a:t>Ф</a:t>
            </a:r>
            <a:r>
              <a:rPr lang="bg-BG" sz="1800" dirty="0" smtClean="0"/>
              <a:t>ункционална класификация на терапевтични </a:t>
            </a:r>
            <a:r>
              <a:rPr lang="bg-BG" sz="1800" dirty="0" err="1" smtClean="0"/>
              <a:t>пептиди</a:t>
            </a:r>
            <a:r>
              <a:rPr lang="bg-BG" sz="1800" dirty="0" smtClean="0"/>
              <a:t> и протеини</a:t>
            </a:r>
          </a:p>
          <a:p>
            <a:r>
              <a:rPr lang="bg-BG" sz="1800" dirty="0" smtClean="0"/>
              <a:t>Б</a:t>
            </a:r>
            <a:r>
              <a:rPr lang="ru-RU" sz="1800" dirty="0" smtClean="0"/>
              <a:t>ъдещо развитие на пептид-базираните терапии</a:t>
            </a:r>
            <a:endParaRPr lang="bg-BG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3769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33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4470050"/>
              </p:ext>
            </p:extLst>
          </p:nvPr>
        </p:nvGraphicFramePr>
        <p:xfrm>
          <a:off x="446137" y="715765"/>
          <a:ext cx="7915563" cy="4438530"/>
        </p:xfrm>
        <a:graphic>
          <a:graphicData uri="http://schemas.openxmlformats.org/drawingml/2006/table">
            <a:tbl>
              <a:tblPr firstRow="1" firstCol="1" bandRow="1">
                <a:tableStyleId>{E27665BA-8202-44FC-AD62-C9F0E3EA811A}</a:tableStyleId>
              </a:tblPr>
              <a:tblGrid>
                <a:gridCol w="912972">
                  <a:extLst>
                    <a:ext uri="{9D8B030D-6E8A-4147-A177-3AD203B41FA5}">
                      <a16:colId xmlns:a16="http://schemas.microsoft.com/office/drawing/2014/main" val="822833632"/>
                    </a:ext>
                  </a:extLst>
                </a:gridCol>
                <a:gridCol w="1242395">
                  <a:extLst>
                    <a:ext uri="{9D8B030D-6E8A-4147-A177-3AD203B41FA5}">
                      <a16:colId xmlns:a16="http://schemas.microsoft.com/office/drawing/2014/main" val="567751301"/>
                    </a:ext>
                  </a:extLst>
                </a:gridCol>
                <a:gridCol w="5046205">
                  <a:extLst>
                    <a:ext uri="{9D8B030D-6E8A-4147-A177-3AD203B41FA5}">
                      <a16:colId xmlns:a16="http://schemas.microsoft.com/office/drawing/2014/main" val="2845322824"/>
                    </a:ext>
                  </a:extLst>
                </a:gridCol>
                <a:gridCol w="713991">
                  <a:extLst>
                    <a:ext uri="{9D8B030D-6E8A-4147-A177-3AD203B41FA5}">
                      <a16:colId xmlns:a16="http://schemas.microsoft.com/office/drawing/2014/main" val="2776511404"/>
                    </a:ext>
                  </a:extLst>
                </a:gridCol>
              </a:tblGrid>
              <a:tr h="2286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Product 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name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31132" marR="3113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Description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31132" marR="3113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Treatment/effect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31132" marR="3113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Company/reference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31132" marR="31132" marT="0" marB="0"/>
                </a:tc>
                <a:extLst>
                  <a:ext uri="{0D108BD9-81ED-4DB2-BD59-A6C34878D82A}">
                    <a16:rowId xmlns:a16="http://schemas.microsoft.com/office/drawing/2014/main" val="1731689226"/>
                  </a:ext>
                </a:extLst>
              </a:tr>
              <a:tr h="38757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Dalbavancin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 (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Xydalba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)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31132" marR="3113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Semisynthetic lipoglycopeptide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31132" marR="3113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Soft Tissue Infections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Skin Diseases, Bacterial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31132" marR="3113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AbbVie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31132" marR="31132" marT="0" marB="0"/>
                </a:tc>
                <a:extLst>
                  <a:ext uri="{0D108BD9-81ED-4DB2-BD59-A6C34878D82A}">
                    <a16:rowId xmlns:a16="http://schemas.microsoft.com/office/drawing/2014/main" val="2378796480"/>
                  </a:ext>
                </a:extLst>
              </a:tr>
              <a:tr h="45214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Oritavancin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(</a:t>
                      </a:r>
                      <a:r>
                        <a:rPr lang="en-US" sz="1200" dirty="0" err="1" smtClean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Tenkasi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)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31132" marR="3113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Semisynthetic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lipoglycopeptide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31132" marR="3113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Soft Tissue Infections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Skin Diseases, Bacterial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31132" marR="3113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Menarini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31132" marR="31132" marT="0" marB="0"/>
                </a:tc>
                <a:extLst>
                  <a:ext uri="{0D108BD9-81ED-4DB2-BD59-A6C34878D82A}">
                    <a16:rowId xmlns:a16="http://schemas.microsoft.com/office/drawing/2014/main" val="1636535072"/>
                  </a:ext>
                </a:extLst>
              </a:tr>
              <a:tr h="19378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Fuzeon</a:t>
                      </a:r>
                      <a:endParaRPr lang="en-US" sz="1200" dirty="0" smtClean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200" dirty="0" err="1" smtClean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Enfuvirtide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31132" marR="3113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0" dirty="0" smtClean="0">
                          <a:solidFill>
                            <a:schemeClr val="tx1"/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Synthetic 36</a:t>
                      </a:r>
                      <a:r>
                        <a:rPr lang="en-US" sz="1200" i="0" baseline="0" dirty="0" smtClean="0">
                          <a:solidFill>
                            <a:schemeClr val="tx1"/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-AA </a:t>
                      </a:r>
                      <a:r>
                        <a:rPr lang="en-US" sz="1200" i="0" dirty="0" smtClean="0">
                          <a:solidFill>
                            <a:schemeClr val="tx1"/>
                          </a:solidFill>
                          <a:latin typeface="Roboto Condensed" panose="020B0604020202020204" charset="0"/>
                          <a:ea typeface="Roboto Condensed" panose="020B0604020202020204" charset="0"/>
                        </a:rPr>
                        <a:t>peptide</a:t>
                      </a:r>
                      <a:endParaRPr lang="en-US" sz="1200" i="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31132" marR="3113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HIV-1 infection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31132" marR="3113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Roche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31132" marR="31132" marT="0" marB="0"/>
                </a:tc>
                <a:extLst>
                  <a:ext uri="{0D108BD9-81ED-4DB2-BD59-A6C34878D82A}">
                    <a16:rowId xmlns:a16="http://schemas.microsoft.com/office/drawing/2014/main" val="514719659"/>
                  </a:ext>
                </a:extLst>
              </a:tr>
              <a:tr h="67654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Vancomycin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31132" marR="3113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Glycopeptides</a:t>
                      </a:r>
                      <a:endParaRPr lang="en-US" sz="1200" dirty="0" smtClean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i.v.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; per </a:t>
                      </a:r>
                      <a:r>
                        <a:rPr lang="en-US" sz="1200" dirty="0" err="1" smtClean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os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31132" marR="3113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complicated soft-tissue infections, bone and joint infections, community- and hospital-acquired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pneumonia,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infective endocarditis, acute bacterial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meningitis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31132" marR="3113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Approved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31132" marR="31132" marT="0" marB="0"/>
                </a:tc>
                <a:extLst>
                  <a:ext uri="{0D108BD9-81ED-4DB2-BD59-A6C34878D82A}">
                    <a16:rowId xmlns:a16="http://schemas.microsoft.com/office/drawing/2014/main" val="3625976994"/>
                  </a:ext>
                </a:extLst>
              </a:tr>
              <a:tr h="43714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Daptomycin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(Cubicin)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31132" marR="3113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Lipopeptide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31132" marR="3113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Gram-Positive Bacterial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Infections,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 b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acteremia,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soft tissue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Infections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endocarditis bacterial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31132" marR="3113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Merck Sharp &amp; </a:t>
                      </a:r>
                      <a:r>
                        <a:rPr lang="en-US" sz="1200" dirty="0" err="1" smtClean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Dohme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31132" marR="31132" marT="0" marB="0"/>
                </a:tc>
                <a:extLst>
                  <a:ext uri="{0D108BD9-81ED-4DB2-BD59-A6C34878D82A}">
                    <a16:rowId xmlns:a16="http://schemas.microsoft.com/office/drawing/2014/main" val="2947197017"/>
                  </a:ext>
                </a:extLst>
              </a:tr>
              <a:tr h="37423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Colistin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31132" marR="3113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Polymyxin E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31132" marR="3113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antimicrobial-resistant Gram-negative bacterial infections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31132" marR="3113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Approved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31132" marR="31132" marT="0" marB="0"/>
                </a:tc>
                <a:extLst>
                  <a:ext uri="{0D108BD9-81ED-4DB2-BD59-A6C34878D82A}">
                    <a16:rowId xmlns:a16="http://schemas.microsoft.com/office/drawing/2014/main" val="3597574919"/>
                  </a:ext>
                </a:extLst>
              </a:tr>
              <a:tr h="38757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Gramicidin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31132" marR="3113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Cationic cyclic deca-peptide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31132" marR="3113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Purulent skin disease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31132" marR="3113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Approved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31132" marR="31132" marT="0" marB="0"/>
                </a:tc>
                <a:extLst>
                  <a:ext uri="{0D108BD9-81ED-4DB2-BD59-A6C34878D82A}">
                    <a16:rowId xmlns:a16="http://schemas.microsoft.com/office/drawing/2014/main" val="1442438323"/>
                  </a:ext>
                </a:extLst>
              </a:tr>
              <a:tr h="19378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D2A21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31132" marR="3113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Synthetic peptide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31132" marR="3113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Burn wound infections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31132" marR="3113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Phase III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31132" marR="31132" marT="0" marB="0"/>
                </a:tc>
                <a:extLst>
                  <a:ext uri="{0D108BD9-81ED-4DB2-BD59-A6C34878D82A}">
                    <a16:rowId xmlns:a16="http://schemas.microsoft.com/office/drawing/2014/main" val="2754244303"/>
                  </a:ext>
                </a:extLst>
              </a:tr>
              <a:tr h="19378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PXL01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31132" marR="3113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Lactoferrin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 analog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31132" marR="3113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Postsurgical adhesions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31132" marR="3113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Phase III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31132" marR="31132" marT="0" marB="0"/>
                </a:tc>
                <a:extLst>
                  <a:ext uri="{0D108BD9-81ED-4DB2-BD59-A6C34878D82A}">
                    <a16:rowId xmlns:a16="http://schemas.microsoft.com/office/drawing/2014/main" val="613447099"/>
                  </a:ext>
                </a:extLst>
              </a:tr>
              <a:tr h="38757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Omiganan (CLS001)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31132" marR="31132" marT="0" marB="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</a:endParaRPr>
                    </a:p>
                  </a:txBody>
                  <a:tcPr marL="31132" marR="3113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Papulopustular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rosacea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31132" marR="3113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</a:rPr>
                        <a:t>Phase III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31132" marR="31132" marT="0" marB="0"/>
                </a:tc>
                <a:extLst>
                  <a:ext uri="{0D108BD9-81ED-4DB2-BD59-A6C34878D82A}">
                    <a16:rowId xmlns:a16="http://schemas.microsoft.com/office/drawing/2014/main" val="201773094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613891" y="265789"/>
            <a:ext cx="574780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1600" dirty="0" smtClean="0">
                <a:solidFill>
                  <a:schemeClr val="accent5"/>
                </a:solidFill>
                <a:latin typeface="Roboto Condensed" panose="020B0604020202020204" charset="0"/>
                <a:ea typeface="Roboto Condensed" panose="020B0604020202020204" charset="0"/>
              </a:rPr>
              <a:t>Примери за </a:t>
            </a:r>
            <a:r>
              <a:rPr lang="en-US" sz="1600" dirty="0" smtClean="0">
                <a:solidFill>
                  <a:schemeClr val="accent5"/>
                </a:solidFill>
                <a:latin typeface="Roboto Condensed" panose="020B0604020202020204" charset="0"/>
                <a:ea typeface="Roboto Condensed" panose="020B0604020202020204" charset="0"/>
              </a:rPr>
              <a:t>AMPs</a:t>
            </a:r>
            <a:r>
              <a:rPr lang="bg-BG" sz="1600" dirty="0" smtClean="0">
                <a:solidFill>
                  <a:schemeClr val="accent5"/>
                </a:solidFill>
                <a:latin typeface="Roboto Condensed" panose="020B0604020202020204" charset="0"/>
                <a:ea typeface="Roboto Condensed" panose="020B0604020202020204" charset="0"/>
              </a:rPr>
              <a:t> в клиничната практика</a:t>
            </a:r>
            <a:endParaRPr lang="en-US" sz="1600" dirty="0">
              <a:solidFill>
                <a:schemeClr val="accent5"/>
              </a:solidFill>
              <a:latin typeface="Roboto Condensed" panose="020B0604020202020204" charset="0"/>
              <a:ea typeface="Roboto Condensed" panose="020B060402020202020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6137" y="152223"/>
            <a:ext cx="665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9800"/>
                </a:solidFill>
                <a:latin typeface="Roboto Condensed" panose="020B0604020202020204" charset="0"/>
                <a:ea typeface="Roboto Condensed" panose="020B0604020202020204" charset="0"/>
              </a:rPr>
              <a:t>AMPs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185" y="392575"/>
            <a:ext cx="5572490" cy="766200"/>
          </a:xfrm>
        </p:spPr>
        <p:txBody>
          <a:bodyPr/>
          <a:lstStyle/>
          <a:p>
            <a:r>
              <a:rPr lang="en-US" sz="1800" dirty="0" smtClean="0">
                <a:solidFill>
                  <a:schemeClr val="accent5"/>
                </a:solidFill>
              </a:rPr>
              <a:t>K</a:t>
            </a:r>
            <a:r>
              <a:rPr lang="ru-RU" sz="1800" dirty="0" smtClean="0">
                <a:solidFill>
                  <a:schemeClr val="accent5"/>
                </a:solidFill>
              </a:rPr>
              <a:t>ъси </a:t>
            </a:r>
            <a:r>
              <a:rPr lang="ru-RU" sz="1800" dirty="0">
                <a:solidFill>
                  <a:schemeClr val="accent5"/>
                </a:solidFill>
              </a:rPr>
              <a:t>пептиди за терапия на невродегенеративни заболявания</a:t>
            </a:r>
            <a:endParaRPr lang="en-US" sz="1800" dirty="0">
              <a:solidFill>
                <a:schemeClr val="accent5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984" y="1396362"/>
            <a:ext cx="1623294" cy="13697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984" y="629747"/>
            <a:ext cx="256277" cy="261206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6768583"/>
              </p:ext>
            </p:extLst>
          </p:nvPr>
        </p:nvGraphicFramePr>
        <p:xfrm>
          <a:off x="4551283" y="2046391"/>
          <a:ext cx="4554117" cy="2422291"/>
        </p:xfrm>
        <a:graphic>
          <a:graphicData uri="http://schemas.openxmlformats.org/drawingml/2006/table">
            <a:tbl>
              <a:tblPr firstRow="1" firstCol="1" bandRow="1"/>
              <a:tblGrid>
                <a:gridCol w="757724">
                  <a:extLst>
                    <a:ext uri="{9D8B030D-6E8A-4147-A177-3AD203B41FA5}">
                      <a16:colId xmlns:a16="http://schemas.microsoft.com/office/drawing/2014/main" val="1194347908"/>
                    </a:ext>
                  </a:extLst>
                </a:gridCol>
                <a:gridCol w="604157">
                  <a:extLst>
                    <a:ext uri="{9D8B030D-6E8A-4147-A177-3AD203B41FA5}">
                      <a16:colId xmlns:a16="http://schemas.microsoft.com/office/drawing/2014/main" val="2254194063"/>
                    </a:ext>
                  </a:extLst>
                </a:gridCol>
                <a:gridCol w="3192236">
                  <a:extLst>
                    <a:ext uri="{9D8B030D-6E8A-4147-A177-3AD203B41FA5}">
                      <a16:colId xmlns:a16="http://schemas.microsoft.com/office/drawing/2014/main" val="207089139"/>
                    </a:ext>
                  </a:extLst>
                </a:gridCol>
              </a:tblGrid>
              <a:tr h="2484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Neuropeptide</a:t>
                      </a:r>
                    </a:p>
                  </a:txBody>
                  <a:tcPr marL="47938" marR="4793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Amino Acid Units</a:t>
                      </a:r>
                    </a:p>
                  </a:txBody>
                  <a:tcPr marL="47938" marR="4793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Amino Acid Sequence</a:t>
                      </a:r>
                    </a:p>
                  </a:txBody>
                  <a:tcPr marL="47938" marR="4793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4252798"/>
                  </a:ext>
                </a:extLst>
              </a:tr>
              <a:tr h="2484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Substance P</a:t>
                      </a:r>
                    </a:p>
                  </a:txBody>
                  <a:tcPr marL="47938" marR="4793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47938" marR="4793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H-Arg-Pro-Lys-Pro-Gln-Gln-Phe-Ple-Gly-Leu-Met-NH</a:t>
                      </a:r>
                      <a:r>
                        <a:rPr lang="en-US" sz="800" baseline="-250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80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47938" marR="4793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5861936"/>
                  </a:ext>
                </a:extLst>
              </a:tr>
              <a:tr h="3029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Ghrelin</a:t>
                      </a:r>
                    </a:p>
                  </a:txBody>
                  <a:tcPr marL="47938" marR="4793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 marL="47938" marR="4793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err="1" smtClean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Gly-Ser</a:t>
                      </a:r>
                      <a:r>
                        <a:rPr lang="en-US" sz="800" dirty="0" smtClean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800" dirty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en-US" sz="800" dirty="0" err="1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Ser</a:t>
                      </a:r>
                      <a:r>
                        <a:rPr lang="en-US" sz="800" dirty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(n-</a:t>
                      </a:r>
                      <a:r>
                        <a:rPr lang="en-US" sz="800" dirty="0" err="1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octanoyl</a:t>
                      </a:r>
                      <a:r>
                        <a:rPr lang="en-US" sz="800" dirty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)]-Phe-Leu-Ser-Pro-Glu-His-Gln-Arg-Val-Gln-Gln-Arg-Lys-Glu-Ser-Lys-Lys-Pro-Pro-Ala-Lys-Leu-Gln-Pro-Arg-COOH</a:t>
                      </a:r>
                    </a:p>
                  </a:txBody>
                  <a:tcPr marL="47938" marR="4793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0253873"/>
                  </a:ext>
                </a:extLst>
              </a:tr>
              <a:tr h="3270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Neuropeptide Y</a:t>
                      </a:r>
                    </a:p>
                  </a:txBody>
                  <a:tcPr marL="47938" marR="4793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marL="47938" marR="4793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Tyr-Pro-Ser-Lys-Pro-Asp-Asn-Pro-Gly-Glu-Asp-Ala-Pro-Ala-Glu-Asp-Leu-Ala-Arg-Tyr-Tyr-Ser-Ala-Leu-Arg-His-Tyr-Ile-Asn-Leu-Ile-Thr-Arg-Gln-Arg-Tyr-NH</a:t>
                      </a:r>
                      <a:r>
                        <a:rPr lang="en-US" sz="800" baseline="-25000" dirty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800" dirty="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47938" marR="4793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0167909"/>
                  </a:ext>
                </a:extLst>
              </a:tr>
              <a:tr h="2484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Neurotensin</a:t>
                      </a:r>
                    </a:p>
                  </a:txBody>
                  <a:tcPr marL="47938" marR="4793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47938" marR="4793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err="1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pyr</a:t>
                      </a:r>
                      <a:r>
                        <a:rPr lang="en-US" sz="800" dirty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800" dirty="0" err="1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Glu</a:t>
                      </a:r>
                      <a:r>
                        <a:rPr lang="en-US" sz="800" dirty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800" dirty="0" err="1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Leu</a:t>
                      </a:r>
                      <a:r>
                        <a:rPr lang="en-US" sz="800" dirty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-Tyr-</a:t>
                      </a:r>
                      <a:r>
                        <a:rPr lang="en-US" sz="800" dirty="0" err="1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Glu</a:t>
                      </a:r>
                      <a:r>
                        <a:rPr lang="en-US" sz="800" dirty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800" dirty="0" err="1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Asn</a:t>
                      </a:r>
                      <a:r>
                        <a:rPr lang="en-US" sz="800" dirty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-Lys-Pro-</a:t>
                      </a:r>
                      <a:r>
                        <a:rPr lang="en-US" sz="800" dirty="0" err="1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Arg</a:t>
                      </a:r>
                      <a:r>
                        <a:rPr lang="en-US" sz="800" dirty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800" dirty="0" err="1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Arg</a:t>
                      </a:r>
                      <a:r>
                        <a:rPr lang="en-US" sz="800" dirty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-Pro-Tyr-Ile-</a:t>
                      </a:r>
                      <a:r>
                        <a:rPr lang="en-US" sz="800" dirty="0" err="1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Leu</a:t>
                      </a:r>
                      <a:r>
                        <a:rPr lang="en-US" sz="800" dirty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-OH</a:t>
                      </a:r>
                    </a:p>
                  </a:txBody>
                  <a:tcPr marL="47938" marR="4793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8299235"/>
                  </a:ext>
                </a:extLst>
              </a:tr>
              <a:tr h="248496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Somatostatin</a:t>
                      </a:r>
                    </a:p>
                  </a:txBody>
                  <a:tcPr marL="47938" marR="4793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47938" marR="4793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Ala-</a:t>
                      </a:r>
                      <a:r>
                        <a:rPr lang="en-US" sz="800" dirty="0" err="1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Gly</a:t>
                      </a:r>
                      <a:r>
                        <a:rPr lang="en-US" sz="800" dirty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800" dirty="0" err="1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Cys</a:t>
                      </a:r>
                      <a:r>
                        <a:rPr lang="en-US" sz="800" dirty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-Lys-</a:t>
                      </a:r>
                      <a:r>
                        <a:rPr lang="en-US" sz="800" dirty="0" err="1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Asn</a:t>
                      </a:r>
                      <a:r>
                        <a:rPr lang="en-US" sz="800" dirty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800" dirty="0" err="1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Phe</a:t>
                      </a:r>
                      <a:r>
                        <a:rPr lang="en-US" sz="800" dirty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800" dirty="0" err="1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Phe</a:t>
                      </a:r>
                      <a:r>
                        <a:rPr lang="en-US" sz="800" dirty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800" dirty="0" err="1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Trp</a:t>
                      </a:r>
                      <a:r>
                        <a:rPr lang="en-US" sz="800" dirty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-Lys-</a:t>
                      </a:r>
                      <a:r>
                        <a:rPr lang="en-US" sz="800" dirty="0" err="1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Thr</a:t>
                      </a:r>
                      <a:r>
                        <a:rPr lang="en-US" sz="800" dirty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800" dirty="0" err="1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Phe-Thr-Ser-Cys</a:t>
                      </a:r>
                      <a:endParaRPr lang="en-US" sz="800" dirty="0"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47938" marR="4793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4334156"/>
                  </a:ext>
                </a:extLst>
              </a:tr>
              <a:tr h="2890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 marL="47938" marR="4793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Ser-Ala-Asn-Ser-Asn-Pro-Ala-Met-Ala-Pro-Arg-Glu-Arg-Lys-Ala-Gly-Cys-Lys-Asn-Phe-Phe-Trp-Lys-Thr-Phe-Thr-Ser-Cys</a:t>
                      </a:r>
                    </a:p>
                  </a:txBody>
                  <a:tcPr marL="47938" marR="4793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7031150"/>
                  </a:ext>
                </a:extLst>
              </a:tr>
              <a:tr h="4969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Orexin-A</a:t>
                      </a:r>
                    </a:p>
                  </a:txBody>
                  <a:tcPr marL="47938" marR="479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47938" marR="4793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Pyroglu-Pro-Leu-Pro-Asp-Cys-Cys-Arg-Gln-Lys-Thr-Cys-Ser-Cys-Arg-Leu-Tyr-Glu-Leu-Leu-His-Gly-Ala-Gly-Asn-His-Ala-Ala-Gly-Ile-Leu-Thr-Leu</a:t>
                      </a:r>
                    </a:p>
                  </a:txBody>
                  <a:tcPr marL="47938" marR="4793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673792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4551283" y="1631766"/>
            <a:ext cx="45927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accent5"/>
                </a:solidFill>
                <a:latin typeface="Roboto Condensed" panose="020B0604020202020204" charset="0"/>
                <a:ea typeface="Roboto Condensed" panose="020B0604020202020204" charset="0"/>
              </a:rPr>
              <a:t>Brain</a:t>
            </a:r>
            <a:r>
              <a:rPr lang="bg-BG" dirty="0">
                <a:solidFill>
                  <a:schemeClr val="accent5"/>
                </a:solidFill>
                <a:latin typeface="Roboto Condensed" panose="020B0604020202020204" charset="0"/>
                <a:ea typeface="Roboto Condensed" panose="020B0604020202020204" charset="0"/>
              </a:rPr>
              <a:t> </a:t>
            </a:r>
            <a:r>
              <a:rPr lang="bg-BG" dirty="0" smtClean="0">
                <a:solidFill>
                  <a:schemeClr val="accent5"/>
                </a:solidFill>
                <a:latin typeface="Roboto Condensed" panose="020B0604020202020204" charset="0"/>
                <a:ea typeface="Roboto Condensed" panose="020B0604020202020204" charset="0"/>
              </a:rPr>
              <a:t>- </a:t>
            </a:r>
            <a:r>
              <a:rPr lang="en-US" dirty="0" smtClean="0">
                <a:solidFill>
                  <a:schemeClr val="accent5"/>
                </a:solidFill>
                <a:latin typeface="Roboto Condensed" panose="020B0604020202020204" charset="0"/>
                <a:ea typeface="Roboto Condensed" panose="020B0604020202020204" charset="0"/>
              </a:rPr>
              <a:t>gut peptides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053" y="577472"/>
            <a:ext cx="2857893" cy="8864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16" y="3875114"/>
            <a:ext cx="3329102" cy="12455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85" y="2849842"/>
            <a:ext cx="3505565" cy="10329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665" y="1433153"/>
            <a:ext cx="2081258" cy="126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38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92575"/>
            <a:ext cx="6072675" cy="766200"/>
          </a:xfrm>
        </p:spPr>
        <p:txBody>
          <a:bodyPr/>
          <a:lstStyle/>
          <a:p>
            <a:r>
              <a:rPr lang="bg-BG" dirty="0" smtClean="0"/>
              <a:t>Заключение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  <p:sp>
        <p:nvSpPr>
          <p:cNvPr id="11" name="Rectangle 10"/>
          <p:cNvSpPr/>
          <p:nvPr/>
        </p:nvSpPr>
        <p:spPr>
          <a:xfrm>
            <a:off x="1" y="1445359"/>
            <a:ext cx="91439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Roboto Condensed" panose="020B0604020202020204" charset="0"/>
                <a:ea typeface="Roboto Condensed" panose="020B0604020202020204" charset="0"/>
              </a:rPr>
              <a:t>         Традиционно </a:t>
            </a:r>
            <a:r>
              <a:rPr lang="ru-RU" sz="1600" dirty="0">
                <a:latin typeface="Roboto Condensed" panose="020B0604020202020204" charset="0"/>
                <a:ea typeface="Roboto Condensed" panose="020B0604020202020204" charset="0"/>
              </a:rPr>
              <a:t>пептидите </a:t>
            </a:r>
            <a:r>
              <a:rPr lang="ru-RU" sz="1600" dirty="0" smtClean="0">
                <a:latin typeface="Roboto Condensed" panose="020B0604020202020204" charset="0"/>
                <a:ea typeface="Roboto Condensed" panose="020B0604020202020204" charset="0"/>
              </a:rPr>
              <a:t>се приемат </a:t>
            </a:r>
            <a:r>
              <a:rPr lang="ru-RU" sz="1600" dirty="0">
                <a:latin typeface="Roboto Condensed" panose="020B0604020202020204" charset="0"/>
                <a:ea typeface="Roboto Condensed" panose="020B0604020202020204" charset="0"/>
              </a:rPr>
              <a:t>като биологични молекули, намиращи се във всички живи организми. В настоящата лекция, представих ПЕПТИДИТЕ </a:t>
            </a:r>
            <a:r>
              <a:rPr lang="ru-RU" sz="1600" dirty="0" smtClean="0">
                <a:latin typeface="Roboto Condensed" panose="020B0604020202020204" charset="0"/>
                <a:ea typeface="Roboto Condensed" panose="020B0604020202020204" charset="0"/>
              </a:rPr>
              <a:t>КАТО </a:t>
            </a:r>
            <a:r>
              <a:rPr lang="ru-RU" sz="1600" dirty="0">
                <a:latin typeface="Roboto Condensed" panose="020B0604020202020204" charset="0"/>
                <a:ea typeface="Roboto Condensed" panose="020B0604020202020204" charset="0"/>
              </a:rPr>
              <a:t>ЛЕКАРСТВО и тяхната </a:t>
            </a:r>
            <a:r>
              <a:rPr lang="ru-RU" sz="1600" dirty="0" smtClean="0">
                <a:latin typeface="Roboto Condensed" panose="020B0604020202020204" charset="0"/>
                <a:ea typeface="Roboto Condensed" panose="020B0604020202020204" charset="0"/>
              </a:rPr>
              <a:t>ключова </a:t>
            </a:r>
            <a:r>
              <a:rPr lang="ru-RU" sz="1600" dirty="0">
                <a:latin typeface="Roboto Condensed" panose="020B0604020202020204" charset="0"/>
                <a:ea typeface="Roboto Condensed" panose="020B0604020202020204" charset="0"/>
              </a:rPr>
              <a:t>роля </a:t>
            </a:r>
            <a:r>
              <a:rPr lang="ru-RU" sz="1600" dirty="0" smtClean="0">
                <a:latin typeface="Roboto Condensed" panose="020B0604020202020204" charset="0"/>
                <a:ea typeface="Roboto Condensed" panose="020B0604020202020204" charset="0"/>
              </a:rPr>
              <a:t>като</a:t>
            </a:r>
            <a:r>
              <a:rPr lang="en-US" sz="1600" dirty="0" smtClean="0">
                <a:latin typeface="Roboto Condensed" panose="020B0604020202020204" charset="0"/>
                <a:ea typeface="Roboto Condensed" panose="020B0604020202020204" charset="0"/>
              </a:rPr>
              <a:t> </a:t>
            </a:r>
            <a:r>
              <a:rPr lang="ru-RU" sz="1600" dirty="0" smtClean="0">
                <a:latin typeface="Roboto Condensed" panose="020B0604020202020204" charset="0"/>
                <a:ea typeface="Roboto Condensed" panose="020B0604020202020204" charset="0"/>
              </a:rPr>
              <a:t>ефективна </a:t>
            </a:r>
            <a:r>
              <a:rPr lang="ru-RU" sz="1600" dirty="0">
                <a:latin typeface="Roboto Condensed" panose="020B0604020202020204" charset="0"/>
                <a:ea typeface="Roboto Condensed" panose="020B0604020202020204" charset="0"/>
              </a:rPr>
              <a:t>и безопасна алтернатива на </a:t>
            </a:r>
            <a:r>
              <a:rPr lang="ru-RU" sz="1600" dirty="0" smtClean="0">
                <a:latin typeface="Roboto Condensed" panose="020B0604020202020204" charset="0"/>
                <a:ea typeface="Roboto Condensed" panose="020B0604020202020204" charset="0"/>
              </a:rPr>
              <a:t>лекарства</a:t>
            </a:r>
            <a:r>
              <a:rPr lang="bg-BG" sz="1600" dirty="0" smtClean="0">
                <a:latin typeface="Roboto Condensed" panose="020B0604020202020204" charset="0"/>
                <a:ea typeface="Roboto Condensed" panose="020B0604020202020204" charset="0"/>
              </a:rPr>
              <a:t>та</a:t>
            </a:r>
            <a:r>
              <a:rPr lang="ru-RU" sz="1600" dirty="0" smtClean="0">
                <a:latin typeface="Roboto Condensed" panose="020B0604020202020204" charset="0"/>
                <a:ea typeface="Roboto Condensed" panose="020B0604020202020204" charset="0"/>
              </a:rPr>
              <a:t> </a:t>
            </a:r>
            <a:r>
              <a:rPr lang="ru-RU" sz="1600" dirty="0">
                <a:latin typeface="Roboto Condensed" panose="020B0604020202020204" charset="0"/>
                <a:ea typeface="Roboto Condensed" panose="020B0604020202020204" charset="0"/>
              </a:rPr>
              <a:t>с малки молекули. Късите пептиди показват забележителен набор от биологични функции, които могат да бъдат използвани за разработване на иновативни терапии в почти всички клонове на </a:t>
            </a:r>
            <a:r>
              <a:rPr lang="ru-RU" sz="1600" dirty="0" smtClean="0">
                <a:latin typeface="Roboto Condensed" panose="020B0604020202020204" charset="0"/>
                <a:ea typeface="Roboto Condensed" panose="020B0604020202020204" charset="0"/>
              </a:rPr>
              <a:t>медицината.</a:t>
            </a:r>
            <a:endParaRPr lang="ru-RU" sz="1600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7446" y="3121891"/>
            <a:ext cx="2021608" cy="202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2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92575"/>
            <a:ext cx="6072675" cy="766200"/>
          </a:xfrm>
        </p:spPr>
        <p:txBody>
          <a:bodyPr/>
          <a:lstStyle/>
          <a:p>
            <a:r>
              <a:rPr lang="bg-BG" dirty="0" smtClean="0"/>
              <a:t>Литература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  <p:sp>
        <p:nvSpPr>
          <p:cNvPr id="10" name="Rectangle 9"/>
          <p:cNvSpPr/>
          <p:nvPr/>
        </p:nvSpPr>
        <p:spPr>
          <a:xfrm>
            <a:off x="0" y="1620290"/>
            <a:ext cx="897894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000" dirty="0">
                <a:latin typeface="Roboto Condensed" panose="020B0604020202020204" charset="0"/>
                <a:ea typeface="Roboto Condensed" panose="020B0604020202020204" charset="0"/>
              </a:rPr>
              <a:t>Huang, L., Jiang, S. &amp; Shi, Y. Tyrosine kinase inhibitors for solid tumors in the past 20 years (2001–2020). J </a:t>
            </a:r>
            <a:r>
              <a:rPr lang="en-US" sz="1000" dirty="0" err="1">
                <a:latin typeface="Roboto Condensed" panose="020B0604020202020204" charset="0"/>
                <a:ea typeface="Roboto Condensed" panose="020B0604020202020204" charset="0"/>
              </a:rPr>
              <a:t>Hematol</a:t>
            </a:r>
            <a:r>
              <a:rPr lang="en-US" sz="1000" dirty="0">
                <a:latin typeface="Roboto Condensed" panose="020B0604020202020204" charset="0"/>
                <a:ea typeface="Roboto Condensed" panose="020B0604020202020204" charset="0"/>
              </a:rPr>
              <a:t> </a:t>
            </a:r>
            <a:r>
              <a:rPr lang="en-US" sz="1000" dirty="0" err="1">
                <a:latin typeface="Roboto Condensed" panose="020B0604020202020204" charset="0"/>
                <a:ea typeface="Roboto Condensed" panose="020B0604020202020204" charset="0"/>
              </a:rPr>
              <a:t>Oncol</a:t>
            </a:r>
            <a:r>
              <a:rPr lang="en-US" sz="1000" dirty="0">
                <a:latin typeface="Roboto Condensed" panose="020B0604020202020204" charset="0"/>
                <a:ea typeface="Roboto Condensed" panose="020B0604020202020204" charset="0"/>
              </a:rPr>
              <a:t> 13, 143 (2020). </a:t>
            </a:r>
            <a:r>
              <a:rPr lang="en-US" sz="1000" dirty="0">
                <a:latin typeface="Roboto Condensed" panose="020B0604020202020204" charset="0"/>
                <a:ea typeface="Roboto Condensed" panose="020B0604020202020204" charset="0"/>
                <a:hlinkClick r:id="rId3"/>
              </a:rPr>
              <a:t>https://</a:t>
            </a:r>
            <a:r>
              <a:rPr lang="en-US" sz="1000" dirty="0" smtClean="0">
                <a:latin typeface="Roboto Condensed" panose="020B0604020202020204" charset="0"/>
                <a:ea typeface="Roboto Condensed" panose="020B0604020202020204" charset="0"/>
                <a:hlinkClick r:id="rId3"/>
              </a:rPr>
              <a:t>doi.org/10.1186/s13045-020-00977-0</a:t>
            </a:r>
            <a:endParaRPr lang="en-US" sz="1000" dirty="0" smtClean="0">
              <a:latin typeface="Roboto Condensed" panose="020B0604020202020204" charset="0"/>
              <a:ea typeface="Roboto Condensed" panose="020B060402020202020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000" dirty="0" err="1" smtClean="0">
                <a:latin typeface="Roboto Condensed" panose="020B0604020202020204" charset="0"/>
                <a:ea typeface="Roboto Condensed" panose="020B0604020202020204" charset="0"/>
              </a:rPr>
              <a:t>Jannin</a:t>
            </a:r>
            <a:r>
              <a:rPr lang="en-US" sz="1000" dirty="0" smtClean="0">
                <a:latin typeface="Roboto Condensed" panose="020B0604020202020204" charset="0"/>
                <a:ea typeface="Roboto Condensed" panose="020B0604020202020204" charset="0"/>
              </a:rPr>
              <a:t> </a:t>
            </a:r>
            <a:r>
              <a:rPr lang="en-US" sz="1000" dirty="0">
                <a:latin typeface="Roboto Condensed" panose="020B0604020202020204" charset="0"/>
                <a:ea typeface="Roboto Condensed" panose="020B0604020202020204" charset="0"/>
              </a:rPr>
              <a:t>V, Pearls of Wisdom: Oral Peptide Delivery, February 2020, Conference: All Working Group UNGAP meeting, DOI: 10.13140/RG.2.2.34949.09440 </a:t>
            </a:r>
            <a:endParaRPr lang="en-US" sz="1000" dirty="0" smtClean="0">
              <a:latin typeface="Roboto Condensed" panose="020B0604020202020204" charset="0"/>
              <a:ea typeface="Roboto Condensed" panose="020B060402020202020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000" dirty="0" err="1" smtClean="0">
                <a:latin typeface="Roboto Condensed" panose="020B0604020202020204" charset="0"/>
                <a:ea typeface="Roboto Condensed" panose="020B0604020202020204" charset="0"/>
              </a:rPr>
              <a:t>Huan</a:t>
            </a:r>
            <a:r>
              <a:rPr lang="en-US" sz="1000" dirty="0" smtClean="0">
                <a:latin typeface="Roboto Condensed" panose="020B0604020202020204" charset="0"/>
                <a:ea typeface="Roboto Condensed" panose="020B0604020202020204" charset="0"/>
              </a:rPr>
              <a:t> </a:t>
            </a:r>
            <a:r>
              <a:rPr lang="en-US" sz="1000" dirty="0">
                <a:latin typeface="Roboto Condensed" panose="020B0604020202020204" charset="0"/>
                <a:ea typeface="Roboto Condensed" panose="020B0604020202020204" charset="0"/>
              </a:rPr>
              <a:t>Y, Kong Q, </a:t>
            </a:r>
            <a:r>
              <a:rPr lang="en-US" sz="1000" dirty="0" err="1">
                <a:latin typeface="Roboto Condensed" panose="020B0604020202020204" charset="0"/>
                <a:ea typeface="Roboto Condensed" panose="020B0604020202020204" charset="0"/>
              </a:rPr>
              <a:t>Mou</a:t>
            </a:r>
            <a:r>
              <a:rPr lang="en-US" sz="1000" dirty="0">
                <a:latin typeface="Roboto Condensed" panose="020B0604020202020204" charset="0"/>
                <a:ea typeface="Roboto Condensed" panose="020B0604020202020204" charset="0"/>
              </a:rPr>
              <a:t> H, Yi H. Antimicrobial Peptides: Classification, Design, Application and Research Progress in Multiple Fields. Front </a:t>
            </a:r>
            <a:r>
              <a:rPr lang="en-US" sz="1000" dirty="0" err="1">
                <a:latin typeface="Roboto Condensed" panose="020B0604020202020204" charset="0"/>
                <a:ea typeface="Roboto Condensed" panose="020B0604020202020204" charset="0"/>
              </a:rPr>
              <a:t>Microbiol</a:t>
            </a:r>
            <a:r>
              <a:rPr lang="en-US" sz="1000" dirty="0">
                <a:latin typeface="Roboto Condensed" panose="020B0604020202020204" charset="0"/>
                <a:ea typeface="Roboto Condensed" panose="020B0604020202020204" charset="0"/>
              </a:rPr>
              <a:t>. 2020 Oct 16;11:582779. </a:t>
            </a:r>
            <a:r>
              <a:rPr lang="en-US" sz="1000" dirty="0" err="1">
                <a:latin typeface="Roboto Condensed" panose="020B0604020202020204" charset="0"/>
                <a:ea typeface="Roboto Condensed" panose="020B0604020202020204" charset="0"/>
              </a:rPr>
              <a:t>doi</a:t>
            </a:r>
            <a:r>
              <a:rPr lang="en-US" sz="1000" dirty="0">
                <a:latin typeface="Roboto Condensed" panose="020B0604020202020204" charset="0"/>
                <a:ea typeface="Roboto Condensed" panose="020B0604020202020204" charset="0"/>
              </a:rPr>
              <a:t>: 10.3389/fmicb.2020.582779. PMID: 33178164; PMCID: </a:t>
            </a:r>
            <a:r>
              <a:rPr lang="en-US" sz="1000" dirty="0" smtClean="0">
                <a:latin typeface="Roboto Condensed" panose="020B0604020202020204" charset="0"/>
                <a:ea typeface="Roboto Condensed" panose="020B0604020202020204" charset="0"/>
              </a:rPr>
              <a:t>PMC7596191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dirty="0" err="1">
                <a:latin typeface="Roboto Condensed" panose="020B0604020202020204" charset="0"/>
                <a:ea typeface="Roboto Condensed" panose="020B0604020202020204" charset="0"/>
              </a:rPr>
              <a:t>Zupin</a:t>
            </a:r>
            <a:r>
              <a:rPr lang="en-US" sz="1000" dirty="0">
                <a:latin typeface="Roboto Condensed" panose="020B0604020202020204" charset="0"/>
                <a:ea typeface="Roboto Condensed" panose="020B0604020202020204" charset="0"/>
              </a:rPr>
              <a:t> L, Santos-Silva </a:t>
            </a:r>
            <a:r>
              <a:rPr lang="en-US" sz="1000" dirty="0" err="1">
                <a:latin typeface="Roboto Condensed" panose="020B0604020202020204" charset="0"/>
                <a:ea typeface="Roboto Condensed" panose="020B0604020202020204" charset="0"/>
              </a:rPr>
              <a:t>CAd</a:t>
            </a:r>
            <a:r>
              <a:rPr lang="en-US" sz="1000" dirty="0">
                <a:latin typeface="Roboto Condensed" panose="020B0604020202020204" charset="0"/>
                <a:ea typeface="Roboto Condensed" panose="020B0604020202020204" charset="0"/>
              </a:rPr>
              <a:t>, Al </a:t>
            </a:r>
            <a:r>
              <a:rPr lang="en-US" sz="1000" dirty="0" err="1">
                <a:latin typeface="Roboto Condensed" panose="020B0604020202020204" charset="0"/>
                <a:ea typeface="Roboto Condensed" panose="020B0604020202020204" charset="0"/>
              </a:rPr>
              <a:t>Mughrbi</a:t>
            </a:r>
            <a:r>
              <a:rPr lang="en-US" sz="1000" dirty="0">
                <a:latin typeface="Roboto Condensed" panose="020B0604020202020204" charset="0"/>
                <a:ea typeface="Roboto Condensed" panose="020B0604020202020204" charset="0"/>
              </a:rPr>
              <a:t> ARH, </a:t>
            </a:r>
            <a:r>
              <a:rPr lang="en-US" sz="1000" dirty="0" err="1">
                <a:latin typeface="Roboto Condensed" panose="020B0604020202020204" charset="0"/>
                <a:ea typeface="Roboto Condensed" panose="020B0604020202020204" charset="0"/>
              </a:rPr>
              <a:t>Vilela</a:t>
            </a:r>
            <a:r>
              <a:rPr lang="en-US" sz="1000" dirty="0">
                <a:latin typeface="Roboto Condensed" panose="020B0604020202020204" charset="0"/>
                <a:ea typeface="Roboto Condensed" panose="020B0604020202020204" charset="0"/>
              </a:rPr>
              <a:t> LMB, </a:t>
            </a:r>
            <a:r>
              <a:rPr lang="en-US" sz="1000" dirty="0" err="1">
                <a:latin typeface="Roboto Condensed" panose="020B0604020202020204" charset="0"/>
                <a:ea typeface="Roboto Condensed" panose="020B0604020202020204" charset="0"/>
              </a:rPr>
              <a:t>Benko-Iseppon</a:t>
            </a:r>
            <a:r>
              <a:rPr lang="en-US" sz="1000" dirty="0">
                <a:latin typeface="Roboto Condensed" panose="020B0604020202020204" charset="0"/>
                <a:ea typeface="Roboto Condensed" panose="020B0604020202020204" charset="0"/>
              </a:rPr>
              <a:t> AM, </a:t>
            </a:r>
            <a:r>
              <a:rPr lang="en-US" sz="1000" dirty="0" err="1">
                <a:latin typeface="Roboto Condensed" panose="020B0604020202020204" charset="0"/>
                <a:ea typeface="Roboto Condensed" panose="020B0604020202020204" charset="0"/>
              </a:rPr>
              <a:t>Crovella</a:t>
            </a:r>
            <a:r>
              <a:rPr lang="en-US" sz="1000" dirty="0">
                <a:latin typeface="Roboto Condensed" panose="020B0604020202020204" charset="0"/>
                <a:ea typeface="Roboto Condensed" panose="020B0604020202020204" charset="0"/>
              </a:rPr>
              <a:t> S. Bioactive Antimicrobial Peptides: A New Weapon to Counteract Zoonosis. Microorganisms. 2022; 10(8):1591. https://doi.org/10.3390/microorganisms10081591 </a:t>
            </a:r>
            <a:endParaRPr lang="en-US" sz="1000" dirty="0" smtClean="0">
              <a:latin typeface="Roboto Condensed" panose="020B0604020202020204" charset="0"/>
              <a:ea typeface="Roboto Condensed" panose="020B060402020202020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000" dirty="0">
                <a:latin typeface="Roboto Condensed" panose="020B0604020202020204" charset="0"/>
                <a:ea typeface="Roboto Condensed" panose="020B0604020202020204" charset="0"/>
              </a:rPr>
              <a:t>Lei Chen, Cui Liu, Yan </a:t>
            </a:r>
            <a:r>
              <a:rPr lang="en-US" sz="1000" dirty="0" err="1">
                <a:latin typeface="Roboto Condensed" panose="020B0604020202020204" charset="0"/>
                <a:ea typeface="Roboto Condensed" panose="020B0604020202020204" charset="0"/>
              </a:rPr>
              <a:t>Xue</a:t>
            </a:r>
            <a:r>
              <a:rPr lang="en-US" sz="1000" dirty="0">
                <a:latin typeface="Roboto Condensed" panose="020B0604020202020204" charset="0"/>
                <a:ea typeface="Roboto Condensed" panose="020B0604020202020204" charset="0"/>
              </a:rPr>
              <a:t>, Xin-Yi </a:t>
            </a:r>
            <a:r>
              <a:rPr lang="en-US" sz="1000" dirty="0" smtClean="0">
                <a:latin typeface="Roboto Condensed" panose="020B0604020202020204" charset="0"/>
                <a:ea typeface="Roboto Condensed" panose="020B0604020202020204" charset="0"/>
              </a:rPr>
              <a:t>Chen. Several </a:t>
            </a:r>
            <a:r>
              <a:rPr lang="en-US" sz="1000" dirty="0">
                <a:latin typeface="Roboto Condensed" panose="020B0604020202020204" charset="0"/>
                <a:ea typeface="Roboto Condensed" panose="020B0604020202020204" charset="0"/>
              </a:rPr>
              <a:t>neuropeptides involved in parkinsonian neuroprotection modulate the firing properties of </a:t>
            </a:r>
            <a:r>
              <a:rPr lang="en-US" sz="1000" dirty="0" err="1">
                <a:latin typeface="Roboto Condensed" panose="020B0604020202020204" charset="0"/>
                <a:ea typeface="Roboto Condensed" panose="020B0604020202020204" charset="0"/>
              </a:rPr>
              <a:t>nigral</a:t>
            </a:r>
            <a:r>
              <a:rPr lang="en-US" sz="1000" dirty="0">
                <a:latin typeface="Roboto Condensed" panose="020B0604020202020204" charset="0"/>
                <a:ea typeface="Roboto Condensed" panose="020B0604020202020204" charset="0"/>
              </a:rPr>
              <a:t> dopaminergic </a:t>
            </a:r>
            <a:r>
              <a:rPr lang="en-US" sz="1000" dirty="0" smtClean="0">
                <a:latin typeface="Roboto Condensed" panose="020B0604020202020204" charset="0"/>
                <a:ea typeface="Roboto Condensed" panose="020B0604020202020204" charset="0"/>
              </a:rPr>
              <a:t>neurons</a:t>
            </a:r>
            <a:r>
              <a:rPr lang="en-US" sz="1000" dirty="0">
                <a:latin typeface="Roboto Condensed" panose="020B0604020202020204" charset="0"/>
                <a:ea typeface="Roboto Condensed" panose="020B0604020202020204" charset="0"/>
              </a:rPr>
              <a:t>.</a:t>
            </a:r>
            <a:r>
              <a:rPr lang="en-US" sz="1000" dirty="0" smtClean="0">
                <a:latin typeface="Roboto Condensed" panose="020B0604020202020204" charset="0"/>
                <a:ea typeface="Roboto Condensed" panose="020B0604020202020204" charset="0"/>
              </a:rPr>
              <a:t> </a:t>
            </a:r>
            <a:r>
              <a:rPr lang="en-US" sz="1000" dirty="0">
                <a:latin typeface="Roboto Condensed" panose="020B0604020202020204" charset="0"/>
                <a:ea typeface="Roboto Condensed" panose="020B0604020202020204" charset="0"/>
              </a:rPr>
              <a:t>Neuropeptides</a:t>
            </a:r>
            <a:r>
              <a:rPr lang="en-US" sz="1000" dirty="0" smtClean="0">
                <a:latin typeface="Roboto Condensed" panose="020B0604020202020204" charset="0"/>
                <a:ea typeface="Roboto Condensed" panose="020B0604020202020204" charset="0"/>
              </a:rPr>
              <a:t>,</a:t>
            </a:r>
            <a:r>
              <a:rPr lang="en-US" sz="1000" dirty="0">
                <a:latin typeface="Roboto Condensed" panose="020B0604020202020204" charset="0"/>
                <a:ea typeface="Roboto Condensed" panose="020B0604020202020204" charset="0"/>
              </a:rPr>
              <a:t> </a:t>
            </a:r>
            <a:r>
              <a:rPr lang="en-US" sz="1000" dirty="0" smtClean="0">
                <a:latin typeface="Roboto Condensed" panose="020B0604020202020204" charset="0"/>
                <a:ea typeface="Roboto Condensed" panose="020B0604020202020204" charset="0"/>
              </a:rPr>
              <a:t>2023, 102337. </a:t>
            </a:r>
            <a:r>
              <a:rPr lang="en-US" sz="1000" dirty="0" smtClean="0">
                <a:latin typeface="Roboto Condensed" panose="020B0604020202020204" charset="0"/>
                <a:ea typeface="Roboto Condensed" panose="020B0604020202020204" charset="0"/>
                <a:hlinkClick r:id="rId4"/>
              </a:rPr>
              <a:t>https</a:t>
            </a:r>
            <a:r>
              <a:rPr lang="en-US" sz="1000" dirty="0">
                <a:latin typeface="Roboto Condensed" panose="020B0604020202020204" charset="0"/>
                <a:ea typeface="Roboto Condensed" panose="020B0604020202020204" charset="0"/>
                <a:hlinkClick r:id="rId4"/>
              </a:rPr>
              <a:t>://</a:t>
            </a:r>
            <a:r>
              <a:rPr lang="en-US" sz="1000" dirty="0" smtClean="0">
                <a:latin typeface="Roboto Condensed" panose="020B0604020202020204" charset="0"/>
                <a:ea typeface="Roboto Condensed" panose="020B0604020202020204" charset="0"/>
                <a:hlinkClick r:id="rId4"/>
              </a:rPr>
              <a:t>doi.org/10.1016/j.npep.2023.102337</a:t>
            </a:r>
            <a:endParaRPr lang="bg-BG" sz="1000" dirty="0" smtClean="0">
              <a:latin typeface="Roboto Condensed" panose="020B0604020202020204" charset="0"/>
              <a:ea typeface="Roboto Condensed" panose="020B060402020202020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000" dirty="0" smtClean="0">
                <a:latin typeface="Roboto Condensed" panose="020B0604020202020204" charset="0"/>
                <a:ea typeface="Roboto Condensed" panose="020B0604020202020204" charset="0"/>
              </a:rPr>
              <a:t>Boules </a:t>
            </a:r>
            <a:r>
              <a:rPr lang="en-US" sz="1000" dirty="0">
                <a:latin typeface="Roboto Condensed" panose="020B0604020202020204" charset="0"/>
                <a:ea typeface="Roboto Condensed" panose="020B0604020202020204" charset="0"/>
              </a:rPr>
              <a:t>M, Li Z, Smith K, Fredrickson P, </a:t>
            </a:r>
            <a:r>
              <a:rPr lang="en-US" sz="1000" dirty="0" err="1">
                <a:latin typeface="Roboto Condensed" panose="020B0604020202020204" charset="0"/>
                <a:ea typeface="Roboto Condensed" panose="020B0604020202020204" charset="0"/>
              </a:rPr>
              <a:t>Richelson</a:t>
            </a:r>
            <a:r>
              <a:rPr lang="en-US" sz="1000" dirty="0">
                <a:latin typeface="Roboto Condensed" panose="020B0604020202020204" charset="0"/>
                <a:ea typeface="Roboto Condensed" panose="020B0604020202020204" charset="0"/>
              </a:rPr>
              <a:t> E. Diverse roles of </a:t>
            </a:r>
            <a:r>
              <a:rPr lang="en-US" sz="1000" dirty="0" err="1">
                <a:latin typeface="Roboto Condensed" panose="020B0604020202020204" charset="0"/>
                <a:ea typeface="Roboto Condensed" panose="020B0604020202020204" charset="0"/>
              </a:rPr>
              <a:t>neurotensin</a:t>
            </a:r>
            <a:r>
              <a:rPr lang="en-US" sz="1000" dirty="0">
                <a:latin typeface="Roboto Condensed" panose="020B0604020202020204" charset="0"/>
                <a:ea typeface="Roboto Condensed" panose="020B0604020202020204" charset="0"/>
              </a:rPr>
              <a:t> agonists in the central nervous system. Front </a:t>
            </a:r>
            <a:r>
              <a:rPr lang="en-US" sz="1000" dirty="0" err="1">
                <a:latin typeface="Roboto Condensed" panose="020B0604020202020204" charset="0"/>
                <a:ea typeface="Roboto Condensed" panose="020B0604020202020204" charset="0"/>
              </a:rPr>
              <a:t>Endocrinol</a:t>
            </a:r>
            <a:r>
              <a:rPr lang="en-US" sz="1000" dirty="0">
                <a:latin typeface="Roboto Condensed" panose="020B0604020202020204" charset="0"/>
                <a:ea typeface="Roboto Condensed" panose="020B0604020202020204" charset="0"/>
              </a:rPr>
              <a:t> (Lausanne). 2013 Mar 22;4:36. </a:t>
            </a:r>
            <a:r>
              <a:rPr lang="en-US" sz="1000" dirty="0" err="1">
                <a:latin typeface="Roboto Condensed" panose="020B0604020202020204" charset="0"/>
                <a:ea typeface="Roboto Condensed" panose="020B0604020202020204" charset="0"/>
              </a:rPr>
              <a:t>doi</a:t>
            </a:r>
            <a:r>
              <a:rPr lang="en-US" sz="1000" dirty="0">
                <a:latin typeface="Roboto Condensed" panose="020B0604020202020204" charset="0"/>
                <a:ea typeface="Roboto Condensed" panose="020B0604020202020204" charset="0"/>
              </a:rPr>
              <a:t>: 10.3389/fendo.2013.00036 </a:t>
            </a:r>
            <a:endParaRPr lang="bg-BG" sz="1000" dirty="0" smtClean="0">
              <a:latin typeface="Roboto Condensed" panose="020B0604020202020204" charset="0"/>
              <a:ea typeface="Roboto Condensed" panose="020B060402020202020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000" dirty="0" err="1" smtClean="0">
                <a:latin typeface="Roboto Condensed" panose="020B0604020202020204" charset="0"/>
                <a:ea typeface="Roboto Condensed" panose="020B0604020202020204" charset="0"/>
              </a:rPr>
              <a:t>Henninot</a:t>
            </a:r>
            <a:r>
              <a:rPr lang="en-US" sz="1000" dirty="0" smtClean="0">
                <a:latin typeface="Roboto Condensed" panose="020B0604020202020204" charset="0"/>
                <a:ea typeface="Roboto Condensed" panose="020B0604020202020204" charset="0"/>
              </a:rPr>
              <a:t> </a:t>
            </a:r>
            <a:r>
              <a:rPr lang="en-US" sz="1000" dirty="0">
                <a:latin typeface="Roboto Condensed" panose="020B0604020202020204" charset="0"/>
                <a:ea typeface="Roboto Condensed" panose="020B0604020202020204" charset="0"/>
              </a:rPr>
              <a:t>A, Collins JC, </a:t>
            </a:r>
            <a:r>
              <a:rPr lang="en-US" sz="1000" dirty="0" err="1">
                <a:latin typeface="Roboto Condensed" panose="020B0604020202020204" charset="0"/>
                <a:ea typeface="Roboto Condensed" panose="020B0604020202020204" charset="0"/>
              </a:rPr>
              <a:t>Nuss</a:t>
            </a:r>
            <a:r>
              <a:rPr lang="en-US" sz="1000" dirty="0">
                <a:latin typeface="Roboto Condensed" panose="020B0604020202020204" charset="0"/>
                <a:ea typeface="Roboto Condensed" panose="020B0604020202020204" charset="0"/>
              </a:rPr>
              <a:t> JM. The Current State of Peptide Drug Discovery: Back to the Future?. J Med Chem. 2018;61(4):1382-1414. doi:10.1021/acs.jmedchem.7b00318 </a:t>
            </a:r>
            <a:endParaRPr lang="en-US" sz="1000" dirty="0" smtClean="0">
              <a:latin typeface="Roboto Condensed" panose="020B0604020202020204" charset="0"/>
              <a:ea typeface="Roboto Condensed" panose="020B060402020202020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000" dirty="0">
                <a:latin typeface="Roboto Condensed" panose="020B0604020202020204" charset="0"/>
                <a:ea typeface="Roboto Condensed" panose="020B0604020202020204" charset="0"/>
              </a:rPr>
              <a:t>Cahn, A., </a:t>
            </a:r>
            <a:r>
              <a:rPr lang="en-US" sz="1000" dirty="0" err="1">
                <a:latin typeface="Roboto Condensed" panose="020B0604020202020204" charset="0"/>
                <a:ea typeface="Roboto Condensed" panose="020B0604020202020204" charset="0"/>
              </a:rPr>
              <a:t>Miccoli</a:t>
            </a:r>
            <a:r>
              <a:rPr lang="en-US" sz="1000" dirty="0">
                <a:latin typeface="Roboto Condensed" panose="020B0604020202020204" charset="0"/>
                <a:ea typeface="Roboto Condensed" panose="020B0604020202020204" charset="0"/>
              </a:rPr>
              <a:t>, R., </a:t>
            </a:r>
            <a:r>
              <a:rPr lang="en-US" sz="1000" dirty="0" err="1">
                <a:latin typeface="Roboto Condensed" panose="020B0604020202020204" charset="0"/>
                <a:ea typeface="Roboto Condensed" panose="020B0604020202020204" charset="0"/>
              </a:rPr>
              <a:t>Dardano</a:t>
            </a:r>
            <a:r>
              <a:rPr lang="en-US" sz="1000" dirty="0">
                <a:latin typeface="Roboto Condensed" panose="020B0604020202020204" charset="0"/>
                <a:ea typeface="Roboto Condensed" panose="020B0604020202020204" charset="0"/>
              </a:rPr>
              <a:t>, A., &amp; Del Prato, S. (2015). New forms of insulin and insulin therapies for the treatment of type 2 diabetes. The lancet. Diabetes &amp; endocrinology, 3(8), 638–652. </a:t>
            </a:r>
            <a:r>
              <a:rPr lang="en-US" sz="1000" dirty="0">
                <a:latin typeface="Roboto Condensed" panose="020B0604020202020204" charset="0"/>
                <a:ea typeface="Roboto Condensed" panose="020B0604020202020204" charset="0"/>
                <a:hlinkClick r:id="rId5"/>
              </a:rPr>
              <a:t>https://</a:t>
            </a:r>
            <a:r>
              <a:rPr lang="en-US" sz="1000" dirty="0" smtClean="0">
                <a:latin typeface="Roboto Condensed" panose="020B0604020202020204" charset="0"/>
                <a:ea typeface="Roboto Condensed" panose="020B0604020202020204" charset="0"/>
                <a:hlinkClick r:id="rId5"/>
              </a:rPr>
              <a:t>doi.org/10.1016/S2213-8587(15)00097-2</a:t>
            </a:r>
            <a:endParaRPr lang="en-US" sz="1000" dirty="0" smtClean="0">
              <a:latin typeface="Roboto Condensed" panose="020B0604020202020204" charset="0"/>
              <a:ea typeface="Roboto Condensed" panose="020B060402020202020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000" dirty="0">
                <a:latin typeface="Roboto Condensed" panose="020B0604020202020204" charset="0"/>
                <a:ea typeface="Roboto Condensed" panose="020B0604020202020204" charset="0"/>
              </a:rPr>
              <a:t>Zhu, Q., Chen, Z., Paul, P. K., Lu, Y., Wu, W., &amp; Qi, J. (2021). Oral delivery of proteins and peptides: Challenges, status quo and future perspectives. </a:t>
            </a:r>
            <a:r>
              <a:rPr lang="en-US" sz="1000" dirty="0" err="1">
                <a:latin typeface="Roboto Condensed" panose="020B0604020202020204" charset="0"/>
                <a:ea typeface="Roboto Condensed" panose="020B0604020202020204" charset="0"/>
              </a:rPr>
              <a:t>Acta</a:t>
            </a:r>
            <a:r>
              <a:rPr lang="en-US" sz="1000" dirty="0">
                <a:latin typeface="Roboto Condensed" panose="020B0604020202020204" charset="0"/>
                <a:ea typeface="Roboto Condensed" panose="020B0604020202020204" charset="0"/>
              </a:rPr>
              <a:t> </a:t>
            </a:r>
            <a:r>
              <a:rPr lang="en-US" sz="1000" dirty="0" err="1">
                <a:latin typeface="Roboto Condensed" panose="020B0604020202020204" charset="0"/>
                <a:ea typeface="Roboto Condensed" panose="020B0604020202020204" charset="0"/>
              </a:rPr>
              <a:t>pharmaceutica</a:t>
            </a:r>
            <a:r>
              <a:rPr lang="en-US" sz="1000" dirty="0">
                <a:latin typeface="Roboto Condensed" panose="020B0604020202020204" charset="0"/>
                <a:ea typeface="Roboto Condensed" panose="020B0604020202020204" charset="0"/>
              </a:rPr>
              <a:t> </a:t>
            </a:r>
            <a:r>
              <a:rPr lang="en-US" sz="1000" dirty="0" err="1">
                <a:latin typeface="Roboto Condensed" panose="020B0604020202020204" charset="0"/>
                <a:ea typeface="Roboto Condensed" panose="020B0604020202020204" charset="0"/>
              </a:rPr>
              <a:t>Sinica</a:t>
            </a:r>
            <a:r>
              <a:rPr lang="en-US" sz="1000" dirty="0">
                <a:latin typeface="Roboto Condensed" panose="020B0604020202020204" charset="0"/>
                <a:ea typeface="Roboto Condensed" panose="020B0604020202020204" charset="0"/>
              </a:rPr>
              <a:t>. B, 11(8), 2416–2448. </a:t>
            </a:r>
            <a:r>
              <a:rPr lang="en-US" sz="1000" dirty="0">
                <a:latin typeface="Roboto Condensed" panose="020B0604020202020204" charset="0"/>
                <a:ea typeface="Roboto Condensed" panose="020B0604020202020204" charset="0"/>
                <a:hlinkClick r:id="rId6"/>
              </a:rPr>
              <a:t>https://</a:t>
            </a:r>
            <a:r>
              <a:rPr lang="en-US" sz="1000" dirty="0" smtClean="0">
                <a:latin typeface="Roboto Condensed" panose="020B0604020202020204" charset="0"/>
                <a:ea typeface="Roboto Condensed" panose="020B0604020202020204" charset="0"/>
                <a:hlinkClick r:id="rId6"/>
              </a:rPr>
              <a:t>doi.org/10.1016/j.apsb.2021.04.001</a:t>
            </a:r>
            <a:endParaRPr lang="bg-BG" sz="1000" dirty="0" smtClean="0">
              <a:latin typeface="Roboto Condensed" panose="020B0604020202020204" charset="0"/>
              <a:ea typeface="Roboto Condensed" panose="020B060402020202020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000" dirty="0" err="1" smtClean="0">
                <a:latin typeface="Roboto Condensed" panose="020B0604020202020204" charset="0"/>
                <a:ea typeface="Roboto Condensed" panose="020B0604020202020204" charset="0"/>
              </a:rPr>
              <a:t>Usmani</a:t>
            </a:r>
            <a:r>
              <a:rPr lang="en-US" sz="1000" dirty="0" smtClean="0">
                <a:latin typeface="Roboto Condensed" panose="020B0604020202020204" charset="0"/>
                <a:ea typeface="Roboto Condensed" panose="020B0604020202020204" charset="0"/>
              </a:rPr>
              <a:t> </a:t>
            </a:r>
            <a:r>
              <a:rPr lang="en-US" sz="1000" dirty="0">
                <a:latin typeface="Roboto Condensed" panose="020B0604020202020204" charset="0"/>
                <a:ea typeface="Roboto Condensed" panose="020B0604020202020204" charset="0"/>
              </a:rPr>
              <a:t>SS, </a:t>
            </a:r>
            <a:r>
              <a:rPr lang="en-US" sz="1000" dirty="0" err="1">
                <a:latin typeface="Roboto Condensed" panose="020B0604020202020204" charset="0"/>
                <a:ea typeface="Roboto Condensed" panose="020B0604020202020204" charset="0"/>
              </a:rPr>
              <a:t>Bedi</a:t>
            </a:r>
            <a:r>
              <a:rPr lang="en-US" sz="1000" dirty="0">
                <a:latin typeface="Roboto Condensed" panose="020B0604020202020204" charset="0"/>
                <a:ea typeface="Roboto Condensed" panose="020B0604020202020204" charset="0"/>
              </a:rPr>
              <a:t> G, Samuel JS, et al. </a:t>
            </a:r>
            <a:r>
              <a:rPr lang="en-US" sz="1000" dirty="0" err="1">
                <a:latin typeface="Roboto Condensed" panose="020B0604020202020204" charset="0"/>
                <a:ea typeface="Roboto Condensed" panose="020B0604020202020204" charset="0"/>
              </a:rPr>
              <a:t>THPdb</a:t>
            </a:r>
            <a:r>
              <a:rPr lang="en-US" sz="1000" dirty="0">
                <a:latin typeface="Roboto Condensed" panose="020B0604020202020204" charset="0"/>
                <a:ea typeface="Roboto Condensed" panose="020B0604020202020204" charset="0"/>
              </a:rPr>
              <a:t>: Database of FDA-approved peptide and protein therapeutics. </a:t>
            </a:r>
            <a:r>
              <a:rPr lang="en-US" sz="1000" dirty="0" err="1">
                <a:latin typeface="Roboto Condensed" panose="020B0604020202020204" charset="0"/>
                <a:ea typeface="Roboto Condensed" panose="020B0604020202020204" charset="0"/>
              </a:rPr>
              <a:t>PLoS</a:t>
            </a:r>
            <a:r>
              <a:rPr lang="en-US" sz="1000" dirty="0">
                <a:latin typeface="Roboto Condensed" panose="020B0604020202020204" charset="0"/>
                <a:ea typeface="Roboto Condensed" panose="020B0604020202020204" charset="0"/>
              </a:rPr>
              <a:t> One. 2017;12(7):e0181748 </a:t>
            </a:r>
            <a:r>
              <a:rPr lang="en-US" sz="1000" dirty="0" smtClean="0">
                <a:latin typeface="Roboto Condensed" panose="020B0604020202020204" charset="0"/>
                <a:ea typeface="Roboto Condensed" panose="020B0604020202020204" charset="0"/>
              </a:rPr>
              <a:t>doi:10.1371/journal.pone.0181748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dirty="0" smtClean="0">
                <a:latin typeface="Roboto Condensed" panose="020B0604020202020204" charset="0"/>
                <a:ea typeface="Roboto Condensed" panose="020B0604020202020204" charset="0"/>
              </a:rPr>
              <a:t>SWEDISH </a:t>
            </a:r>
            <a:r>
              <a:rPr lang="en-US" sz="1000" dirty="0">
                <a:latin typeface="Roboto Condensed" panose="020B0604020202020204" charset="0"/>
                <a:ea typeface="Roboto Condensed" panose="020B0604020202020204" charset="0"/>
              </a:rPr>
              <a:t>BIOMIMETICS 3000; 2021 </a:t>
            </a:r>
            <a:r>
              <a:rPr lang="bg-BG" sz="1000" dirty="0">
                <a:latin typeface="Roboto Condensed" panose="020B0604020202020204" charset="0"/>
                <a:ea typeface="Roboto Condensed" panose="020B0604020202020204" charset="0"/>
              </a:rPr>
              <a:t>достъпено на: </a:t>
            </a:r>
            <a:r>
              <a:rPr lang="en-US" sz="1000" dirty="0">
                <a:latin typeface="Roboto Condensed" panose="020B0604020202020204" charset="0"/>
                <a:ea typeface="Roboto Condensed" panose="020B0604020202020204" charset="0"/>
              </a:rPr>
              <a:t>https://sb3000.tech/peptides </a:t>
            </a:r>
            <a:endParaRPr lang="bg-BG" sz="1000" dirty="0" smtClean="0">
              <a:latin typeface="Roboto Condensed" panose="020B0604020202020204" charset="0"/>
              <a:ea typeface="Roboto Condensed" panose="020B0604020202020204" charset="0"/>
            </a:endParaRPr>
          </a:p>
          <a:p>
            <a:pPr marL="228600" indent="-228600">
              <a:buFont typeface="+mj-lt"/>
              <a:buAutoNum type="arabicPeriod"/>
            </a:pPr>
            <a:endParaRPr lang="en-US" sz="1000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38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99" y="384411"/>
            <a:ext cx="6202542" cy="766200"/>
          </a:xfrm>
        </p:spPr>
        <p:txBody>
          <a:bodyPr/>
          <a:lstStyle/>
          <a:p>
            <a:r>
              <a:rPr lang="ru-RU" sz="1800" dirty="0"/>
              <a:t>Видове </a:t>
            </a:r>
            <a:r>
              <a:rPr lang="ru-RU" sz="1800" dirty="0" smtClean="0"/>
              <a:t>лекарства </a:t>
            </a:r>
            <a:r>
              <a:rPr lang="ru-RU" sz="1800" dirty="0"/>
              <a:t>според размера на молекулите 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45" y="1669244"/>
            <a:ext cx="4399371" cy="23809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122" y="1841182"/>
            <a:ext cx="2038277" cy="1386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5494" y="1843465"/>
            <a:ext cx="1267571" cy="12654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3313" y="2262884"/>
            <a:ext cx="645814" cy="543168"/>
          </a:xfrm>
          <a:prstGeom prst="rect">
            <a:avLst/>
          </a:prstGeom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4700795" y="3370969"/>
            <a:ext cx="1087115" cy="33855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800" dirty="0" err="1">
                <a:solidFill>
                  <a:srgbClr val="222222"/>
                </a:solidFill>
                <a:latin typeface="Roboto Condensed" panose="020B0604020202020204" charset="0"/>
                <a:ea typeface="Roboto Condensed" panose="020B0604020202020204" charset="0"/>
                <a:cs typeface="Arial" panose="020B0604020202020204" pitchFamily="34" charset="0"/>
              </a:rPr>
              <a:t>a</a:t>
            </a:r>
            <a:r>
              <a:rPr kumimoji="0" lang="en-US" altLang="en-US" sz="80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Roboto Condensed" panose="020B0604020202020204" charset="0"/>
                <a:ea typeface="Roboto Condensed" panose="020B0604020202020204" charset="0"/>
                <a:cs typeface="Arial" panose="020B0604020202020204" pitchFamily="34" charset="0"/>
              </a:rPr>
              <a:t>cetylsalicyclic</a:t>
            </a:r>
            <a:r>
              <a:rPr kumimoji="0" lang="en-US" altLang="en-US" sz="8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Roboto Condensed" panose="020B0604020202020204" charset="0"/>
                <a:ea typeface="Roboto Condensed" panose="020B0604020202020204" charset="0"/>
                <a:cs typeface="Arial" panose="020B0604020202020204" pitchFamily="34" charset="0"/>
              </a:rPr>
              <a:t> acid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en-US" altLang="en-US" sz="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B0604020202020204" charset="0"/>
                <a:ea typeface="Roboto Condensed" panose="020B0604020202020204" charset="0"/>
              </a:rPr>
              <a:t> </a:t>
            </a:r>
            <a:r>
              <a:rPr lang="en-US" sz="800" dirty="0" smtClean="0">
                <a:latin typeface="Roboto Condensed" panose="020B0604020202020204" charset="0"/>
                <a:ea typeface="Roboto Condensed" panose="020B0604020202020204" charset="0"/>
              </a:rPr>
              <a:t>180 </a:t>
            </a:r>
            <a:r>
              <a:rPr lang="en-US" sz="800" dirty="0">
                <a:latin typeface="Roboto Condensed" panose="020B0604020202020204" charset="0"/>
                <a:ea typeface="Roboto Condensed" panose="020B0604020202020204" charset="0"/>
              </a:rPr>
              <a:t>Da</a:t>
            </a:r>
            <a:endParaRPr kumimoji="0" lang="en-US" altLang="en-US" sz="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Roboto Condensed" panose="020B0604020202020204" charset="0"/>
              <a:ea typeface="Roboto Condensed" panose="020B0604020202020204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6140146" y="3370969"/>
            <a:ext cx="1087115" cy="33855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bg-BG" altLang="en-US" sz="800" dirty="0" smtClean="0">
                <a:solidFill>
                  <a:srgbClr val="222222"/>
                </a:solidFill>
                <a:latin typeface="Roboto Condensed" panose="020B0604020202020204" charset="0"/>
                <a:ea typeface="Roboto Condensed" panose="020B0604020202020204" charset="0"/>
                <a:cs typeface="Arial" panose="020B0604020202020204" pitchFamily="34" charset="0"/>
              </a:rPr>
              <a:t>пептид</a:t>
            </a:r>
            <a:endParaRPr kumimoji="0" lang="en-US" altLang="en-US" sz="800" i="0" u="none" strike="noStrike" cap="none" normalizeH="0" baseline="0" dirty="0" smtClean="0">
              <a:ln>
                <a:noFill/>
              </a:ln>
              <a:solidFill>
                <a:srgbClr val="222222"/>
              </a:solidFill>
              <a:effectLst/>
              <a:latin typeface="Roboto Condensed" panose="020B0604020202020204" charset="0"/>
              <a:ea typeface="Roboto Condensed" panose="020B060402020202020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en-US" altLang="en-US" sz="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B0604020202020204" charset="0"/>
                <a:ea typeface="Roboto Condensed" panose="020B0604020202020204" charset="0"/>
              </a:rPr>
              <a:t> </a:t>
            </a:r>
            <a:r>
              <a:rPr lang="en-US" sz="800" dirty="0" smtClean="0">
                <a:latin typeface="Roboto Condensed" panose="020B0604020202020204" charset="0"/>
                <a:ea typeface="Roboto Condensed" panose="020B0604020202020204" charset="0"/>
              </a:rPr>
              <a:t>1</a:t>
            </a:r>
            <a:r>
              <a:rPr lang="bg-BG" sz="800" dirty="0" smtClean="0">
                <a:latin typeface="Roboto Condensed" panose="020B0604020202020204" charset="0"/>
                <a:ea typeface="Roboto Condensed" panose="020B0604020202020204" charset="0"/>
              </a:rPr>
              <a:t>00</a:t>
            </a:r>
            <a:r>
              <a:rPr lang="en-US" sz="800" dirty="0" smtClean="0">
                <a:latin typeface="Roboto Condensed" panose="020B0604020202020204" charset="0"/>
                <a:ea typeface="Roboto Condensed" panose="020B0604020202020204" charset="0"/>
              </a:rPr>
              <a:t>0 &lt;</a:t>
            </a:r>
            <a:r>
              <a:rPr lang="bg-BG" sz="800" dirty="0" smtClean="0">
                <a:latin typeface="Roboto Condensed" panose="020B0604020202020204" charset="0"/>
                <a:ea typeface="Roboto Condensed" panose="020B0604020202020204" charset="0"/>
              </a:rPr>
              <a:t> 10 000 </a:t>
            </a:r>
            <a:r>
              <a:rPr lang="en-US" sz="800" dirty="0" smtClean="0">
                <a:latin typeface="Roboto Condensed" panose="020B0604020202020204" charset="0"/>
                <a:ea typeface="Roboto Condensed" panose="020B0604020202020204" charset="0"/>
              </a:rPr>
              <a:t>Da</a:t>
            </a:r>
            <a:endParaRPr kumimoji="0" lang="en-US" altLang="en-US" sz="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Roboto Condensed" panose="020B0604020202020204" charset="0"/>
              <a:ea typeface="Roboto Condensed" panose="020B0604020202020204" charset="0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7618000" y="3370969"/>
            <a:ext cx="1260521" cy="33855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bg-BG" altLang="en-US" sz="800" dirty="0">
                <a:solidFill>
                  <a:srgbClr val="222222"/>
                </a:solidFill>
                <a:latin typeface="Roboto Condensed" panose="020B0604020202020204" charset="0"/>
                <a:ea typeface="Roboto Condensed" panose="020B0604020202020204" charset="0"/>
                <a:cs typeface="Arial" panose="020B0604020202020204" pitchFamily="34" charset="0"/>
              </a:rPr>
              <a:t>м</a:t>
            </a:r>
            <a:r>
              <a:rPr lang="bg-BG" altLang="en-US" sz="800" dirty="0" smtClean="0">
                <a:solidFill>
                  <a:srgbClr val="222222"/>
                </a:solidFill>
                <a:latin typeface="Roboto Condensed" panose="020B0604020202020204" charset="0"/>
                <a:ea typeface="Roboto Condensed" panose="020B0604020202020204" charset="0"/>
                <a:cs typeface="Arial" panose="020B0604020202020204" pitchFamily="34" charset="0"/>
              </a:rPr>
              <a:t>оноклонално антитяло</a:t>
            </a:r>
            <a:endParaRPr kumimoji="0" lang="en-US" altLang="en-US" sz="800" i="0" u="none" strike="noStrike" cap="none" normalizeH="0" baseline="0" dirty="0" smtClean="0">
              <a:ln>
                <a:noFill/>
              </a:ln>
              <a:solidFill>
                <a:srgbClr val="222222"/>
              </a:solidFill>
              <a:effectLst/>
              <a:latin typeface="Roboto Condensed" panose="020B0604020202020204" charset="0"/>
              <a:ea typeface="Roboto Condensed" panose="020B060402020202020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en-US" altLang="en-US" sz="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B0604020202020204" charset="0"/>
                <a:ea typeface="Roboto Condensed" panose="020B0604020202020204" charset="0"/>
              </a:rPr>
              <a:t> &gt;</a:t>
            </a:r>
            <a:r>
              <a:rPr kumimoji="0" lang="bg-BG" altLang="en-US" sz="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 Condensed" panose="020B0604020202020204" charset="0"/>
                <a:ea typeface="Roboto Condensed" panose="020B0604020202020204" charset="0"/>
              </a:rPr>
              <a:t> </a:t>
            </a:r>
            <a:r>
              <a:rPr lang="en-US" sz="800" dirty="0" smtClean="0">
                <a:latin typeface="Roboto Condensed" panose="020B0604020202020204" charset="0"/>
                <a:ea typeface="Roboto Condensed" panose="020B0604020202020204" charset="0"/>
              </a:rPr>
              <a:t>10</a:t>
            </a:r>
            <a:r>
              <a:rPr lang="bg-BG" sz="800" dirty="0" smtClean="0">
                <a:latin typeface="Roboto Condensed" panose="020B0604020202020204" charset="0"/>
                <a:ea typeface="Roboto Condensed" panose="020B0604020202020204" charset="0"/>
              </a:rPr>
              <a:t> 000</a:t>
            </a:r>
            <a:r>
              <a:rPr lang="en-US" sz="800" dirty="0" smtClean="0">
                <a:latin typeface="Roboto Condensed" panose="020B0604020202020204" charset="0"/>
                <a:ea typeface="Roboto Condensed" panose="020B0604020202020204" charset="0"/>
              </a:rPr>
              <a:t> </a:t>
            </a:r>
            <a:r>
              <a:rPr lang="en-US" sz="800" dirty="0">
                <a:latin typeface="Roboto Condensed" panose="020B0604020202020204" charset="0"/>
                <a:ea typeface="Roboto Condensed" panose="020B0604020202020204" charset="0"/>
              </a:rPr>
              <a:t>Da</a:t>
            </a:r>
            <a:endParaRPr kumimoji="0" lang="en-US" altLang="en-US" sz="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Roboto Condensed" panose="020B0604020202020204" charset="0"/>
              <a:ea typeface="Roboto Condensed" panose="020B060402020202020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508700" y="1669244"/>
            <a:ext cx="4596699" cy="2380952"/>
          </a:xfrm>
          <a:prstGeom prst="roundRect">
            <a:avLst/>
          </a:prstGeom>
          <a:noFill/>
          <a:ln w="222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412074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92575"/>
            <a:ext cx="6306675" cy="766200"/>
          </a:xfrm>
        </p:spPr>
        <p:txBody>
          <a:bodyPr/>
          <a:lstStyle/>
          <a:p>
            <a:r>
              <a:rPr lang="ru-RU" sz="1800" dirty="0"/>
              <a:t>Предимства на терапевтичните пептиди пред лекарствата с малки молекули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 dirty="0"/>
          </a:p>
        </p:txBody>
      </p:sp>
      <p:sp>
        <p:nvSpPr>
          <p:cNvPr id="5" name="TextBox 4"/>
          <p:cNvSpPr txBox="1"/>
          <p:nvPr/>
        </p:nvSpPr>
        <p:spPr>
          <a:xfrm>
            <a:off x="292286" y="1420473"/>
            <a:ext cx="2178186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100" b="1" dirty="0" smtClean="0">
                <a:solidFill>
                  <a:schemeClr val="accent5"/>
                </a:solidFill>
                <a:latin typeface="Roboto Condensed" panose="020B0604020202020204" charset="0"/>
                <a:ea typeface="Roboto Condensed" panose="020B0604020202020204" charset="0"/>
              </a:rPr>
              <a:t>Лекарствени характеристики на пептидите</a:t>
            </a:r>
          </a:p>
          <a:p>
            <a:pPr algn="ctr"/>
            <a:endParaRPr lang="en-US" sz="1100" b="1" dirty="0" smtClean="0">
              <a:latin typeface="Roboto Condensed" panose="020B0604020202020204" charset="0"/>
              <a:ea typeface="Roboto Condensed" panose="020B0604020202020204" charset="0"/>
            </a:endParaRPr>
          </a:p>
          <a:p>
            <a:pPr algn="ctr"/>
            <a:endParaRPr lang="bg-BG" sz="1100" b="1" dirty="0">
              <a:latin typeface="Roboto Condensed" panose="020B0604020202020204" charset="0"/>
              <a:ea typeface="Roboto Condensed" panose="020B0604020202020204" charset="0"/>
            </a:endParaRPr>
          </a:p>
          <a:p>
            <a:pPr algn="ctr"/>
            <a:r>
              <a:rPr lang="bg-BG" sz="1000" b="1" dirty="0" smtClean="0">
                <a:latin typeface="Roboto Condensed" panose="020B0604020202020204" charset="0"/>
                <a:ea typeface="Roboto Condensed" panose="020B0604020202020204" charset="0"/>
              </a:rPr>
              <a:t>Аналози на функционално активен фрагмент от протеина</a:t>
            </a:r>
          </a:p>
          <a:p>
            <a:pPr algn="ctr"/>
            <a:endParaRPr lang="bg-BG" sz="1000" b="1" dirty="0">
              <a:latin typeface="Roboto Condensed" panose="020B0604020202020204" charset="0"/>
              <a:ea typeface="Roboto Condensed" panose="020B0604020202020204" charset="0"/>
            </a:endParaRPr>
          </a:p>
          <a:p>
            <a:pPr algn="ctr"/>
            <a:r>
              <a:rPr lang="en-US" sz="900" b="1" dirty="0" smtClean="0">
                <a:latin typeface="Roboto Condensed" panose="020B0604020202020204" charset="0"/>
                <a:ea typeface="Roboto Condensed" panose="020B0604020202020204" charset="0"/>
              </a:rPr>
              <a:t>- </a:t>
            </a:r>
            <a:r>
              <a:rPr lang="bg-BG" sz="900" b="1" dirty="0" smtClean="0">
                <a:latin typeface="Roboto Condensed" panose="020B0604020202020204" charset="0"/>
                <a:ea typeface="Roboto Condensed" panose="020B0604020202020204" charset="0"/>
              </a:rPr>
              <a:t>висока селетивност – нисък риск от странични ефекти</a:t>
            </a:r>
          </a:p>
          <a:p>
            <a:pPr algn="ctr"/>
            <a:endParaRPr lang="bg-BG" sz="900" b="1" dirty="0" smtClean="0">
              <a:latin typeface="Roboto Condensed" panose="020B0604020202020204" charset="0"/>
              <a:ea typeface="Roboto Condensed" panose="020B0604020202020204" charset="0"/>
            </a:endParaRPr>
          </a:p>
          <a:p>
            <a:pPr algn="ctr"/>
            <a:r>
              <a:rPr lang="en-US" sz="900" b="1" dirty="0" smtClean="0">
                <a:latin typeface="Roboto Condensed" panose="020B0604020202020204" charset="0"/>
                <a:ea typeface="Roboto Condensed" panose="020B0604020202020204" charset="0"/>
              </a:rPr>
              <a:t>- </a:t>
            </a:r>
            <a:r>
              <a:rPr lang="bg-BG" sz="900" b="1" dirty="0" smtClean="0">
                <a:latin typeface="Roboto Condensed" panose="020B0604020202020204" charset="0"/>
                <a:ea typeface="Roboto Condensed" panose="020B0604020202020204" charset="0"/>
              </a:rPr>
              <a:t>висок афинитет на свързване с таргетни рецептори</a:t>
            </a:r>
          </a:p>
          <a:p>
            <a:pPr algn="ctr"/>
            <a:endParaRPr lang="bg-BG" sz="900" b="1" dirty="0" smtClean="0">
              <a:latin typeface="Roboto Condensed" panose="020B0604020202020204" charset="0"/>
              <a:ea typeface="Roboto Condensed" panose="020B0604020202020204" charset="0"/>
            </a:endParaRPr>
          </a:p>
          <a:p>
            <a:pPr algn="ctr"/>
            <a:r>
              <a:rPr lang="en-US" sz="900" b="1" dirty="0" smtClean="0">
                <a:latin typeface="Roboto Condensed" panose="020B0604020202020204" charset="0"/>
                <a:ea typeface="Roboto Condensed" panose="020B0604020202020204" charset="0"/>
              </a:rPr>
              <a:t>- </a:t>
            </a:r>
            <a:r>
              <a:rPr lang="bg-BG" sz="900" b="1" dirty="0" smtClean="0">
                <a:latin typeface="Roboto Condensed" panose="020B0604020202020204" charset="0"/>
                <a:ea typeface="Roboto Condensed" panose="020B0604020202020204" charset="0"/>
              </a:rPr>
              <a:t>висока специфичност и ефикасност</a:t>
            </a:r>
          </a:p>
          <a:p>
            <a:pPr algn="ctr"/>
            <a:endParaRPr lang="bg-BG" sz="900" b="1" dirty="0" smtClean="0">
              <a:latin typeface="Roboto Condensed" panose="020B0604020202020204" charset="0"/>
              <a:ea typeface="Roboto Condensed" panose="020B0604020202020204" charset="0"/>
            </a:endParaRPr>
          </a:p>
          <a:p>
            <a:pPr algn="ctr"/>
            <a:r>
              <a:rPr lang="en-US" sz="900" b="1" dirty="0" smtClean="0">
                <a:latin typeface="Roboto Condensed" panose="020B0604020202020204" charset="0"/>
                <a:ea typeface="Roboto Condensed" panose="020B0604020202020204" charset="0"/>
              </a:rPr>
              <a:t>- </a:t>
            </a:r>
            <a:r>
              <a:rPr lang="bg-BG" sz="900" b="1" dirty="0" smtClean="0">
                <a:latin typeface="Roboto Condensed" panose="020B0604020202020204" charset="0"/>
                <a:ea typeface="Roboto Condensed" panose="020B0604020202020204" charset="0"/>
              </a:rPr>
              <a:t>продуктите от разграждането им са АА – нисък риск от системна токсичност и малка вероятност за лекарствени взаимодействия</a:t>
            </a:r>
          </a:p>
          <a:p>
            <a:pPr marL="171450" indent="-171450" algn="ctr">
              <a:buFontTx/>
              <a:buChar char="-"/>
            </a:pPr>
            <a:endParaRPr lang="bg-BG" sz="900" b="1" dirty="0" smtClean="0">
              <a:latin typeface="Roboto Condensed" panose="020B0604020202020204" charset="0"/>
              <a:ea typeface="Roboto Condensed" panose="020B0604020202020204" charset="0"/>
            </a:endParaRPr>
          </a:p>
          <a:p>
            <a:pPr algn="ctr"/>
            <a:r>
              <a:rPr lang="en-US" sz="900" b="1" dirty="0" smtClean="0">
                <a:latin typeface="Roboto Condensed" panose="020B0604020202020204" charset="0"/>
                <a:ea typeface="Roboto Condensed" panose="020B0604020202020204" charset="0"/>
              </a:rPr>
              <a:t>- </a:t>
            </a:r>
            <a:r>
              <a:rPr lang="bg-BG" sz="900" b="1" dirty="0" smtClean="0">
                <a:latin typeface="Roboto Condensed" panose="020B0604020202020204" charset="0"/>
                <a:ea typeface="Roboto Condensed" panose="020B0604020202020204" charset="0"/>
              </a:rPr>
              <a:t>кратък плазмен полуживот – не се натрупват в организма</a:t>
            </a:r>
            <a:endParaRPr lang="en-US" sz="900" b="1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46495" y="1531998"/>
            <a:ext cx="2262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900" b="1" dirty="0" smtClean="0">
                <a:latin typeface="Roboto Condensed" panose="020B0604020202020204" charset="0"/>
                <a:ea typeface="Roboto Condensed" panose="020B0604020202020204" charset="0"/>
              </a:rPr>
              <a:t>- прием на по-висока доза</a:t>
            </a:r>
          </a:p>
          <a:p>
            <a:pPr marL="171450" indent="-171450">
              <a:buFontTx/>
              <a:buChar char="-"/>
            </a:pPr>
            <a:endParaRPr lang="bg-BG" sz="900" b="1" dirty="0" smtClean="0">
              <a:latin typeface="Roboto Condensed" panose="020B0604020202020204" charset="0"/>
              <a:ea typeface="Roboto Condensed" panose="020B0604020202020204" charset="0"/>
            </a:endParaRPr>
          </a:p>
          <a:p>
            <a:r>
              <a:rPr lang="bg-BG" sz="900" b="1" dirty="0" smtClean="0">
                <a:latin typeface="Roboto Condensed" panose="020B0604020202020204" charset="0"/>
                <a:ea typeface="Roboto Condensed" panose="020B0604020202020204" charset="0"/>
              </a:rPr>
              <a:t>- нисък риск от остра токсичноост</a:t>
            </a:r>
          </a:p>
          <a:p>
            <a:endParaRPr lang="bg-BG" sz="900" b="1" dirty="0" smtClean="0">
              <a:latin typeface="Roboto Condensed" panose="020B0604020202020204" charset="0"/>
              <a:ea typeface="Roboto Condensed" panose="020B0604020202020204" charset="0"/>
            </a:endParaRPr>
          </a:p>
          <a:p>
            <a:r>
              <a:rPr lang="bg-BG" sz="900" b="1" dirty="0" smtClean="0">
                <a:latin typeface="Roboto Condensed" panose="020B0604020202020204" charset="0"/>
                <a:ea typeface="Roboto Condensed" panose="020B0604020202020204" charset="0"/>
              </a:rPr>
              <a:t>- нисък риск от усложнения, свързани с метаболити</a:t>
            </a:r>
            <a:endParaRPr lang="en-US" sz="900" b="1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46098" y="3788022"/>
            <a:ext cx="2543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900" b="1" dirty="0" smtClean="0">
                <a:latin typeface="Roboto Condensed" panose="020B0604020202020204" charset="0"/>
                <a:ea typeface="Roboto Condensed" panose="020B0604020202020204" charset="0"/>
              </a:rPr>
              <a:t>- ефикасност в ниски дози</a:t>
            </a:r>
          </a:p>
          <a:p>
            <a:endParaRPr lang="bg-BG" sz="900" b="1" dirty="0" smtClean="0">
              <a:latin typeface="Roboto Condensed" panose="020B0604020202020204" charset="0"/>
              <a:ea typeface="Roboto Condensed" panose="020B0604020202020204" charset="0"/>
            </a:endParaRPr>
          </a:p>
          <a:p>
            <a:r>
              <a:rPr lang="bg-BG" sz="900" b="1" dirty="0" smtClean="0">
                <a:latin typeface="Roboto Condensed" panose="020B0604020202020204" charset="0"/>
                <a:ea typeface="Roboto Condensed" panose="020B0604020202020204" charset="0"/>
              </a:rPr>
              <a:t>- нисък риск от токсичност при продължителна употреба</a:t>
            </a:r>
            <a:endParaRPr lang="en-US" sz="900" b="1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54517" y="2951661"/>
            <a:ext cx="21562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0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ш</a:t>
            </a:r>
            <a:r>
              <a:rPr lang="bg-BG" sz="1000" b="1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ирок терапевтичен прозорец</a:t>
            </a:r>
            <a:endParaRPr lang="en-US" sz="1000" b="1" dirty="0">
              <a:solidFill>
                <a:schemeClr val="tx1">
                  <a:lumMod val="60000"/>
                  <a:lumOff val="40000"/>
                </a:schemeClr>
              </a:solidFill>
              <a:latin typeface="Roboto Condensed" panose="020B0604020202020204" charset="0"/>
              <a:ea typeface="Roboto Condensed" panose="020B060402020202020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758" y="1158775"/>
            <a:ext cx="3277123" cy="390465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6276" y="4912668"/>
            <a:ext cx="153118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latin typeface="Roboto Condensed" panose="020B0604020202020204" charset="0"/>
                <a:ea typeface="Roboto Condensed" panose="020B0604020202020204" charset="0"/>
              </a:rPr>
              <a:t>SWEDISH BIOMIMETICS 3000</a:t>
            </a:r>
          </a:p>
        </p:txBody>
      </p:sp>
    </p:spTree>
    <p:extLst>
      <p:ext uri="{BB962C8B-B14F-4D97-AF65-F5344CB8AC3E}">
        <p14:creationId xmlns:p14="http://schemas.microsoft.com/office/powerpoint/2010/main" val="118835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/>
          <p:cNvSpPr/>
          <p:nvPr/>
        </p:nvSpPr>
        <p:spPr>
          <a:xfrm rot="16200000">
            <a:off x="2570546" y="2111273"/>
            <a:ext cx="5154011" cy="93146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/>
          </a:p>
        </p:txBody>
      </p:sp>
      <p:cxnSp>
        <p:nvCxnSpPr>
          <p:cNvPr id="125" name="Elbow Connector 124"/>
          <p:cNvCxnSpPr/>
          <p:nvPr/>
        </p:nvCxnSpPr>
        <p:spPr>
          <a:xfrm>
            <a:off x="6524978" y="2391965"/>
            <a:ext cx="2194560" cy="1234440"/>
          </a:xfrm>
          <a:prstGeom prst="bentConnector2">
            <a:avLst/>
          </a:prstGeom>
          <a:ln>
            <a:solidFill>
              <a:srgbClr val="D20C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38"/>
          <p:cNvCxnSpPr/>
          <p:nvPr/>
        </p:nvCxnSpPr>
        <p:spPr>
          <a:xfrm flipV="1">
            <a:off x="6524978" y="727058"/>
            <a:ext cx="2194560" cy="1234440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5794546" y="385919"/>
            <a:ext cx="29196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88" indent="-128588">
              <a:buFont typeface="Arial" panose="020B0604020202020204" pitchFamily="34" charset="0"/>
              <a:buChar char="•"/>
            </a:pPr>
            <a:r>
              <a:rPr lang="bg-BG" sz="900" dirty="0">
                <a:latin typeface="Cambria Math" panose="02040503050406030204" pitchFamily="18" charset="0"/>
                <a:ea typeface="Cambria Math" panose="02040503050406030204" pitchFamily="18" charset="0"/>
              </a:rPr>
              <a:t>Добра ефикасност, безопасност и поносимост </a:t>
            </a:r>
            <a:endParaRPr lang="en-US" sz="9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bg-BG" sz="900" dirty="0">
                <a:latin typeface="Cambria Math" panose="02040503050406030204" pitchFamily="18" charset="0"/>
                <a:ea typeface="Cambria Math" panose="02040503050406030204" pitchFamily="18" charset="0"/>
              </a:rPr>
              <a:t>Висока селективност</a:t>
            </a:r>
            <a:endParaRPr lang="en-US" sz="9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bg-BG" sz="900" dirty="0">
                <a:latin typeface="Cambria Math" panose="02040503050406030204" pitchFamily="18" charset="0"/>
                <a:ea typeface="Cambria Math" panose="02040503050406030204" pitchFamily="18" charset="0"/>
              </a:rPr>
              <a:t>Ниски нива на токсичност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ru-RU" sz="900" dirty="0">
                <a:latin typeface="Cambria Math" panose="02040503050406030204" pitchFamily="18" charset="0"/>
                <a:ea typeface="Cambria Math" panose="02040503050406030204" pitchFamily="18" charset="0"/>
              </a:rPr>
              <a:t>Липса или по-малко странични ефекти (пептидите не кумулират в бъбреци и черен дроб)</a:t>
            </a:r>
            <a:endParaRPr lang="en-US" sz="9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bg-BG" sz="900" dirty="0">
                <a:latin typeface="Cambria Math" panose="02040503050406030204" pitchFamily="18" charset="0"/>
                <a:ea typeface="Cambria Math" panose="02040503050406030204" pitchFamily="18" charset="0"/>
              </a:rPr>
              <a:t>Предсказуем метаболизъм </a:t>
            </a:r>
            <a:endParaRPr lang="en-US" sz="9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bg-BG" sz="900" dirty="0">
                <a:latin typeface="Cambria Math" panose="02040503050406030204" pitchFamily="18" charset="0"/>
                <a:ea typeface="Cambria Math" panose="02040503050406030204" pitchFamily="18" charset="0"/>
              </a:rPr>
              <a:t>Kратко време за пускане на пазара </a:t>
            </a:r>
            <a:endParaRPr lang="en-US" sz="9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bg-BG" sz="900" dirty="0">
                <a:latin typeface="Cambria Math" panose="02040503050406030204" pitchFamily="18" charset="0"/>
                <a:ea typeface="Cambria Math" panose="02040503050406030204" pitchFamily="18" charset="0"/>
              </a:rPr>
              <a:t>Стандартни протоколи за синтез и добив с висока чистота</a:t>
            </a:r>
            <a:endParaRPr lang="en-US" sz="9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578145" y="76853"/>
            <a:ext cx="1461221" cy="276999"/>
            <a:chOff x="6949638" y="1755320"/>
            <a:chExt cx="1948294" cy="369332"/>
          </a:xfrm>
        </p:grpSpPr>
        <p:sp>
          <p:nvSpPr>
            <p:cNvPr id="49" name="TextBox 48"/>
            <p:cNvSpPr txBox="1"/>
            <p:nvPr/>
          </p:nvSpPr>
          <p:spPr>
            <a:xfrm>
              <a:off x="6949638" y="1755320"/>
              <a:ext cx="19482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bg-BG" sz="15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Zilla Slab SemiBold" pitchFamily="2" charset="0"/>
                  <a:ea typeface="Zilla Slab SemiBold" pitchFamily="2" charset="0"/>
                  <a:cs typeface="Rubik Medium" panose="00000600000000000000" pitchFamily="2" charset="-79"/>
                </a:rPr>
                <a:t>ВЪТРЕШНИ</a:t>
              </a:r>
              <a:endParaRPr 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Zilla Slab SemiBold" pitchFamily="2" charset="0"/>
                <a:ea typeface="Zilla Slab SemiBold" pitchFamily="2" charset="0"/>
                <a:cs typeface="Rubik Medium" panose="00000600000000000000" pitchFamily="2" charset="-79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 rot="5400000">
              <a:off x="7923784" y="1448449"/>
              <a:ext cx="0" cy="1330871"/>
            </a:xfrm>
            <a:prstGeom prst="line">
              <a:avLst/>
            </a:prstGeom>
            <a:ln w="317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3589749" y="1337943"/>
            <a:ext cx="3182621" cy="2817019"/>
            <a:chOff x="4386305" y="1699005"/>
            <a:chExt cx="4243494" cy="3756025"/>
          </a:xfrm>
        </p:grpSpPr>
        <p:grpSp>
          <p:nvGrpSpPr>
            <p:cNvPr id="67" name="Group 66"/>
            <p:cNvGrpSpPr/>
            <p:nvPr/>
          </p:nvGrpSpPr>
          <p:grpSpPr>
            <a:xfrm>
              <a:off x="4386305" y="1699005"/>
              <a:ext cx="2831466" cy="3756025"/>
              <a:chOff x="915250" y="2140450"/>
              <a:chExt cx="2831466" cy="3756025"/>
            </a:xfrm>
            <a:effectLst/>
          </p:grpSpPr>
          <p:sp>
            <p:nvSpPr>
              <p:cNvPr id="76" name="Freeform 9"/>
              <p:cNvSpPr>
                <a:spLocks/>
              </p:cNvSpPr>
              <p:nvPr/>
            </p:nvSpPr>
            <p:spPr bwMode="auto">
              <a:xfrm>
                <a:off x="915250" y="2819053"/>
                <a:ext cx="2831466" cy="3077422"/>
              </a:xfrm>
              <a:custGeom>
                <a:avLst/>
                <a:gdLst>
                  <a:gd name="T0" fmla="*/ 0 w 1255"/>
                  <a:gd name="T1" fmla="*/ 0 h 1363"/>
                  <a:gd name="T2" fmla="*/ 0 w 1255"/>
                  <a:gd name="T3" fmla="*/ 1062 h 1363"/>
                  <a:gd name="T4" fmla="*/ 627 w 1255"/>
                  <a:gd name="T5" fmla="*/ 1363 h 1363"/>
                  <a:gd name="T6" fmla="*/ 1255 w 1255"/>
                  <a:gd name="T7" fmla="*/ 1062 h 1363"/>
                  <a:gd name="T8" fmla="*/ 1255 w 1255"/>
                  <a:gd name="T9" fmla="*/ 0 h 1363"/>
                  <a:gd name="T10" fmla="*/ 0 w 1255"/>
                  <a:gd name="T11" fmla="*/ 0 h 1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55" h="1363">
                    <a:moveTo>
                      <a:pt x="0" y="0"/>
                    </a:moveTo>
                    <a:cubicBezTo>
                      <a:pt x="0" y="1062"/>
                      <a:pt x="0" y="1062"/>
                      <a:pt x="0" y="1062"/>
                    </a:cubicBezTo>
                    <a:cubicBezTo>
                      <a:pt x="0" y="1229"/>
                      <a:pt x="281" y="1363"/>
                      <a:pt x="627" y="1363"/>
                    </a:cubicBezTo>
                    <a:cubicBezTo>
                      <a:pt x="974" y="1363"/>
                      <a:pt x="1255" y="1229"/>
                      <a:pt x="1255" y="1062"/>
                    </a:cubicBezTo>
                    <a:cubicBezTo>
                      <a:pt x="1255" y="0"/>
                      <a:pt x="1255" y="0"/>
                      <a:pt x="125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7" name="Oval 10"/>
              <p:cNvSpPr>
                <a:spLocks noChangeArrowheads="1"/>
              </p:cNvSpPr>
              <p:nvPr/>
            </p:nvSpPr>
            <p:spPr bwMode="auto">
              <a:xfrm>
                <a:off x="915250" y="2140450"/>
                <a:ext cx="2831466" cy="135572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8" name="Freeform 11"/>
              <p:cNvSpPr>
                <a:spLocks/>
              </p:cNvSpPr>
              <p:nvPr/>
            </p:nvSpPr>
            <p:spPr bwMode="auto">
              <a:xfrm>
                <a:off x="2036872" y="5160086"/>
                <a:ext cx="1709843" cy="677122"/>
              </a:xfrm>
              <a:custGeom>
                <a:avLst/>
                <a:gdLst>
                  <a:gd name="T0" fmla="*/ 0 w 758"/>
                  <a:gd name="T1" fmla="*/ 294 h 300"/>
                  <a:gd name="T2" fmla="*/ 130 w 758"/>
                  <a:gd name="T3" fmla="*/ 300 h 300"/>
                  <a:gd name="T4" fmla="*/ 758 w 758"/>
                  <a:gd name="T5" fmla="*/ 0 h 300"/>
                  <a:gd name="T6" fmla="*/ 130 w 758"/>
                  <a:gd name="T7" fmla="*/ 0 h 300"/>
                  <a:gd name="T8" fmla="*/ 0 w 758"/>
                  <a:gd name="T9" fmla="*/ 294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8" h="300">
                    <a:moveTo>
                      <a:pt x="0" y="294"/>
                    </a:moveTo>
                    <a:cubicBezTo>
                      <a:pt x="43" y="298"/>
                      <a:pt x="86" y="300"/>
                      <a:pt x="130" y="300"/>
                    </a:cubicBezTo>
                    <a:cubicBezTo>
                      <a:pt x="477" y="300"/>
                      <a:pt x="758" y="165"/>
                      <a:pt x="758" y="0"/>
                    </a:cubicBezTo>
                    <a:cubicBezTo>
                      <a:pt x="130" y="0"/>
                      <a:pt x="130" y="0"/>
                      <a:pt x="130" y="0"/>
                    </a:cubicBezTo>
                    <a:lnTo>
                      <a:pt x="0" y="294"/>
                    </a:lnTo>
                    <a:close/>
                  </a:path>
                </a:pathLst>
              </a:custGeom>
              <a:solidFill>
                <a:schemeClr val="tx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</p:grpSp>
        <p:sp>
          <p:nvSpPr>
            <p:cNvPr id="79" name="Freeform 14"/>
            <p:cNvSpPr>
              <a:spLocks/>
            </p:cNvSpPr>
            <p:nvPr/>
          </p:nvSpPr>
          <p:spPr bwMode="auto">
            <a:xfrm>
              <a:off x="5801297" y="4131901"/>
              <a:ext cx="1416473" cy="586740"/>
            </a:xfrm>
            <a:custGeom>
              <a:avLst/>
              <a:gdLst>
                <a:gd name="T0" fmla="*/ 956 w 956"/>
                <a:gd name="T1" fmla="*/ 0 h 396"/>
                <a:gd name="T2" fmla="*/ 956 w 956"/>
                <a:gd name="T3" fmla="*/ 0 h 396"/>
                <a:gd name="T4" fmla="*/ 0 w 956"/>
                <a:gd name="T5" fmla="*/ 0 h 396"/>
                <a:gd name="T6" fmla="*/ 0 w 956"/>
                <a:gd name="T7" fmla="*/ 396 h 396"/>
                <a:gd name="T8" fmla="*/ 956 w 956"/>
                <a:gd name="T9" fmla="*/ 396 h 396"/>
                <a:gd name="T10" fmla="*/ 956 w 956"/>
                <a:gd name="T11" fmla="*/ 0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6" h="396">
                  <a:moveTo>
                    <a:pt x="956" y="0"/>
                  </a:moveTo>
                  <a:lnTo>
                    <a:pt x="956" y="0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956" y="396"/>
                  </a:lnTo>
                  <a:lnTo>
                    <a:pt x="95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80" name="Freeform 15"/>
            <p:cNvSpPr>
              <a:spLocks/>
            </p:cNvSpPr>
            <p:nvPr/>
          </p:nvSpPr>
          <p:spPr bwMode="auto">
            <a:xfrm>
              <a:off x="5507927" y="2377607"/>
              <a:ext cx="293370" cy="1250527"/>
            </a:xfrm>
            <a:custGeom>
              <a:avLst/>
              <a:gdLst>
                <a:gd name="T0" fmla="*/ 198 w 198"/>
                <a:gd name="T1" fmla="*/ 0 h 844"/>
                <a:gd name="T2" fmla="*/ 0 w 198"/>
                <a:gd name="T3" fmla="*/ 448 h 844"/>
                <a:gd name="T4" fmla="*/ 0 w 198"/>
                <a:gd name="T5" fmla="*/ 844 h 844"/>
                <a:gd name="T6" fmla="*/ 198 w 198"/>
                <a:gd name="T7" fmla="*/ 395 h 844"/>
                <a:gd name="T8" fmla="*/ 198 w 198"/>
                <a:gd name="T9" fmla="*/ 0 h 844"/>
                <a:gd name="T10" fmla="*/ 198 w 198"/>
                <a:gd name="T11" fmla="*/ 0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8" h="844">
                  <a:moveTo>
                    <a:pt x="198" y="0"/>
                  </a:moveTo>
                  <a:lnTo>
                    <a:pt x="0" y="448"/>
                  </a:lnTo>
                  <a:lnTo>
                    <a:pt x="0" y="844"/>
                  </a:lnTo>
                  <a:lnTo>
                    <a:pt x="198" y="395"/>
                  </a:lnTo>
                  <a:lnTo>
                    <a:pt x="198" y="0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660400" dist="2540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82" name="Freeform 16"/>
            <p:cNvSpPr>
              <a:spLocks/>
            </p:cNvSpPr>
            <p:nvPr/>
          </p:nvSpPr>
          <p:spPr bwMode="auto">
            <a:xfrm>
              <a:off x="5507927" y="2962867"/>
              <a:ext cx="293370" cy="1247563"/>
            </a:xfrm>
            <a:custGeom>
              <a:avLst/>
              <a:gdLst>
                <a:gd name="T0" fmla="*/ 198 w 198"/>
                <a:gd name="T1" fmla="*/ 0 h 842"/>
                <a:gd name="T2" fmla="*/ 0 w 198"/>
                <a:gd name="T3" fmla="*/ 449 h 842"/>
                <a:gd name="T4" fmla="*/ 0 w 198"/>
                <a:gd name="T5" fmla="*/ 842 h 842"/>
                <a:gd name="T6" fmla="*/ 198 w 198"/>
                <a:gd name="T7" fmla="*/ 394 h 842"/>
                <a:gd name="T8" fmla="*/ 198 w 198"/>
                <a:gd name="T9" fmla="*/ 0 h 842"/>
                <a:gd name="T10" fmla="*/ 198 w 198"/>
                <a:gd name="T11" fmla="*/ 0 h 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8" h="842">
                  <a:moveTo>
                    <a:pt x="198" y="0"/>
                  </a:moveTo>
                  <a:lnTo>
                    <a:pt x="0" y="449"/>
                  </a:lnTo>
                  <a:lnTo>
                    <a:pt x="0" y="842"/>
                  </a:lnTo>
                  <a:lnTo>
                    <a:pt x="198" y="394"/>
                  </a:lnTo>
                  <a:lnTo>
                    <a:pt x="198" y="0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ffectLst>
              <a:outerShdw blurRad="660400" dist="2540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83" name="Freeform 17"/>
            <p:cNvSpPr>
              <a:spLocks/>
            </p:cNvSpPr>
            <p:nvPr/>
          </p:nvSpPr>
          <p:spPr bwMode="auto">
            <a:xfrm>
              <a:off x="5507927" y="3546644"/>
              <a:ext cx="293370" cy="1249046"/>
            </a:xfrm>
            <a:custGeom>
              <a:avLst/>
              <a:gdLst>
                <a:gd name="T0" fmla="*/ 198 w 198"/>
                <a:gd name="T1" fmla="*/ 0 h 843"/>
                <a:gd name="T2" fmla="*/ 0 w 198"/>
                <a:gd name="T3" fmla="*/ 448 h 843"/>
                <a:gd name="T4" fmla="*/ 0 w 198"/>
                <a:gd name="T5" fmla="*/ 843 h 843"/>
                <a:gd name="T6" fmla="*/ 198 w 198"/>
                <a:gd name="T7" fmla="*/ 395 h 843"/>
                <a:gd name="T8" fmla="*/ 198 w 198"/>
                <a:gd name="T9" fmla="*/ 0 h 843"/>
                <a:gd name="T10" fmla="*/ 198 w 198"/>
                <a:gd name="T11" fmla="*/ 0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8" h="843">
                  <a:moveTo>
                    <a:pt x="198" y="0"/>
                  </a:moveTo>
                  <a:lnTo>
                    <a:pt x="0" y="448"/>
                  </a:lnTo>
                  <a:lnTo>
                    <a:pt x="0" y="843"/>
                  </a:lnTo>
                  <a:lnTo>
                    <a:pt x="198" y="395"/>
                  </a:lnTo>
                  <a:lnTo>
                    <a:pt x="198" y="0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2F5596"/>
            </a:solidFill>
            <a:ln>
              <a:noFill/>
            </a:ln>
            <a:effectLst>
              <a:outerShdw blurRad="660400" dist="2540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84" name="Freeform 18"/>
            <p:cNvSpPr>
              <a:spLocks/>
            </p:cNvSpPr>
            <p:nvPr/>
          </p:nvSpPr>
          <p:spPr bwMode="auto">
            <a:xfrm>
              <a:off x="5507927" y="4131901"/>
              <a:ext cx="293370" cy="1250527"/>
            </a:xfrm>
            <a:custGeom>
              <a:avLst/>
              <a:gdLst>
                <a:gd name="T0" fmla="*/ 198 w 198"/>
                <a:gd name="T1" fmla="*/ 0 h 844"/>
                <a:gd name="T2" fmla="*/ 0 w 198"/>
                <a:gd name="T3" fmla="*/ 448 h 844"/>
                <a:gd name="T4" fmla="*/ 0 w 198"/>
                <a:gd name="T5" fmla="*/ 844 h 844"/>
                <a:gd name="T6" fmla="*/ 198 w 198"/>
                <a:gd name="T7" fmla="*/ 396 h 844"/>
                <a:gd name="T8" fmla="*/ 198 w 198"/>
                <a:gd name="T9" fmla="*/ 0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8" h="844">
                  <a:moveTo>
                    <a:pt x="198" y="0"/>
                  </a:moveTo>
                  <a:lnTo>
                    <a:pt x="0" y="448"/>
                  </a:lnTo>
                  <a:lnTo>
                    <a:pt x="0" y="844"/>
                  </a:lnTo>
                  <a:lnTo>
                    <a:pt x="198" y="396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ffectLst>
              <a:outerShdw blurRad="660400" dist="2540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grpSp>
          <p:nvGrpSpPr>
            <p:cNvPr id="86" name="Group 85"/>
            <p:cNvGrpSpPr/>
            <p:nvPr/>
          </p:nvGrpSpPr>
          <p:grpSpPr>
            <a:xfrm>
              <a:off x="5801297" y="2376109"/>
              <a:ext cx="2828502" cy="586757"/>
              <a:chOff x="3954463" y="1009633"/>
              <a:chExt cx="3030538" cy="628668"/>
            </a:xfrm>
          </p:grpSpPr>
          <p:sp>
            <p:nvSpPr>
              <p:cNvPr id="89" name="Freeform 8"/>
              <p:cNvSpPr>
                <a:spLocks/>
              </p:cNvSpPr>
              <p:nvPr/>
            </p:nvSpPr>
            <p:spPr bwMode="auto">
              <a:xfrm>
                <a:off x="5472113" y="1011238"/>
                <a:ext cx="1512888" cy="627063"/>
              </a:xfrm>
              <a:custGeom>
                <a:avLst/>
                <a:gdLst>
                  <a:gd name="T0" fmla="*/ 793 w 953"/>
                  <a:gd name="T1" fmla="*/ 0 h 395"/>
                  <a:gd name="T2" fmla="*/ 0 w 953"/>
                  <a:gd name="T3" fmla="*/ 0 h 395"/>
                  <a:gd name="T4" fmla="*/ 0 w 953"/>
                  <a:gd name="T5" fmla="*/ 395 h 395"/>
                  <a:gd name="T6" fmla="*/ 793 w 953"/>
                  <a:gd name="T7" fmla="*/ 395 h 395"/>
                  <a:gd name="T8" fmla="*/ 953 w 953"/>
                  <a:gd name="T9" fmla="*/ 198 h 395"/>
                  <a:gd name="T10" fmla="*/ 793 w 953"/>
                  <a:gd name="T11" fmla="*/ 0 h 3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53" h="395">
                    <a:moveTo>
                      <a:pt x="793" y="0"/>
                    </a:moveTo>
                    <a:lnTo>
                      <a:pt x="0" y="0"/>
                    </a:lnTo>
                    <a:lnTo>
                      <a:pt x="0" y="395"/>
                    </a:lnTo>
                    <a:lnTo>
                      <a:pt x="793" y="395"/>
                    </a:lnTo>
                    <a:lnTo>
                      <a:pt x="953" y="198"/>
                    </a:lnTo>
                    <a:lnTo>
                      <a:pt x="79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90" name="Freeform 13"/>
              <p:cNvSpPr>
                <a:spLocks/>
              </p:cNvSpPr>
              <p:nvPr/>
            </p:nvSpPr>
            <p:spPr bwMode="auto">
              <a:xfrm>
                <a:off x="3954463" y="1009633"/>
                <a:ext cx="1517650" cy="628650"/>
              </a:xfrm>
              <a:custGeom>
                <a:avLst/>
                <a:gdLst>
                  <a:gd name="T0" fmla="*/ 956 w 956"/>
                  <a:gd name="T1" fmla="*/ 0 h 396"/>
                  <a:gd name="T2" fmla="*/ 956 w 956"/>
                  <a:gd name="T3" fmla="*/ 0 h 396"/>
                  <a:gd name="T4" fmla="*/ 0 w 956"/>
                  <a:gd name="T5" fmla="*/ 0 h 396"/>
                  <a:gd name="T6" fmla="*/ 0 w 956"/>
                  <a:gd name="T7" fmla="*/ 396 h 396"/>
                  <a:gd name="T8" fmla="*/ 956 w 956"/>
                  <a:gd name="T9" fmla="*/ 396 h 396"/>
                  <a:gd name="T10" fmla="*/ 956 w 956"/>
                  <a:gd name="T11" fmla="*/ 0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56" h="396">
                    <a:moveTo>
                      <a:pt x="956" y="0"/>
                    </a:moveTo>
                    <a:lnTo>
                      <a:pt x="956" y="0"/>
                    </a:lnTo>
                    <a:lnTo>
                      <a:pt x="0" y="0"/>
                    </a:lnTo>
                    <a:lnTo>
                      <a:pt x="0" y="396"/>
                    </a:lnTo>
                    <a:lnTo>
                      <a:pt x="956" y="396"/>
                    </a:lnTo>
                    <a:lnTo>
                      <a:pt x="95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</p:grpSp>
        <p:grpSp>
          <p:nvGrpSpPr>
            <p:cNvPr id="106" name="Group 105"/>
            <p:cNvGrpSpPr/>
            <p:nvPr/>
          </p:nvGrpSpPr>
          <p:grpSpPr>
            <a:xfrm>
              <a:off x="5801297" y="2960130"/>
              <a:ext cx="2828502" cy="586757"/>
              <a:chOff x="3954463" y="1009633"/>
              <a:chExt cx="3030538" cy="628668"/>
            </a:xfrm>
            <a:solidFill>
              <a:srgbClr val="D20C0C"/>
            </a:solidFill>
          </p:grpSpPr>
          <p:sp>
            <p:nvSpPr>
              <p:cNvPr id="107" name="Freeform 8"/>
              <p:cNvSpPr>
                <a:spLocks/>
              </p:cNvSpPr>
              <p:nvPr/>
            </p:nvSpPr>
            <p:spPr bwMode="auto">
              <a:xfrm>
                <a:off x="5472113" y="1011238"/>
                <a:ext cx="1512888" cy="627063"/>
              </a:xfrm>
              <a:custGeom>
                <a:avLst/>
                <a:gdLst>
                  <a:gd name="T0" fmla="*/ 793 w 953"/>
                  <a:gd name="T1" fmla="*/ 0 h 395"/>
                  <a:gd name="T2" fmla="*/ 0 w 953"/>
                  <a:gd name="T3" fmla="*/ 0 h 395"/>
                  <a:gd name="T4" fmla="*/ 0 w 953"/>
                  <a:gd name="T5" fmla="*/ 395 h 395"/>
                  <a:gd name="T6" fmla="*/ 793 w 953"/>
                  <a:gd name="T7" fmla="*/ 395 h 395"/>
                  <a:gd name="T8" fmla="*/ 953 w 953"/>
                  <a:gd name="T9" fmla="*/ 198 h 395"/>
                  <a:gd name="T10" fmla="*/ 793 w 953"/>
                  <a:gd name="T11" fmla="*/ 0 h 3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53" h="395">
                    <a:moveTo>
                      <a:pt x="793" y="0"/>
                    </a:moveTo>
                    <a:lnTo>
                      <a:pt x="0" y="0"/>
                    </a:lnTo>
                    <a:lnTo>
                      <a:pt x="0" y="395"/>
                    </a:lnTo>
                    <a:lnTo>
                      <a:pt x="793" y="395"/>
                    </a:lnTo>
                    <a:lnTo>
                      <a:pt x="953" y="198"/>
                    </a:lnTo>
                    <a:lnTo>
                      <a:pt x="79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08" name="Freeform 13"/>
              <p:cNvSpPr>
                <a:spLocks/>
              </p:cNvSpPr>
              <p:nvPr/>
            </p:nvSpPr>
            <p:spPr bwMode="auto">
              <a:xfrm>
                <a:off x="3954463" y="1009633"/>
                <a:ext cx="1517650" cy="628650"/>
              </a:xfrm>
              <a:custGeom>
                <a:avLst/>
                <a:gdLst>
                  <a:gd name="T0" fmla="*/ 956 w 956"/>
                  <a:gd name="T1" fmla="*/ 0 h 396"/>
                  <a:gd name="T2" fmla="*/ 956 w 956"/>
                  <a:gd name="T3" fmla="*/ 0 h 396"/>
                  <a:gd name="T4" fmla="*/ 0 w 956"/>
                  <a:gd name="T5" fmla="*/ 0 h 396"/>
                  <a:gd name="T6" fmla="*/ 0 w 956"/>
                  <a:gd name="T7" fmla="*/ 396 h 396"/>
                  <a:gd name="T8" fmla="*/ 956 w 956"/>
                  <a:gd name="T9" fmla="*/ 396 h 396"/>
                  <a:gd name="T10" fmla="*/ 956 w 956"/>
                  <a:gd name="T11" fmla="*/ 0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56" h="396">
                    <a:moveTo>
                      <a:pt x="956" y="0"/>
                    </a:moveTo>
                    <a:lnTo>
                      <a:pt x="956" y="0"/>
                    </a:lnTo>
                    <a:lnTo>
                      <a:pt x="0" y="0"/>
                    </a:lnTo>
                    <a:lnTo>
                      <a:pt x="0" y="396"/>
                    </a:lnTo>
                    <a:lnTo>
                      <a:pt x="956" y="396"/>
                    </a:lnTo>
                    <a:lnTo>
                      <a:pt x="95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5801297" y="3539992"/>
              <a:ext cx="1416473" cy="1178089"/>
            </a:xfrm>
            <a:prstGeom prst="rect">
              <a:avLst/>
            </a:prstGeom>
            <a:solidFill>
              <a:srgbClr val="333F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grpSp>
        <p:nvGrpSpPr>
          <p:cNvPr id="20" name="Group 19"/>
          <p:cNvGrpSpPr/>
          <p:nvPr/>
        </p:nvGrpSpPr>
        <p:grpSpPr>
          <a:xfrm flipH="1">
            <a:off x="2349464" y="3111682"/>
            <a:ext cx="2121377" cy="878084"/>
            <a:chOff x="1845745" y="3554112"/>
            <a:chExt cx="2828502" cy="1170778"/>
          </a:xfrm>
        </p:grpSpPr>
        <p:grpSp>
          <p:nvGrpSpPr>
            <p:cNvPr id="109" name="Group 108"/>
            <p:cNvGrpSpPr/>
            <p:nvPr/>
          </p:nvGrpSpPr>
          <p:grpSpPr>
            <a:xfrm>
              <a:off x="1845745" y="3554112"/>
              <a:ext cx="2828502" cy="586757"/>
              <a:chOff x="3954463" y="1009633"/>
              <a:chExt cx="3030538" cy="628668"/>
            </a:xfrm>
          </p:grpSpPr>
          <p:sp>
            <p:nvSpPr>
              <p:cNvPr id="110" name="Freeform 8"/>
              <p:cNvSpPr>
                <a:spLocks/>
              </p:cNvSpPr>
              <p:nvPr/>
            </p:nvSpPr>
            <p:spPr bwMode="auto">
              <a:xfrm>
                <a:off x="5472113" y="1011238"/>
                <a:ext cx="1512888" cy="627063"/>
              </a:xfrm>
              <a:custGeom>
                <a:avLst/>
                <a:gdLst>
                  <a:gd name="T0" fmla="*/ 793 w 953"/>
                  <a:gd name="T1" fmla="*/ 0 h 395"/>
                  <a:gd name="T2" fmla="*/ 0 w 953"/>
                  <a:gd name="T3" fmla="*/ 0 h 395"/>
                  <a:gd name="T4" fmla="*/ 0 w 953"/>
                  <a:gd name="T5" fmla="*/ 395 h 395"/>
                  <a:gd name="T6" fmla="*/ 793 w 953"/>
                  <a:gd name="T7" fmla="*/ 395 h 395"/>
                  <a:gd name="T8" fmla="*/ 953 w 953"/>
                  <a:gd name="T9" fmla="*/ 198 h 395"/>
                  <a:gd name="T10" fmla="*/ 793 w 953"/>
                  <a:gd name="T11" fmla="*/ 0 h 3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53" h="395">
                    <a:moveTo>
                      <a:pt x="793" y="0"/>
                    </a:moveTo>
                    <a:lnTo>
                      <a:pt x="0" y="0"/>
                    </a:lnTo>
                    <a:lnTo>
                      <a:pt x="0" y="395"/>
                    </a:lnTo>
                    <a:lnTo>
                      <a:pt x="793" y="395"/>
                    </a:lnTo>
                    <a:lnTo>
                      <a:pt x="953" y="198"/>
                    </a:lnTo>
                    <a:lnTo>
                      <a:pt x="79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11" name="Freeform 13"/>
              <p:cNvSpPr>
                <a:spLocks/>
              </p:cNvSpPr>
              <p:nvPr/>
            </p:nvSpPr>
            <p:spPr bwMode="auto">
              <a:xfrm>
                <a:off x="3954463" y="1009633"/>
                <a:ext cx="1517650" cy="628650"/>
              </a:xfrm>
              <a:custGeom>
                <a:avLst/>
                <a:gdLst>
                  <a:gd name="T0" fmla="*/ 956 w 956"/>
                  <a:gd name="T1" fmla="*/ 0 h 396"/>
                  <a:gd name="T2" fmla="*/ 956 w 956"/>
                  <a:gd name="T3" fmla="*/ 0 h 396"/>
                  <a:gd name="T4" fmla="*/ 0 w 956"/>
                  <a:gd name="T5" fmla="*/ 0 h 396"/>
                  <a:gd name="T6" fmla="*/ 0 w 956"/>
                  <a:gd name="T7" fmla="*/ 396 h 396"/>
                  <a:gd name="T8" fmla="*/ 956 w 956"/>
                  <a:gd name="T9" fmla="*/ 396 h 396"/>
                  <a:gd name="T10" fmla="*/ 956 w 956"/>
                  <a:gd name="T11" fmla="*/ 0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56" h="396">
                    <a:moveTo>
                      <a:pt x="956" y="0"/>
                    </a:moveTo>
                    <a:lnTo>
                      <a:pt x="956" y="0"/>
                    </a:lnTo>
                    <a:lnTo>
                      <a:pt x="0" y="0"/>
                    </a:lnTo>
                    <a:lnTo>
                      <a:pt x="0" y="396"/>
                    </a:lnTo>
                    <a:lnTo>
                      <a:pt x="956" y="396"/>
                    </a:lnTo>
                    <a:lnTo>
                      <a:pt x="95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</p:grpSp>
        <p:grpSp>
          <p:nvGrpSpPr>
            <p:cNvPr id="112" name="Group 111"/>
            <p:cNvGrpSpPr/>
            <p:nvPr/>
          </p:nvGrpSpPr>
          <p:grpSpPr>
            <a:xfrm>
              <a:off x="1845745" y="4138133"/>
              <a:ext cx="2828502" cy="586757"/>
              <a:chOff x="3954463" y="1009633"/>
              <a:chExt cx="3030538" cy="628668"/>
            </a:xfrm>
            <a:solidFill>
              <a:srgbClr val="D20C0C"/>
            </a:solidFill>
          </p:grpSpPr>
          <p:sp>
            <p:nvSpPr>
              <p:cNvPr id="113" name="Freeform 8"/>
              <p:cNvSpPr>
                <a:spLocks/>
              </p:cNvSpPr>
              <p:nvPr/>
            </p:nvSpPr>
            <p:spPr bwMode="auto">
              <a:xfrm>
                <a:off x="5472113" y="1011238"/>
                <a:ext cx="1512888" cy="627063"/>
              </a:xfrm>
              <a:custGeom>
                <a:avLst/>
                <a:gdLst>
                  <a:gd name="T0" fmla="*/ 793 w 953"/>
                  <a:gd name="T1" fmla="*/ 0 h 395"/>
                  <a:gd name="T2" fmla="*/ 0 w 953"/>
                  <a:gd name="T3" fmla="*/ 0 h 395"/>
                  <a:gd name="T4" fmla="*/ 0 w 953"/>
                  <a:gd name="T5" fmla="*/ 395 h 395"/>
                  <a:gd name="T6" fmla="*/ 793 w 953"/>
                  <a:gd name="T7" fmla="*/ 395 h 395"/>
                  <a:gd name="T8" fmla="*/ 953 w 953"/>
                  <a:gd name="T9" fmla="*/ 198 h 395"/>
                  <a:gd name="T10" fmla="*/ 793 w 953"/>
                  <a:gd name="T11" fmla="*/ 0 h 3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53" h="395">
                    <a:moveTo>
                      <a:pt x="793" y="0"/>
                    </a:moveTo>
                    <a:lnTo>
                      <a:pt x="0" y="0"/>
                    </a:lnTo>
                    <a:lnTo>
                      <a:pt x="0" y="395"/>
                    </a:lnTo>
                    <a:lnTo>
                      <a:pt x="793" y="395"/>
                    </a:lnTo>
                    <a:lnTo>
                      <a:pt x="953" y="198"/>
                    </a:lnTo>
                    <a:lnTo>
                      <a:pt x="79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14" name="Freeform 13"/>
              <p:cNvSpPr>
                <a:spLocks/>
              </p:cNvSpPr>
              <p:nvPr/>
            </p:nvSpPr>
            <p:spPr bwMode="auto">
              <a:xfrm>
                <a:off x="3954463" y="1009633"/>
                <a:ext cx="1517650" cy="628650"/>
              </a:xfrm>
              <a:custGeom>
                <a:avLst/>
                <a:gdLst>
                  <a:gd name="T0" fmla="*/ 956 w 956"/>
                  <a:gd name="T1" fmla="*/ 0 h 396"/>
                  <a:gd name="T2" fmla="*/ 956 w 956"/>
                  <a:gd name="T3" fmla="*/ 0 h 396"/>
                  <a:gd name="T4" fmla="*/ 0 w 956"/>
                  <a:gd name="T5" fmla="*/ 0 h 396"/>
                  <a:gd name="T6" fmla="*/ 0 w 956"/>
                  <a:gd name="T7" fmla="*/ 396 h 396"/>
                  <a:gd name="T8" fmla="*/ 956 w 956"/>
                  <a:gd name="T9" fmla="*/ 396 h 396"/>
                  <a:gd name="T10" fmla="*/ 956 w 956"/>
                  <a:gd name="T11" fmla="*/ 0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56" h="396">
                    <a:moveTo>
                      <a:pt x="956" y="0"/>
                    </a:moveTo>
                    <a:lnTo>
                      <a:pt x="956" y="0"/>
                    </a:lnTo>
                    <a:lnTo>
                      <a:pt x="0" y="0"/>
                    </a:lnTo>
                    <a:lnTo>
                      <a:pt x="0" y="396"/>
                    </a:lnTo>
                    <a:lnTo>
                      <a:pt x="956" y="396"/>
                    </a:lnTo>
                    <a:lnTo>
                      <a:pt x="95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</p:grpSp>
      </p:grpSp>
      <p:grpSp>
        <p:nvGrpSpPr>
          <p:cNvPr id="115" name="Group 114"/>
          <p:cNvGrpSpPr/>
          <p:nvPr/>
        </p:nvGrpSpPr>
        <p:grpSpPr>
          <a:xfrm>
            <a:off x="3339510" y="4722992"/>
            <a:ext cx="1461221" cy="276999"/>
            <a:chOff x="6949638" y="1755320"/>
            <a:chExt cx="1948294" cy="369332"/>
          </a:xfrm>
        </p:grpSpPr>
        <p:sp>
          <p:nvSpPr>
            <p:cNvPr id="116" name="TextBox 115"/>
            <p:cNvSpPr txBox="1"/>
            <p:nvPr/>
          </p:nvSpPr>
          <p:spPr>
            <a:xfrm>
              <a:off x="6949638" y="1755320"/>
              <a:ext cx="19482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bg-BG" sz="15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Zilla Slab SemiBold" pitchFamily="2" charset="0"/>
                  <a:ea typeface="Zilla Slab SemiBold" pitchFamily="2" charset="0"/>
                  <a:cs typeface="Rubik Medium" panose="00000600000000000000" pitchFamily="2" charset="-79"/>
                </a:rPr>
                <a:t>ВЪНШНИ</a:t>
              </a:r>
              <a:endParaRPr 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Zilla Slab SemiBold" pitchFamily="2" charset="0"/>
                <a:ea typeface="Zilla Slab SemiBold" pitchFamily="2" charset="0"/>
                <a:cs typeface="Rubik Medium" panose="00000600000000000000" pitchFamily="2" charset="-79"/>
              </a:endParaRPr>
            </a:p>
          </p:txBody>
        </p:sp>
        <p:cxnSp>
          <p:nvCxnSpPr>
            <p:cNvPr id="117" name="Straight Connector 116"/>
            <p:cNvCxnSpPr/>
            <p:nvPr/>
          </p:nvCxnSpPr>
          <p:spPr>
            <a:xfrm rot="5400000">
              <a:off x="7923784" y="1448449"/>
              <a:ext cx="0" cy="1330871"/>
            </a:xfrm>
            <a:prstGeom prst="line">
              <a:avLst/>
            </a:prstGeom>
            <a:ln w="317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59482" y="155915"/>
            <a:ext cx="3092734" cy="653525"/>
            <a:chOff x="4873964" y="987485"/>
            <a:chExt cx="4123644" cy="871367"/>
          </a:xfrm>
        </p:grpSpPr>
        <p:sp>
          <p:nvSpPr>
            <p:cNvPr id="118" name="TextBox 117"/>
            <p:cNvSpPr txBox="1"/>
            <p:nvPr/>
          </p:nvSpPr>
          <p:spPr>
            <a:xfrm>
              <a:off x="4873964" y="987485"/>
              <a:ext cx="237035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solidFill>
                    <a:schemeClr val="bg1"/>
                  </a:solidFill>
                  <a:latin typeface="Roboto Condensed" panose="020B0604020202020204" charset="0"/>
                  <a:ea typeface="Roboto Condensed" panose="020B0604020202020204" charset="0"/>
                  <a:cs typeface="Rubik" panose="00000500000000000000" pitchFamily="2" charset="-79"/>
                </a:rPr>
                <a:t>SWOT </a:t>
              </a:r>
              <a:r>
                <a:rPr lang="bg-BG" sz="1800" b="1" dirty="0" smtClean="0">
                  <a:solidFill>
                    <a:schemeClr val="bg1"/>
                  </a:solidFill>
                  <a:latin typeface="Roboto Condensed" panose="020B0604020202020204" charset="0"/>
                  <a:ea typeface="Roboto Condensed" panose="020B0604020202020204" charset="0"/>
                  <a:cs typeface="Rubik" panose="00000500000000000000" pitchFamily="2" charset="-79"/>
                </a:rPr>
                <a:t>анализ</a:t>
              </a:r>
              <a:endParaRPr lang="en-US" sz="1800" b="1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  <a:cs typeface="Rubik" panose="00000500000000000000" pitchFamily="2" charset="-79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6627252" y="1489520"/>
              <a:ext cx="23703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200" dirty="0">
                <a:solidFill>
                  <a:schemeClr val="accent3">
                    <a:lumMod val="50000"/>
                  </a:schemeClr>
                </a:solidFill>
                <a:latin typeface="+mj-lt"/>
                <a:cs typeface="Rubik" panose="00000500000000000000" pitchFamily="2" charset="-79"/>
              </a:endParaRPr>
            </a:p>
          </p:txBody>
        </p:sp>
      </p:grpSp>
      <p:sp>
        <p:nvSpPr>
          <p:cNvPr id="121" name="TextBox 120"/>
          <p:cNvSpPr txBox="1"/>
          <p:nvPr/>
        </p:nvSpPr>
        <p:spPr>
          <a:xfrm>
            <a:off x="5128367" y="1815766"/>
            <a:ext cx="1461221" cy="22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bg-BG" sz="105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Силни страни </a:t>
            </a:r>
            <a:endParaRPr lang="en-US" sz="12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  <a:cs typeface="Rubik Medium" panose="00000600000000000000" pitchFamily="2" charset="-79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5128367" y="2270456"/>
            <a:ext cx="146122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bg-BG" sz="105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Слабости</a:t>
            </a:r>
            <a:endParaRPr lang="en-US" sz="105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2580750" y="3201848"/>
            <a:ext cx="173235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05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Възможности</a:t>
            </a:r>
            <a:endParaRPr lang="en-US" sz="105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2580750" y="3656538"/>
            <a:ext cx="146122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05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Заплахи</a:t>
            </a:r>
            <a:endParaRPr lang="en-US" sz="105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8524186" y="435562"/>
            <a:ext cx="390703" cy="390703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6" name="Oval 125"/>
          <p:cNvSpPr/>
          <p:nvPr/>
        </p:nvSpPr>
        <p:spPr>
          <a:xfrm>
            <a:off x="8524186" y="3486925"/>
            <a:ext cx="390703" cy="390703"/>
          </a:xfrm>
          <a:prstGeom prst="ellipse">
            <a:avLst/>
          </a:prstGeom>
          <a:solidFill>
            <a:srgbClr val="D20C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7" name="TextBox 126"/>
          <p:cNvSpPr txBox="1"/>
          <p:nvPr/>
        </p:nvSpPr>
        <p:spPr>
          <a:xfrm>
            <a:off x="5856541" y="2968533"/>
            <a:ext cx="28174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88" indent="-128588">
              <a:buFont typeface="Arial" panose="020B0604020202020204" pitchFamily="34" charset="0"/>
              <a:buChar char="•"/>
            </a:pPr>
            <a:r>
              <a:rPr lang="bg-BG" sz="900" dirty="0">
                <a:latin typeface="Cambria Math" panose="02040503050406030204" pitchFamily="18" charset="0"/>
                <a:ea typeface="Cambria Math" panose="02040503050406030204" pitchFamily="18" charset="0"/>
              </a:rPr>
              <a:t>Химически и физически нестабилни</a:t>
            </a:r>
            <a:endParaRPr lang="en-US" sz="9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bg-BG" sz="900" dirty="0">
                <a:latin typeface="Cambria Math" panose="02040503050406030204" pitchFamily="18" charset="0"/>
                <a:ea typeface="Cambria Math" panose="02040503050406030204" pitchFamily="18" charset="0"/>
              </a:rPr>
              <a:t>Склонност към хидролиза и окисление </a:t>
            </a:r>
            <a:endParaRPr lang="en-US" sz="9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bg-BG" sz="900" dirty="0">
                <a:latin typeface="Cambria Math" panose="02040503050406030204" pitchFamily="18" charset="0"/>
                <a:ea typeface="Cambria Math" panose="02040503050406030204" pitchFamily="18" charset="0"/>
              </a:rPr>
              <a:t>Тенденция за агрегиране 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bg-BG" sz="900" dirty="0">
                <a:latin typeface="Cambria Math" panose="02040503050406030204" pitchFamily="18" charset="0"/>
                <a:ea typeface="Cambria Math" panose="02040503050406030204" pitchFamily="18" charset="0"/>
              </a:rPr>
              <a:t>Конформационна изомерия</a:t>
            </a:r>
            <a:endParaRPr lang="en-US" sz="9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bg-BG" sz="900" dirty="0">
                <a:latin typeface="Cambria Math" panose="02040503050406030204" pitchFamily="18" charset="0"/>
                <a:ea typeface="Cambria Math" panose="02040503050406030204" pitchFamily="18" charset="0"/>
              </a:rPr>
              <a:t>Кратък плазмен полуживот и бързо елиминиране</a:t>
            </a:r>
            <a:endParaRPr lang="en-US" sz="9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bg-BG" sz="900" dirty="0">
                <a:latin typeface="Cambria Math" panose="02040503050406030204" pitchFamily="18" charset="0"/>
                <a:ea typeface="Cambria Math" panose="02040503050406030204" pitchFamily="18" charset="0"/>
              </a:rPr>
              <a:t>Няколкократно дневно дозиране</a:t>
            </a:r>
            <a:endParaRPr lang="en-US" sz="9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bg-BG" sz="900" dirty="0">
                <a:latin typeface="Cambria Math" panose="02040503050406030204" pitchFamily="18" charset="0"/>
                <a:ea typeface="Cambria Math" panose="02040503050406030204" pitchFamily="18" charset="0"/>
              </a:rPr>
              <a:t>Ограничен </a:t>
            </a:r>
            <a:r>
              <a:rPr lang="bg-BG" sz="9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per os</a:t>
            </a:r>
            <a:r>
              <a:rPr lang="bg-BG" sz="900" dirty="0">
                <a:latin typeface="Cambria Math" panose="02040503050406030204" pitchFamily="18" charset="0"/>
                <a:ea typeface="Cambria Math" panose="02040503050406030204" pitchFamily="18" charset="0"/>
              </a:rPr>
              <a:t> прием (нисък комплайанс)</a:t>
            </a:r>
            <a:endParaRPr lang="en-US" sz="9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9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Слаб</a:t>
            </a:r>
            <a:r>
              <a:rPr lang="en-US" sz="9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9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пермеабилитет</a:t>
            </a:r>
            <a:r>
              <a:rPr lang="en-US" sz="9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9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през</a:t>
            </a:r>
            <a:r>
              <a:rPr lang="en-US" sz="9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bg-BG" sz="900" dirty="0">
                <a:latin typeface="Cambria Math" panose="02040503050406030204" pitchFamily="18" charset="0"/>
                <a:ea typeface="Cambria Math" panose="02040503050406030204" pitchFamily="18" charset="0"/>
              </a:rPr>
              <a:t>биологични</a:t>
            </a:r>
            <a:r>
              <a:rPr lang="en-US" sz="9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9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мембрани</a:t>
            </a:r>
            <a:endParaRPr lang="en-US" sz="900" dirty="0">
              <a:solidFill>
                <a:schemeClr val="accent3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  <a:cs typeface="Rubik" panose="00000500000000000000" pitchFamily="2" charset="-79"/>
            </a:endParaRPr>
          </a:p>
        </p:txBody>
      </p:sp>
      <p:grpSp>
        <p:nvGrpSpPr>
          <p:cNvPr id="44" name="Group 4"/>
          <p:cNvGrpSpPr>
            <a:grpSpLocks noChangeAspect="1"/>
          </p:cNvGrpSpPr>
          <p:nvPr/>
        </p:nvGrpSpPr>
        <p:grpSpPr bwMode="auto">
          <a:xfrm>
            <a:off x="8612360" y="509241"/>
            <a:ext cx="208349" cy="249799"/>
            <a:chOff x="3076" y="1247"/>
            <a:chExt cx="1523" cy="1826"/>
          </a:xfrm>
          <a:solidFill>
            <a:schemeClr val="bg1"/>
          </a:solidFill>
        </p:grpSpPr>
        <p:sp>
          <p:nvSpPr>
            <p:cNvPr id="46" name="Freeform 5"/>
            <p:cNvSpPr>
              <a:spLocks noEditPoints="1"/>
            </p:cNvSpPr>
            <p:nvPr/>
          </p:nvSpPr>
          <p:spPr bwMode="auto">
            <a:xfrm>
              <a:off x="3076" y="1247"/>
              <a:ext cx="1523" cy="1826"/>
            </a:xfrm>
            <a:custGeom>
              <a:avLst/>
              <a:gdLst>
                <a:gd name="T0" fmla="*/ 1249 w 1253"/>
                <a:gd name="T1" fmla="*/ 1339 h 1504"/>
                <a:gd name="T2" fmla="*/ 1050 w 1253"/>
                <a:gd name="T3" fmla="*/ 858 h 1504"/>
                <a:gd name="T4" fmla="*/ 1019 w 1253"/>
                <a:gd name="T5" fmla="*/ 845 h 1504"/>
                <a:gd name="T6" fmla="*/ 1006 w 1253"/>
                <a:gd name="T7" fmla="*/ 876 h 1504"/>
                <a:gd name="T8" fmla="*/ 1186 w 1253"/>
                <a:gd name="T9" fmla="*/ 1311 h 1504"/>
                <a:gd name="T10" fmla="*/ 1022 w 1253"/>
                <a:gd name="T11" fmla="*/ 1263 h 1504"/>
                <a:gd name="T12" fmla="*/ 994 w 1253"/>
                <a:gd name="T13" fmla="*/ 1275 h 1504"/>
                <a:gd name="T14" fmla="*/ 911 w 1253"/>
                <a:gd name="T15" fmla="*/ 1425 h 1504"/>
                <a:gd name="T16" fmla="*/ 718 w 1253"/>
                <a:gd name="T17" fmla="*/ 958 h 1504"/>
                <a:gd name="T18" fmla="*/ 1110 w 1253"/>
                <a:gd name="T19" fmla="*/ 484 h 1504"/>
                <a:gd name="T20" fmla="*/ 627 w 1253"/>
                <a:gd name="T21" fmla="*/ 0 h 1504"/>
                <a:gd name="T22" fmla="*/ 143 w 1253"/>
                <a:gd name="T23" fmla="*/ 484 h 1504"/>
                <a:gd name="T24" fmla="*/ 239 w 1253"/>
                <a:gd name="T25" fmla="*/ 772 h 1504"/>
                <a:gd name="T26" fmla="*/ 4 w 1253"/>
                <a:gd name="T27" fmla="*/ 1339 h 1504"/>
                <a:gd name="T28" fmla="*/ 8 w 1253"/>
                <a:gd name="T29" fmla="*/ 1364 h 1504"/>
                <a:gd name="T30" fmla="*/ 33 w 1253"/>
                <a:gd name="T31" fmla="*/ 1371 h 1504"/>
                <a:gd name="T32" fmla="*/ 226 w 1253"/>
                <a:gd name="T33" fmla="*/ 1315 h 1504"/>
                <a:gd name="T34" fmla="*/ 324 w 1253"/>
                <a:gd name="T35" fmla="*/ 1492 h 1504"/>
                <a:gd name="T36" fmla="*/ 345 w 1253"/>
                <a:gd name="T37" fmla="*/ 1504 h 1504"/>
                <a:gd name="T38" fmla="*/ 346 w 1253"/>
                <a:gd name="T39" fmla="*/ 1504 h 1504"/>
                <a:gd name="T40" fmla="*/ 367 w 1253"/>
                <a:gd name="T41" fmla="*/ 1489 h 1504"/>
                <a:gd name="T42" fmla="*/ 553 w 1253"/>
                <a:gd name="T43" fmla="*/ 1040 h 1504"/>
                <a:gd name="T44" fmla="*/ 540 w 1253"/>
                <a:gd name="T45" fmla="*/ 1009 h 1504"/>
                <a:gd name="T46" fmla="*/ 509 w 1253"/>
                <a:gd name="T47" fmla="*/ 1022 h 1504"/>
                <a:gd name="T48" fmla="*/ 342 w 1253"/>
                <a:gd name="T49" fmla="*/ 1425 h 1504"/>
                <a:gd name="T50" fmla="*/ 259 w 1253"/>
                <a:gd name="T51" fmla="*/ 1275 h 1504"/>
                <a:gd name="T52" fmla="*/ 231 w 1253"/>
                <a:gd name="T53" fmla="*/ 1263 h 1504"/>
                <a:gd name="T54" fmla="*/ 67 w 1253"/>
                <a:gd name="T55" fmla="*/ 1311 h 1504"/>
                <a:gd name="T56" fmla="*/ 273 w 1253"/>
                <a:gd name="T57" fmla="*/ 814 h 1504"/>
                <a:gd name="T58" fmla="*/ 627 w 1253"/>
                <a:gd name="T59" fmla="*/ 967 h 1504"/>
                <a:gd name="T60" fmla="*/ 669 w 1253"/>
                <a:gd name="T61" fmla="*/ 965 h 1504"/>
                <a:gd name="T62" fmla="*/ 886 w 1253"/>
                <a:gd name="T63" fmla="*/ 1489 h 1504"/>
                <a:gd name="T64" fmla="*/ 907 w 1253"/>
                <a:gd name="T65" fmla="*/ 1504 h 1504"/>
                <a:gd name="T66" fmla="*/ 908 w 1253"/>
                <a:gd name="T67" fmla="*/ 1504 h 1504"/>
                <a:gd name="T68" fmla="*/ 929 w 1253"/>
                <a:gd name="T69" fmla="*/ 1492 h 1504"/>
                <a:gd name="T70" fmla="*/ 1027 w 1253"/>
                <a:gd name="T71" fmla="*/ 1315 h 1504"/>
                <a:gd name="T72" fmla="*/ 1220 w 1253"/>
                <a:gd name="T73" fmla="*/ 1371 h 1504"/>
                <a:gd name="T74" fmla="*/ 1245 w 1253"/>
                <a:gd name="T75" fmla="*/ 1364 h 1504"/>
                <a:gd name="T76" fmla="*/ 1249 w 1253"/>
                <a:gd name="T77" fmla="*/ 1339 h 1504"/>
                <a:gd name="T78" fmla="*/ 191 w 1253"/>
                <a:gd name="T79" fmla="*/ 484 h 1504"/>
                <a:gd name="T80" fmla="*/ 627 w 1253"/>
                <a:gd name="T81" fmla="*/ 48 h 1504"/>
                <a:gd name="T82" fmla="*/ 1062 w 1253"/>
                <a:gd name="T83" fmla="*/ 484 h 1504"/>
                <a:gd name="T84" fmla="*/ 627 w 1253"/>
                <a:gd name="T85" fmla="*/ 919 h 1504"/>
                <a:gd name="T86" fmla="*/ 191 w 1253"/>
                <a:gd name="T87" fmla="*/ 484 h 1504"/>
                <a:gd name="T88" fmla="*/ 191 w 1253"/>
                <a:gd name="T89" fmla="*/ 484 h 1504"/>
                <a:gd name="T90" fmla="*/ 191 w 1253"/>
                <a:gd name="T91" fmla="*/ 484 h 1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253" h="1504">
                  <a:moveTo>
                    <a:pt x="1249" y="1339"/>
                  </a:moveTo>
                  <a:cubicBezTo>
                    <a:pt x="1050" y="858"/>
                    <a:pt x="1050" y="858"/>
                    <a:pt x="1050" y="858"/>
                  </a:cubicBezTo>
                  <a:cubicBezTo>
                    <a:pt x="1045" y="846"/>
                    <a:pt x="1031" y="840"/>
                    <a:pt x="1019" y="845"/>
                  </a:cubicBezTo>
                  <a:cubicBezTo>
                    <a:pt x="1007" y="850"/>
                    <a:pt x="1001" y="864"/>
                    <a:pt x="1006" y="876"/>
                  </a:cubicBezTo>
                  <a:cubicBezTo>
                    <a:pt x="1186" y="1311"/>
                    <a:pt x="1186" y="1311"/>
                    <a:pt x="1186" y="1311"/>
                  </a:cubicBezTo>
                  <a:cubicBezTo>
                    <a:pt x="1022" y="1263"/>
                    <a:pt x="1022" y="1263"/>
                    <a:pt x="1022" y="1263"/>
                  </a:cubicBezTo>
                  <a:cubicBezTo>
                    <a:pt x="1011" y="1260"/>
                    <a:pt x="999" y="1265"/>
                    <a:pt x="994" y="1275"/>
                  </a:cubicBezTo>
                  <a:cubicBezTo>
                    <a:pt x="911" y="1425"/>
                    <a:pt x="911" y="1425"/>
                    <a:pt x="911" y="1425"/>
                  </a:cubicBezTo>
                  <a:cubicBezTo>
                    <a:pt x="718" y="958"/>
                    <a:pt x="718" y="958"/>
                    <a:pt x="718" y="958"/>
                  </a:cubicBezTo>
                  <a:cubicBezTo>
                    <a:pt x="941" y="915"/>
                    <a:pt x="1110" y="719"/>
                    <a:pt x="1110" y="484"/>
                  </a:cubicBezTo>
                  <a:cubicBezTo>
                    <a:pt x="1110" y="217"/>
                    <a:pt x="893" y="0"/>
                    <a:pt x="627" y="0"/>
                  </a:cubicBezTo>
                  <a:cubicBezTo>
                    <a:pt x="360" y="0"/>
                    <a:pt x="143" y="217"/>
                    <a:pt x="143" y="484"/>
                  </a:cubicBezTo>
                  <a:cubicBezTo>
                    <a:pt x="143" y="592"/>
                    <a:pt x="179" y="691"/>
                    <a:pt x="239" y="772"/>
                  </a:cubicBezTo>
                  <a:cubicBezTo>
                    <a:pt x="4" y="1339"/>
                    <a:pt x="4" y="1339"/>
                    <a:pt x="4" y="1339"/>
                  </a:cubicBezTo>
                  <a:cubicBezTo>
                    <a:pt x="0" y="1347"/>
                    <a:pt x="2" y="1357"/>
                    <a:pt x="8" y="1364"/>
                  </a:cubicBezTo>
                  <a:cubicBezTo>
                    <a:pt x="14" y="1371"/>
                    <a:pt x="24" y="1374"/>
                    <a:pt x="33" y="1371"/>
                  </a:cubicBezTo>
                  <a:cubicBezTo>
                    <a:pt x="226" y="1315"/>
                    <a:pt x="226" y="1315"/>
                    <a:pt x="226" y="1315"/>
                  </a:cubicBezTo>
                  <a:cubicBezTo>
                    <a:pt x="324" y="1492"/>
                    <a:pt x="324" y="1492"/>
                    <a:pt x="324" y="1492"/>
                  </a:cubicBezTo>
                  <a:cubicBezTo>
                    <a:pt x="328" y="1499"/>
                    <a:pt x="336" y="1504"/>
                    <a:pt x="345" y="1504"/>
                  </a:cubicBezTo>
                  <a:cubicBezTo>
                    <a:pt x="345" y="1504"/>
                    <a:pt x="346" y="1504"/>
                    <a:pt x="346" y="1504"/>
                  </a:cubicBezTo>
                  <a:cubicBezTo>
                    <a:pt x="355" y="1503"/>
                    <a:pt x="363" y="1498"/>
                    <a:pt x="367" y="1489"/>
                  </a:cubicBezTo>
                  <a:cubicBezTo>
                    <a:pt x="553" y="1040"/>
                    <a:pt x="553" y="1040"/>
                    <a:pt x="553" y="1040"/>
                  </a:cubicBezTo>
                  <a:cubicBezTo>
                    <a:pt x="558" y="1028"/>
                    <a:pt x="552" y="1014"/>
                    <a:pt x="540" y="1009"/>
                  </a:cubicBezTo>
                  <a:cubicBezTo>
                    <a:pt x="528" y="1004"/>
                    <a:pt x="514" y="1009"/>
                    <a:pt x="509" y="1022"/>
                  </a:cubicBezTo>
                  <a:cubicBezTo>
                    <a:pt x="342" y="1425"/>
                    <a:pt x="342" y="1425"/>
                    <a:pt x="342" y="1425"/>
                  </a:cubicBezTo>
                  <a:cubicBezTo>
                    <a:pt x="259" y="1275"/>
                    <a:pt x="259" y="1275"/>
                    <a:pt x="259" y="1275"/>
                  </a:cubicBezTo>
                  <a:cubicBezTo>
                    <a:pt x="254" y="1265"/>
                    <a:pt x="242" y="1260"/>
                    <a:pt x="231" y="1263"/>
                  </a:cubicBezTo>
                  <a:cubicBezTo>
                    <a:pt x="67" y="1311"/>
                    <a:pt x="67" y="1311"/>
                    <a:pt x="67" y="1311"/>
                  </a:cubicBezTo>
                  <a:cubicBezTo>
                    <a:pt x="273" y="814"/>
                    <a:pt x="273" y="814"/>
                    <a:pt x="273" y="814"/>
                  </a:cubicBezTo>
                  <a:cubicBezTo>
                    <a:pt x="362" y="908"/>
                    <a:pt x="487" y="967"/>
                    <a:pt x="627" y="967"/>
                  </a:cubicBezTo>
                  <a:cubicBezTo>
                    <a:pt x="641" y="967"/>
                    <a:pt x="655" y="966"/>
                    <a:pt x="669" y="965"/>
                  </a:cubicBezTo>
                  <a:cubicBezTo>
                    <a:pt x="886" y="1489"/>
                    <a:pt x="886" y="1489"/>
                    <a:pt x="886" y="1489"/>
                  </a:cubicBezTo>
                  <a:cubicBezTo>
                    <a:pt x="890" y="1498"/>
                    <a:pt x="898" y="1503"/>
                    <a:pt x="907" y="1504"/>
                  </a:cubicBezTo>
                  <a:cubicBezTo>
                    <a:pt x="907" y="1504"/>
                    <a:pt x="908" y="1504"/>
                    <a:pt x="908" y="1504"/>
                  </a:cubicBezTo>
                  <a:cubicBezTo>
                    <a:pt x="917" y="1504"/>
                    <a:pt x="925" y="1499"/>
                    <a:pt x="929" y="1492"/>
                  </a:cubicBezTo>
                  <a:cubicBezTo>
                    <a:pt x="1027" y="1315"/>
                    <a:pt x="1027" y="1315"/>
                    <a:pt x="1027" y="1315"/>
                  </a:cubicBezTo>
                  <a:cubicBezTo>
                    <a:pt x="1220" y="1371"/>
                    <a:pt x="1220" y="1371"/>
                    <a:pt x="1220" y="1371"/>
                  </a:cubicBezTo>
                  <a:cubicBezTo>
                    <a:pt x="1229" y="1374"/>
                    <a:pt x="1239" y="1371"/>
                    <a:pt x="1245" y="1364"/>
                  </a:cubicBezTo>
                  <a:cubicBezTo>
                    <a:pt x="1251" y="1357"/>
                    <a:pt x="1253" y="1347"/>
                    <a:pt x="1249" y="1339"/>
                  </a:cubicBezTo>
                  <a:close/>
                  <a:moveTo>
                    <a:pt x="191" y="484"/>
                  </a:moveTo>
                  <a:cubicBezTo>
                    <a:pt x="191" y="243"/>
                    <a:pt x="386" y="48"/>
                    <a:pt x="627" y="48"/>
                  </a:cubicBezTo>
                  <a:cubicBezTo>
                    <a:pt x="867" y="48"/>
                    <a:pt x="1062" y="243"/>
                    <a:pt x="1062" y="484"/>
                  </a:cubicBezTo>
                  <a:cubicBezTo>
                    <a:pt x="1062" y="724"/>
                    <a:pt x="867" y="919"/>
                    <a:pt x="627" y="919"/>
                  </a:cubicBezTo>
                  <a:cubicBezTo>
                    <a:pt x="386" y="919"/>
                    <a:pt x="191" y="724"/>
                    <a:pt x="191" y="484"/>
                  </a:cubicBezTo>
                  <a:close/>
                  <a:moveTo>
                    <a:pt x="191" y="484"/>
                  </a:moveTo>
                  <a:cubicBezTo>
                    <a:pt x="191" y="484"/>
                    <a:pt x="191" y="484"/>
                    <a:pt x="191" y="48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  <p:sp>
          <p:nvSpPr>
            <p:cNvPr id="47" name="Freeform 6"/>
            <p:cNvSpPr>
              <a:spLocks noEditPoints="1"/>
            </p:cNvSpPr>
            <p:nvPr/>
          </p:nvSpPr>
          <p:spPr bwMode="auto">
            <a:xfrm>
              <a:off x="3497" y="1480"/>
              <a:ext cx="681" cy="649"/>
            </a:xfrm>
            <a:custGeom>
              <a:avLst/>
              <a:gdLst>
                <a:gd name="T0" fmla="*/ 558 w 561"/>
                <a:gd name="T1" fmla="*/ 201 h 534"/>
                <a:gd name="T2" fmla="*/ 539 w 561"/>
                <a:gd name="T3" fmla="*/ 185 h 534"/>
                <a:gd name="T4" fmla="*/ 377 w 561"/>
                <a:gd name="T5" fmla="*/ 158 h 534"/>
                <a:gd name="T6" fmla="*/ 302 w 561"/>
                <a:gd name="T7" fmla="*/ 13 h 534"/>
                <a:gd name="T8" fmla="*/ 281 w 561"/>
                <a:gd name="T9" fmla="*/ 0 h 534"/>
                <a:gd name="T10" fmla="*/ 259 w 561"/>
                <a:gd name="T11" fmla="*/ 13 h 534"/>
                <a:gd name="T12" fmla="*/ 184 w 561"/>
                <a:gd name="T13" fmla="*/ 158 h 534"/>
                <a:gd name="T14" fmla="*/ 22 w 561"/>
                <a:gd name="T15" fmla="*/ 185 h 534"/>
                <a:gd name="T16" fmla="*/ 3 w 561"/>
                <a:gd name="T17" fmla="*/ 201 h 534"/>
                <a:gd name="T18" fmla="*/ 9 w 561"/>
                <a:gd name="T19" fmla="*/ 226 h 534"/>
                <a:gd name="T20" fmla="*/ 124 w 561"/>
                <a:gd name="T21" fmla="*/ 343 h 534"/>
                <a:gd name="T22" fmla="*/ 100 w 561"/>
                <a:gd name="T23" fmla="*/ 505 h 534"/>
                <a:gd name="T24" fmla="*/ 109 w 561"/>
                <a:gd name="T25" fmla="*/ 527 h 534"/>
                <a:gd name="T26" fmla="*/ 134 w 561"/>
                <a:gd name="T27" fmla="*/ 530 h 534"/>
                <a:gd name="T28" fmla="*/ 281 w 561"/>
                <a:gd name="T29" fmla="*/ 457 h 534"/>
                <a:gd name="T30" fmla="*/ 427 w 561"/>
                <a:gd name="T31" fmla="*/ 530 h 534"/>
                <a:gd name="T32" fmla="*/ 438 w 561"/>
                <a:gd name="T33" fmla="*/ 532 h 534"/>
                <a:gd name="T34" fmla="*/ 452 w 561"/>
                <a:gd name="T35" fmla="*/ 527 h 534"/>
                <a:gd name="T36" fmla="*/ 462 w 561"/>
                <a:gd name="T37" fmla="*/ 505 h 534"/>
                <a:gd name="T38" fmla="*/ 437 w 561"/>
                <a:gd name="T39" fmla="*/ 343 h 534"/>
                <a:gd name="T40" fmla="*/ 552 w 561"/>
                <a:gd name="T41" fmla="*/ 226 h 534"/>
                <a:gd name="T42" fmla="*/ 558 w 561"/>
                <a:gd name="T43" fmla="*/ 201 h 534"/>
                <a:gd name="T44" fmla="*/ 395 w 561"/>
                <a:gd name="T45" fmla="*/ 317 h 534"/>
                <a:gd name="T46" fmla="*/ 388 w 561"/>
                <a:gd name="T47" fmla="*/ 338 h 534"/>
                <a:gd name="T48" fmla="*/ 407 w 561"/>
                <a:gd name="T49" fmla="*/ 466 h 534"/>
                <a:gd name="T50" fmla="*/ 291 w 561"/>
                <a:gd name="T51" fmla="*/ 408 h 534"/>
                <a:gd name="T52" fmla="*/ 281 w 561"/>
                <a:gd name="T53" fmla="*/ 406 h 534"/>
                <a:gd name="T54" fmla="*/ 270 w 561"/>
                <a:gd name="T55" fmla="*/ 408 h 534"/>
                <a:gd name="T56" fmla="*/ 154 w 561"/>
                <a:gd name="T57" fmla="*/ 466 h 534"/>
                <a:gd name="T58" fmla="*/ 173 w 561"/>
                <a:gd name="T59" fmla="*/ 338 h 534"/>
                <a:gd name="T60" fmla="*/ 166 w 561"/>
                <a:gd name="T61" fmla="*/ 317 h 534"/>
                <a:gd name="T62" fmla="*/ 75 w 561"/>
                <a:gd name="T63" fmla="*/ 225 h 534"/>
                <a:gd name="T64" fmla="*/ 203 w 561"/>
                <a:gd name="T65" fmla="*/ 203 h 534"/>
                <a:gd name="T66" fmla="*/ 221 w 561"/>
                <a:gd name="T67" fmla="*/ 191 h 534"/>
                <a:gd name="T68" fmla="*/ 281 w 561"/>
                <a:gd name="T69" fmla="*/ 76 h 534"/>
                <a:gd name="T70" fmla="*/ 340 w 561"/>
                <a:gd name="T71" fmla="*/ 191 h 534"/>
                <a:gd name="T72" fmla="*/ 358 w 561"/>
                <a:gd name="T73" fmla="*/ 203 h 534"/>
                <a:gd name="T74" fmla="*/ 486 w 561"/>
                <a:gd name="T75" fmla="*/ 225 h 534"/>
                <a:gd name="T76" fmla="*/ 395 w 561"/>
                <a:gd name="T77" fmla="*/ 317 h 534"/>
                <a:gd name="T78" fmla="*/ 395 w 561"/>
                <a:gd name="T79" fmla="*/ 317 h 534"/>
                <a:gd name="T80" fmla="*/ 395 w 561"/>
                <a:gd name="T81" fmla="*/ 317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61" h="534">
                  <a:moveTo>
                    <a:pt x="558" y="201"/>
                  </a:moveTo>
                  <a:cubicBezTo>
                    <a:pt x="555" y="193"/>
                    <a:pt x="548" y="187"/>
                    <a:pt x="539" y="185"/>
                  </a:cubicBezTo>
                  <a:cubicBezTo>
                    <a:pt x="377" y="158"/>
                    <a:pt x="377" y="158"/>
                    <a:pt x="377" y="158"/>
                  </a:cubicBezTo>
                  <a:cubicBezTo>
                    <a:pt x="302" y="13"/>
                    <a:pt x="302" y="13"/>
                    <a:pt x="302" y="13"/>
                  </a:cubicBezTo>
                  <a:cubicBezTo>
                    <a:pt x="298" y="5"/>
                    <a:pt x="289" y="0"/>
                    <a:pt x="281" y="0"/>
                  </a:cubicBezTo>
                  <a:cubicBezTo>
                    <a:pt x="272" y="0"/>
                    <a:pt x="263" y="5"/>
                    <a:pt x="259" y="13"/>
                  </a:cubicBezTo>
                  <a:cubicBezTo>
                    <a:pt x="184" y="158"/>
                    <a:pt x="184" y="158"/>
                    <a:pt x="184" y="158"/>
                  </a:cubicBezTo>
                  <a:cubicBezTo>
                    <a:pt x="22" y="185"/>
                    <a:pt x="22" y="185"/>
                    <a:pt x="22" y="185"/>
                  </a:cubicBezTo>
                  <a:cubicBezTo>
                    <a:pt x="13" y="187"/>
                    <a:pt x="6" y="193"/>
                    <a:pt x="3" y="201"/>
                  </a:cubicBezTo>
                  <a:cubicBezTo>
                    <a:pt x="0" y="210"/>
                    <a:pt x="3" y="219"/>
                    <a:pt x="9" y="226"/>
                  </a:cubicBezTo>
                  <a:cubicBezTo>
                    <a:pt x="124" y="343"/>
                    <a:pt x="124" y="343"/>
                    <a:pt x="124" y="343"/>
                  </a:cubicBezTo>
                  <a:cubicBezTo>
                    <a:pt x="100" y="505"/>
                    <a:pt x="100" y="505"/>
                    <a:pt x="100" y="505"/>
                  </a:cubicBezTo>
                  <a:cubicBezTo>
                    <a:pt x="98" y="513"/>
                    <a:pt x="102" y="522"/>
                    <a:pt x="109" y="527"/>
                  </a:cubicBezTo>
                  <a:cubicBezTo>
                    <a:pt x="116" y="533"/>
                    <a:pt x="126" y="534"/>
                    <a:pt x="134" y="530"/>
                  </a:cubicBezTo>
                  <a:cubicBezTo>
                    <a:pt x="281" y="457"/>
                    <a:pt x="281" y="457"/>
                    <a:pt x="281" y="457"/>
                  </a:cubicBezTo>
                  <a:cubicBezTo>
                    <a:pt x="427" y="530"/>
                    <a:pt x="427" y="530"/>
                    <a:pt x="427" y="530"/>
                  </a:cubicBezTo>
                  <a:cubicBezTo>
                    <a:pt x="430" y="531"/>
                    <a:pt x="434" y="532"/>
                    <a:pt x="438" y="532"/>
                  </a:cubicBezTo>
                  <a:cubicBezTo>
                    <a:pt x="443" y="532"/>
                    <a:pt x="448" y="531"/>
                    <a:pt x="452" y="527"/>
                  </a:cubicBezTo>
                  <a:cubicBezTo>
                    <a:pt x="459" y="522"/>
                    <a:pt x="463" y="513"/>
                    <a:pt x="462" y="505"/>
                  </a:cubicBezTo>
                  <a:cubicBezTo>
                    <a:pt x="437" y="343"/>
                    <a:pt x="437" y="343"/>
                    <a:pt x="437" y="343"/>
                  </a:cubicBezTo>
                  <a:cubicBezTo>
                    <a:pt x="552" y="226"/>
                    <a:pt x="552" y="226"/>
                    <a:pt x="552" y="226"/>
                  </a:cubicBezTo>
                  <a:cubicBezTo>
                    <a:pt x="558" y="219"/>
                    <a:pt x="561" y="210"/>
                    <a:pt x="558" y="201"/>
                  </a:cubicBezTo>
                  <a:close/>
                  <a:moveTo>
                    <a:pt x="395" y="317"/>
                  </a:moveTo>
                  <a:cubicBezTo>
                    <a:pt x="390" y="323"/>
                    <a:pt x="387" y="330"/>
                    <a:pt x="388" y="338"/>
                  </a:cubicBezTo>
                  <a:cubicBezTo>
                    <a:pt x="407" y="466"/>
                    <a:pt x="407" y="466"/>
                    <a:pt x="407" y="466"/>
                  </a:cubicBezTo>
                  <a:cubicBezTo>
                    <a:pt x="291" y="408"/>
                    <a:pt x="291" y="408"/>
                    <a:pt x="291" y="408"/>
                  </a:cubicBezTo>
                  <a:cubicBezTo>
                    <a:pt x="288" y="407"/>
                    <a:pt x="284" y="406"/>
                    <a:pt x="281" y="406"/>
                  </a:cubicBezTo>
                  <a:cubicBezTo>
                    <a:pt x="277" y="406"/>
                    <a:pt x="273" y="407"/>
                    <a:pt x="270" y="408"/>
                  </a:cubicBezTo>
                  <a:cubicBezTo>
                    <a:pt x="154" y="466"/>
                    <a:pt x="154" y="466"/>
                    <a:pt x="154" y="466"/>
                  </a:cubicBezTo>
                  <a:cubicBezTo>
                    <a:pt x="173" y="338"/>
                    <a:pt x="173" y="338"/>
                    <a:pt x="173" y="338"/>
                  </a:cubicBezTo>
                  <a:cubicBezTo>
                    <a:pt x="174" y="330"/>
                    <a:pt x="172" y="323"/>
                    <a:pt x="166" y="317"/>
                  </a:cubicBezTo>
                  <a:cubicBezTo>
                    <a:pt x="75" y="225"/>
                    <a:pt x="75" y="225"/>
                    <a:pt x="75" y="225"/>
                  </a:cubicBezTo>
                  <a:cubicBezTo>
                    <a:pt x="203" y="203"/>
                    <a:pt x="203" y="203"/>
                    <a:pt x="203" y="203"/>
                  </a:cubicBezTo>
                  <a:cubicBezTo>
                    <a:pt x="211" y="202"/>
                    <a:pt x="217" y="198"/>
                    <a:pt x="221" y="191"/>
                  </a:cubicBezTo>
                  <a:cubicBezTo>
                    <a:pt x="281" y="76"/>
                    <a:pt x="281" y="76"/>
                    <a:pt x="281" y="76"/>
                  </a:cubicBezTo>
                  <a:cubicBezTo>
                    <a:pt x="340" y="191"/>
                    <a:pt x="340" y="191"/>
                    <a:pt x="340" y="191"/>
                  </a:cubicBezTo>
                  <a:cubicBezTo>
                    <a:pt x="344" y="198"/>
                    <a:pt x="350" y="202"/>
                    <a:pt x="358" y="203"/>
                  </a:cubicBezTo>
                  <a:cubicBezTo>
                    <a:pt x="486" y="225"/>
                    <a:pt x="486" y="225"/>
                    <a:pt x="486" y="225"/>
                  </a:cubicBezTo>
                  <a:lnTo>
                    <a:pt x="395" y="317"/>
                  </a:lnTo>
                  <a:close/>
                  <a:moveTo>
                    <a:pt x="395" y="317"/>
                  </a:moveTo>
                  <a:cubicBezTo>
                    <a:pt x="395" y="317"/>
                    <a:pt x="395" y="317"/>
                    <a:pt x="395" y="31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  <p:sp>
          <p:nvSpPr>
            <p:cNvPr id="52" name="Freeform 7"/>
            <p:cNvSpPr>
              <a:spLocks noEditPoints="1"/>
            </p:cNvSpPr>
            <p:nvPr/>
          </p:nvSpPr>
          <p:spPr bwMode="auto">
            <a:xfrm>
              <a:off x="3367" y="1364"/>
              <a:ext cx="939" cy="940"/>
            </a:xfrm>
            <a:custGeom>
              <a:avLst/>
              <a:gdLst>
                <a:gd name="T0" fmla="*/ 751 w 773"/>
                <a:gd name="T1" fmla="*/ 412 h 775"/>
                <a:gd name="T2" fmla="*/ 724 w 773"/>
                <a:gd name="T3" fmla="*/ 432 h 775"/>
                <a:gd name="T4" fmla="*/ 388 w 773"/>
                <a:gd name="T5" fmla="*/ 727 h 775"/>
                <a:gd name="T6" fmla="*/ 48 w 773"/>
                <a:gd name="T7" fmla="*/ 388 h 775"/>
                <a:gd name="T8" fmla="*/ 388 w 773"/>
                <a:gd name="T9" fmla="*/ 48 h 775"/>
                <a:gd name="T10" fmla="*/ 724 w 773"/>
                <a:gd name="T11" fmla="*/ 343 h 775"/>
                <a:gd name="T12" fmla="*/ 751 w 773"/>
                <a:gd name="T13" fmla="*/ 363 h 775"/>
                <a:gd name="T14" fmla="*/ 772 w 773"/>
                <a:gd name="T15" fmla="*/ 336 h 775"/>
                <a:gd name="T16" fmla="*/ 388 w 773"/>
                <a:gd name="T17" fmla="*/ 0 h 775"/>
                <a:gd name="T18" fmla="*/ 0 w 773"/>
                <a:gd name="T19" fmla="*/ 388 h 775"/>
                <a:gd name="T20" fmla="*/ 388 w 773"/>
                <a:gd name="T21" fmla="*/ 775 h 775"/>
                <a:gd name="T22" fmla="*/ 772 w 773"/>
                <a:gd name="T23" fmla="*/ 439 h 775"/>
                <a:gd name="T24" fmla="*/ 751 w 773"/>
                <a:gd name="T25" fmla="*/ 412 h 775"/>
                <a:gd name="T26" fmla="*/ 751 w 773"/>
                <a:gd name="T27" fmla="*/ 412 h 775"/>
                <a:gd name="T28" fmla="*/ 751 w 773"/>
                <a:gd name="T29" fmla="*/ 412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3" h="775">
                  <a:moveTo>
                    <a:pt x="751" y="412"/>
                  </a:moveTo>
                  <a:cubicBezTo>
                    <a:pt x="738" y="410"/>
                    <a:pt x="726" y="419"/>
                    <a:pt x="724" y="432"/>
                  </a:cubicBezTo>
                  <a:cubicBezTo>
                    <a:pt x="702" y="600"/>
                    <a:pt x="557" y="727"/>
                    <a:pt x="388" y="727"/>
                  </a:cubicBezTo>
                  <a:cubicBezTo>
                    <a:pt x="200" y="727"/>
                    <a:pt x="48" y="575"/>
                    <a:pt x="48" y="388"/>
                  </a:cubicBezTo>
                  <a:cubicBezTo>
                    <a:pt x="48" y="200"/>
                    <a:pt x="200" y="48"/>
                    <a:pt x="388" y="48"/>
                  </a:cubicBezTo>
                  <a:cubicBezTo>
                    <a:pt x="557" y="48"/>
                    <a:pt x="702" y="175"/>
                    <a:pt x="724" y="343"/>
                  </a:cubicBezTo>
                  <a:cubicBezTo>
                    <a:pt x="726" y="356"/>
                    <a:pt x="738" y="365"/>
                    <a:pt x="751" y="363"/>
                  </a:cubicBezTo>
                  <a:cubicBezTo>
                    <a:pt x="764" y="362"/>
                    <a:pt x="773" y="350"/>
                    <a:pt x="772" y="336"/>
                  </a:cubicBezTo>
                  <a:cubicBezTo>
                    <a:pt x="746" y="145"/>
                    <a:pt x="581" y="0"/>
                    <a:pt x="388" y="0"/>
                  </a:cubicBezTo>
                  <a:cubicBezTo>
                    <a:pt x="174" y="0"/>
                    <a:pt x="0" y="174"/>
                    <a:pt x="0" y="388"/>
                  </a:cubicBezTo>
                  <a:cubicBezTo>
                    <a:pt x="0" y="601"/>
                    <a:pt x="174" y="775"/>
                    <a:pt x="388" y="775"/>
                  </a:cubicBezTo>
                  <a:cubicBezTo>
                    <a:pt x="581" y="775"/>
                    <a:pt x="746" y="631"/>
                    <a:pt x="772" y="439"/>
                  </a:cubicBezTo>
                  <a:cubicBezTo>
                    <a:pt x="773" y="426"/>
                    <a:pt x="764" y="414"/>
                    <a:pt x="751" y="412"/>
                  </a:cubicBezTo>
                  <a:close/>
                  <a:moveTo>
                    <a:pt x="751" y="412"/>
                  </a:moveTo>
                  <a:cubicBezTo>
                    <a:pt x="751" y="412"/>
                    <a:pt x="751" y="412"/>
                    <a:pt x="751" y="41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</p:grpSp>
      <p:sp>
        <p:nvSpPr>
          <p:cNvPr id="128" name="Freeform 45"/>
          <p:cNvSpPr>
            <a:spLocks noEditPoints="1"/>
          </p:cNvSpPr>
          <p:nvPr/>
        </p:nvSpPr>
        <p:spPr bwMode="auto">
          <a:xfrm>
            <a:off x="8620623" y="3579610"/>
            <a:ext cx="208348" cy="208348"/>
          </a:xfrm>
          <a:custGeom>
            <a:avLst/>
            <a:gdLst>
              <a:gd name="T0" fmla="*/ 88 w 176"/>
              <a:gd name="T1" fmla="*/ 32 h 176"/>
              <a:gd name="T2" fmla="*/ 32 w 176"/>
              <a:gd name="T3" fmla="*/ 88 h 176"/>
              <a:gd name="T4" fmla="*/ 88 w 176"/>
              <a:gd name="T5" fmla="*/ 144 h 176"/>
              <a:gd name="T6" fmla="*/ 144 w 176"/>
              <a:gd name="T7" fmla="*/ 88 h 176"/>
              <a:gd name="T8" fmla="*/ 88 w 176"/>
              <a:gd name="T9" fmla="*/ 32 h 176"/>
              <a:gd name="T10" fmla="*/ 88 w 176"/>
              <a:gd name="T11" fmla="*/ 136 h 176"/>
              <a:gd name="T12" fmla="*/ 40 w 176"/>
              <a:gd name="T13" fmla="*/ 88 h 176"/>
              <a:gd name="T14" fmla="*/ 88 w 176"/>
              <a:gd name="T15" fmla="*/ 40 h 176"/>
              <a:gd name="T16" fmla="*/ 136 w 176"/>
              <a:gd name="T17" fmla="*/ 88 h 176"/>
              <a:gd name="T18" fmla="*/ 88 w 176"/>
              <a:gd name="T19" fmla="*/ 136 h 176"/>
              <a:gd name="T20" fmla="*/ 88 w 176"/>
              <a:gd name="T21" fmla="*/ 64 h 176"/>
              <a:gd name="T22" fmla="*/ 64 w 176"/>
              <a:gd name="T23" fmla="*/ 88 h 176"/>
              <a:gd name="T24" fmla="*/ 88 w 176"/>
              <a:gd name="T25" fmla="*/ 112 h 176"/>
              <a:gd name="T26" fmla="*/ 112 w 176"/>
              <a:gd name="T27" fmla="*/ 88 h 176"/>
              <a:gd name="T28" fmla="*/ 88 w 176"/>
              <a:gd name="T29" fmla="*/ 64 h 176"/>
              <a:gd name="T30" fmla="*/ 88 w 176"/>
              <a:gd name="T31" fmla="*/ 104 h 176"/>
              <a:gd name="T32" fmla="*/ 72 w 176"/>
              <a:gd name="T33" fmla="*/ 88 h 176"/>
              <a:gd name="T34" fmla="*/ 88 w 176"/>
              <a:gd name="T35" fmla="*/ 72 h 176"/>
              <a:gd name="T36" fmla="*/ 104 w 176"/>
              <a:gd name="T37" fmla="*/ 88 h 176"/>
              <a:gd name="T38" fmla="*/ 88 w 176"/>
              <a:gd name="T39" fmla="*/ 104 h 176"/>
              <a:gd name="T40" fmla="*/ 149 w 176"/>
              <a:gd name="T41" fmla="*/ 151 h 176"/>
              <a:gd name="T42" fmla="*/ 176 w 176"/>
              <a:gd name="T43" fmla="*/ 88 h 176"/>
              <a:gd name="T44" fmla="*/ 88 w 176"/>
              <a:gd name="T45" fmla="*/ 0 h 176"/>
              <a:gd name="T46" fmla="*/ 0 w 176"/>
              <a:gd name="T47" fmla="*/ 88 h 176"/>
              <a:gd name="T48" fmla="*/ 27 w 176"/>
              <a:gd name="T49" fmla="*/ 151 h 176"/>
              <a:gd name="T50" fmla="*/ 17 w 176"/>
              <a:gd name="T51" fmla="*/ 169 h 176"/>
              <a:gd name="T52" fmla="*/ 16 w 176"/>
              <a:gd name="T53" fmla="*/ 172 h 176"/>
              <a:gd name="T54" fmla="*/ 20 w 176"/>
              <a:gd name="T55" fmla="*/ 176 h 176"/>
              <a:gd name="T56" fmla="*/ 23 w 176"/>
              <a:gd name="T57" fmla="*/ 175 h 176"/>
              <a:gd name="T58" fmla="*/ 24 w 176"/>
              <a:gd name="T59" fmla="*/ 173 h 176"/>
              <a:gd name="T60" fmla="*/ 33 w 176"/>
              <a:gd name="T61" fmla="*/ 157 h 176"/>
              <a:gd name="T62" fmla="*/ 88 w 176"/>
              <a:gd name="T63" fmla="*/ 176 h 176"/>
              <a:gd name="T64" fmla="*/ 143 w 176"/>
              <a:gd name="T65" fmla="*/ 157 h 176"/>
              <a:gd name="T66" fmla="*/ 152 w 176"/>
              <a:gd name="T67" fmla="*/ 173 h 176"/>
              <a:gd name="T68" fmla="*/ 156 w 176"/>
              <a:gd name="T69" fmla="*/ 176 h 176"/>
              <a:gd name="T70" fmla="*/ 160 w 176"/>
              <a:gd name="T71" fmla="*/ 172 h 176"/>
              <a:gd name="T72" fmla="*/ 159 w 176"/>
              <a:gd name="T73" fmla="*/ 169 h 176"/>
              <a:gd name="T74" fmla="*/ 149 w 176"/>
              <a:gd name="T75" fmla="*/ 151 h 176"/>
              <a:gd name="T76" fmla="*/ 88 w 176"/>
              <a:gd name="T77" fmla="*/ 168 h 176"/>
              <a:gd name="T78" fmla="*/ 8 w 176"/>
              <a:gd name="T79" fmla="*/ 88 h 176"/>
              <a:gd name="T80" fmla="*/ 88 w 176"/>
              <a:gd name="T81" fmla="*/ 8 h 176"/>
              <a:gd name="T82" fmla="*/ 168 w 176"/>
              <a:gd name="T83" fmla="*/ 88 h 176"/>
              <a:gd name="T84" fmla="*/ 88 w 176"/>
              <a:gd name="T85" fmla="*/ 16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76" h="176">
                <a:moveTo>
                  <a:pt x="88" y="32"/>
                </a:moveTo>
                <a:cubicBezTo>
                  <a:pt x="57" y="32"/>
                  <a:pt x="32" y="57"/>
                  <a:pt x="32" y="88"/>
                </a:cubicBezTo>
                <a:cubicBezTo>
                  <a:pt x="32" y="119"/>
                  <a:pt x="57" y="144"/>
                  <a:pt x="88" y="144"/>
                </a:cubicBezTo>
                <a:cubicBezTo>
                  <a:pt x="119" y="144"/>
                  <a:pt x="144" y="119"/>
                  <a:pt x="144" y="88"/>
                </a:cubicBezTo>
                <a:cubicBezTo>
                  <a:pt x="144" y="57"/>
                  <a:pt x="119" y="32"/>
                  <a:pt x="88" y="32"/>
                </a:cubicBezTo>
                <a:close/>
                <a:moveTo>
                  <a:pt x="88" y="136"/>
                </a:moveTo>
                <a:cubicBezTo>
                  <a:pt x="61" y="136"/>
                  <a:pt x="40" y="115"/>
                  <a:pt x="40" y="88"/>
                </a:cubicBezTo>
                <a:cubicBezTo>
                  <a:pt x="40" y="61"/>
                  <a:pt x="61" y="40"/>
                  <a:pt x="88" y="40"/>
                </a:cubicBezTo>
                <a:cubicBezTo>
                  <a:pt x="115" y="40"/>
                  <a:pt x="136" y="61"/>
                  <a:pt x="136" y="88"/>
                </a:cubicBezTo>
                <a:cubicBezTo>
                  <a:pt x="136" y="115"/>
                  <a:pt x="115" y="136"/>
                  <a:pt x="88" y="136"/>
                </a:cubicBezTo>
                <a:close/>
                <a:moveTo>
                  <a:pt x="88" y="64"/>
                </a:moveTo>
                <a:cubicBezTo>
                  <a:pt x="75" y="64"/>
                  <a:pt x="64" y="75"/>
                  <a:pt x="64" y="88"/>
                </a:cubicBezTo>
                <a:cubicBezTo>
                  <a:pt x="64" y="101"/>
                  <a:pt x="75" y="112"/>
                  <a:pt x="88" y="112"/>
                </a:cubicBezTo>
                <a:cubicBezTo>
                  <a:pt x="101" y="112"/>
                  <a:pt x="112" y="101"/>
                  <a:pt x="112" y="88"/>
                </a:cubicBezTo>
                <a:cubicBezTo>
                  <a:pt x="112" y="75"/>
                  <a:pt x="101" y="64"/>
                  <a:pt x="88" y="64"/>
                </a:cubicBezTo>
                <a:close/>
                <a:moveTo>
                  <a:pt x="88" y="104"/>
                </a:moveTo>
                <a:cubicBezTo>
                  <a:pt x="79" y="104"/>
                  <a:pt x="72" y="97"/>
                  <a:pt x="72" y="88"/>
                </a:cubicBezTo>
                <a:cubicBezTo>
                  <a:pt x="72" y="79"/>
                  <a:pt x="79" y="72"/>
                  <a:pt x="88" y="72"/>
                </a:cubicBezTo>
                <a:cubicBezTo>
                  <a:pt x="97" y="72"/>
                  <a:pt x="104" y="79"/>
                  <a:pt x="104" y="88"/>
                </a:cubicBezTo>
                <a:cubicBezTo>
                  <a:pt x="104" y="97"/>
                  <a:pt x="97" y="104"/>
                  <a:pt x="88" y="104"/>
                </a:cubicBezTo>
                <a:close/>
                <a:moveTo>
                  <a:pt x="149" y="151"/>
                </a:moveTo>
                <a:cubicBezTo>
                  <a:pt x="166" y="135"/>
                  <a:pt x="176" y="113"/>
                  <a:pt x="176" y="88"/>
                </a:cubicBezTo>
                <a:cubicBezTo>
                  <a:pt x="176" y="39"/>
                  <a:pt x="137" y="0"/>
                  <a:pt x="88" y="0"/>
                </a:cubicBezTo>
                <a:cubicBezTo>
                  <a:pt x="39" y="0"/>
                  <a:pt x="0" y="39"/>
                  <a:pt x="0" y="88"/>
                </a:cubicBezTo>
                <a:cubicBezTo>
                  <a:pt x="0" y="113"/>
                  <a:pt x="10" y="135"/>
                  <a:pt x="27" y="151"/>
                </a:cubicBezTo>
                <a:cubicBezTo>
                  <a:pt x="17" y="169"/>
                  <a:pt x="17" y="169"/>
                  <a:pt x="17" y="169"/>
                </a:cubicBezTo>
                <a:cubicBezTo>
                  <a:pt x="16" y="170"/>
                  <a:pt x="16" y="171"/>
                  <a:pt x="16" y="172"/>
                </a:cubicBezTo>
                <a:cubicBezTo>
                  <a:pt x="16" y="174"/>
                  <a:pt x="18" y="176"/>
                  <a:pt x="20" y="176"/>
                </a:cubicBezTo>
                <a:cubicBezTo>
                  <a:pt x="21" y="176"/>
                  <a:pt x="22" y="176"/>
                  <a:pt x="23" y="175"/>
                </a:cubicBezTo>
                <a:cubicBezTo>
                  <a:pt x="23" y="174"/>
                  <a:pt x="24" y="174"/>
                  <a:pt x="24" y="173"/>
                </a:cubicBezTo>
                <a:cubicBezTo>
                  <a:pt x="33" y="157"/>
                  <a:pt x="33" y="157"/>
                  <a:pt x="33" y="157"/>
                </a:cubicBezTo>
                <a:cubicBezTo>
                  <a:pt x="48" y="169"/>
                  <a:pt x="67" y="176"/>
                  <a:pt x="88" y="176"/>
                </a:cubicBezTo>
                <a:cubicBezTo>
                  <a:pt x="109" y="176"/>
                  <a:pt x="128" y="169"/>
                  <a:pt x="143" y="157"/>
                </a:cubicBezTo>
                <a:cubicBezTo>
                  <a:pt x="152" y="173"/>
                  <a:pt x="152" y="173"/>
                  <a:pt x="152" y="173"/>
                </a:cubicBezTo>
                <a:cubicBezTo>
                  <a:pt x="153" y="175"/>
                  <a:pt x="154" y="176"/>
                  <a:pt x="156" y="176"/>
                </a:cubicBezTo>
                <a:cubicBezTo>
                  <a:pt x="158" y="176"/>
                  <a:pt x="160" y="174"/>
                  <a:pt x="160" y="172"/>
                </a:cubicBezTo>
                <a:cubicBezTo>
                  <a:pt x="160" y="171"/>
                  <a:pt x="160" y="170"/>
                  <a:pt x="159" y="169"/>
                </a:cubicBezTo>
                <a:lnTo>
                  <a:pt x="149" y="151"/>
                </a:lnTo>
                <a:close/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cxnSp>
        <p:nvCxnSpPr>
          <p:cNvPr id="129" name="Elbow Connector 128"/>
          <p:cNvCxnSpPr/>
          <p:nvPr/>
        </p:nvCxnSpPr>
        <p:spPr>
          <a:xfrm flipH="1">
            <a:off x="418639" y="3763619"/>
            <a:ext cx="2194560" cy="1234440"/>
          </a:xfrm>
          <a:prstGeom prst="bentConnector2">
            <a:avLst/>
          </a:prstGeom>
          <a:ln>
            <a:solidFill>
              <a:srgbClr val="D20C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Oval 129"/>
          <p:cNvSpPr/>
          <p:nvPr/>
        </p:nvSpPr>
        <p:spPr>
          <a:xfrm>
            <a:off x="244709" y="4617501"/>
            <a:ext cx="390703" cy="390703"/>
          </a:xfrm>
          <a:prstGeom prst="ellipse">
            <a:avLst/>
          </a:prstGeom>
          <a:solidFill>
            <a:srgbClr val="D20C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1" name="TextBox 130"/>
          <p:cNvSpPr txBox="1"/>
          <p:nvPr/>
        </p:nvSpPr>
        <p:spPr>
          <a:xfrm>
            <a:off x="558301" y="3835805"/>
            <a:ext cx="309172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88" indent="-128588">
              <a:buFont typeface="Arial" panose="020B0604020202020204" pitchFamily="34" charset="0"/>
              <a:buChar char="•"/>
            </a:pPr>
            <a:r>
              <a:rPr lang="bg-BG" sz="900" dirty="0">
                <a:latin typeface="Cambria Math" panose="02040503050406030204" pitchFamily="18" charset="0"/>
                <a:ea typeface="Cambria Math" panose="02040503050406030204" pitchFamily="18" charset="0"/>
              </a:rPr>
              <a:t>Имуногенност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ru-RU" sz="900" dirty="0">
                <a:latin typeface="Cambria Math" panose="02040503050406030204" pitchFamily="18" charset="0"/>
                <a:ea typeface="Cambria Math" panose="02040503050406030204" pitchFamily="18" charset="0"/>
              </a:rPr>
              <a:t>Онкогенност на ендогенни и синтетични пептиди</a:t>
            </a:r>
            <a:endParaRPr lang="en-US" sz="9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bg-BG" sz="900" dirty="0">
                <a:latin typeface="Cambria Math" panose="02040503050406030204" pitchFamily="18" charset="0"/>
                <a:ea typeface="Cambria Math" panose="02040503050406030204" pitchFamily="18" charset="0"/>
              </a:rPr>
              <a:t>Напредък в областта на геномиката и персонализираната медицина </a:t>
            </a:r>
            <a:endParaRPr lang="en-US" sz="9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bg-BG" sz="900" dirty="0">
                <a:latin typeface="Cambria Math" panose="02040503050406030204" pitchFamily="18" charset="0"/>
                <a:ea typeface="Cambria Math" panose="02040503050406030204" pitchFamily="18" charset="0"/>
              </a:rPr>
              <a:t>Значителен брой патентни изненади </a:t>
            </a:r>
            <a:endParaRPr lang="en-US" sz="9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9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Увеличени</a:t>
            </a:r>
            <a:r>
              <a:rPr lang="en-US" sz="9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9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изисквания</a:t>
            </a:r>
            <a:r>
              <a:rPr lang="en-US" sz="9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9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за</a:t>
            </a:r>
            <a:r>
              <a:rPr lang="en-US" sz="9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9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безопасност</a:t>
            </a:r>
            <a:r>
              <a:rPr lang="en-US" sz="900" dirty="0">
                <a:latin typeface="Cambria Math" panose="02040503050406030204" pitchFamily="18" charset="0"/>
                <a:ea typeface="Cambria Math" panose="02040503050406030204" pitchFamily="18" charset="0"/>
              </a:rPr>
              <a:t> и </a:t>
            </a:r>
            <a:r>
              <a:rPr lang="en-US" sz="9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ефикасност</a:t>
            </a:r>
            <a:r>
              <a:rPr lang="en-US" sz="9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9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към</a:t>
            </a:r>
            <a:r>
              <a:rPr lang="en-US" sz="9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9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новите</a:t>
            </a:r>
            <a:r>
              <a:rPr lang="en-US" sz="9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9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лекарства</a:t>
            </a:r>
            <a:r>
              <a:rPr lang="en-US" sz="900" dirty="0">
                <a:latin typeface="Cambria Math" panose="02040503050406030204" pitchFamily="18" charset="0"/>
                <a:ea typeface="Cambria Math" panose="02040503050406030204" pitchFamily="18" charset="0"/>
              </a:rPr>
              <a:t> с </a:t>
            </a:r>
            <a:r>
              <a:rPr lang="en-US" sz="9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малки</a:t>
            </a:r>
            <a:r>
              <a:rPr lang="en-US" sz="9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9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молекули</a:t>
            </a:r>
            <a:endParaRPr lang="en-US" sz="900" dirty="0">
              <a:solidFill>
                <a:schemeClr val="accent3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  <a:cs typeface="Rubik" panose="00000500000000000000" pitchFamily="2" charset="-79"/>
            </a:endParaRPr>
          </a:p>
        </p:txBody>
      </p:sp>
      <p:cxnSp>
        <p:nvCxnSpPr>
          <p:cNvPr id="132" name="Elbow Connector 131"/>
          <p:cNvCxnSpPr/>
          <p:nvPr/>
        </p:nvCxnSpPr>
        <p:spPr>
          <a:xfrm flipH="1" flipV="1">
            <a:off x="418639" y="2092567"/>
            <a:ext cx="2194560" cy="1234440"/>
          </a:xfrm>
          <a:prstGeom prst="bentConnector2">
            <a:avLst/>
          </a:prstGeom>
          <a:ln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extBox 132"/>
          <p:cNvSpPr txBox="1"/>
          <p:nvPr/>
        </p:nvSpPr>
        <p:spPr>
          <a:xfrm>
            <a:off x="635412" y="1188635"/>
            <a:ext cx="29476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88" indent="-128588">
              <a:buFont typeface="Arial" panose="020B0604020202020204" pitchFamily="34" charset="0"/>
              <a:buChar char="•"/>
            </a:pPr>
            <a:r>
              <a:rPr lang="bg-BG" sz="900" dirty="0">
                <a:latin typeface="Cambria Math" panose="02040503050406030204" pitchFamily="18" charset="0"/>
                <a:ea typeface="Cambria Math" panose="02040503050406030204" pitchFamily="18" charset="0"/>
              </a:rPr>
              <a:t>Откриване на нови пептиди</a:t>
            </a:r>
            <a:endParaRPr lang="en-US" sz="9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bg-BG" sz="900" dirty="0">
                <a:latin typeface="Cambria Math" panose="02040503050406030204" pitchFamily="18" charset="0"/>
                <a:ea typeface="Cambria Math" panose="02040503050406030204" pitchFamily="18" charset="0"/>
              </a:rPr>
              <a:t>Оптимизирани дизайнерски последователности  </a:t>
            </a:r>
            <a:endParaRPr lang="en-US" sz="9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bg-BG" sz="900" dirty="0">
                <a:latin typeface="Cambria Math" panose="02040503050406030204" pitchFamily="18" charset="0"/>
                <a:ea typeface="Cambria Math" panose="02040503050406030204" pitchFamily="18" charset="0"/>
              </a:rPr>
              <a:t>Нови начини на въвеждане/приложение (</a:t>
            </a:r>
            <a:r>
              <a:rPr lang="ru-RU" sz="900" dirty="0">
                <a:latin typeface="Cambria Math" panose="02040503050406030204" pitchFamily="18" charset="0"/>
                <a:ea typeface="Cambria Math" panose="02040503050406030204" pitchFamily="18" charset="0"/>
              </a:rPr>
              <a:t>CPPs; циклични пептиди (мицели) за транспорт на гени/лекарства; конюгати с непептидни молекули)</a:t>
            </a:r>
            <a:endParaRPr lang="en-US" sz="9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9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Многофункционални</a:t>
            </a:r>
            <a:r>
              <a:rPr lang="en-US" sz="9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9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пептиди</a:t>
            </a:r>
            <a:r>
              <a:rPr lang="en-US" sz="900" dirty="0">
                <a:latin typeface="Cambria Math" panose="02040503050406030204" pitchFamily="18" charset="0"/>
                <a:ea typeface="Cambria Math" panose="02040503050406030204" pitchFamily="18" charset="0"/>
              </a:rPr>
              <a:t> и </a:t>
            </a:r>
            <a:r>
              <a:rPr lang="en-US" sz="9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конюгати</a:t>
            </a:r>
            <a:r>
              <a:rPr lang="en-US" sz="900" dirty="0">
                <a:latin typeface="Cambria Math" panose="02040503050406030204" pitchFamily="18" charset="0"/>
                <a:ea typeface="Cambria Math" panose="02040503050406030204" pitchFamily="18" charset="0"/>
              </a:rPr>
              <a:t> с </a:t>
            </a:r>
            <a:r>
              <a:rPr lang="en-US" sz="9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повече</a:t>
            </a:r>
            <a:r>
              <a:rPr lang="en-US" sz="9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9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от</a:t>
            </a:r>
            <a:r>
              <a:rPr lang="en-US" sz="9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9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една</a:t>
            </a:r>
            <a:r>
              <a:rPr lang="en-US" sz="9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9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фармакологична</a:t>
            </a:r>
            <a:r>
              <a:rPr lang="en-US" sz="9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9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активност</a:t>
            </a:r>
            <a:endParaRPr lang="bg-BG" sz="9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9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Безмолекулни</a:t>
            </a:r>
            <a:r>
              <a:rPr lang="en-US" sz="9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9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макромолекул</a:t>
            </a:r>
            <a:r>
              <a:rPr lang="bg-BG" sz="900" dirty="0">
                <a:latin typeface="Cambria Math" panose="02040503050406030204" pitchFamily="18" charset="0"/>
                <a:ea typeface="Cambria Math" panose="02040503050406030204" pitchFamily="18" charset="0"/>
              </a:rPr>
              <a:t>н</a:t>
            </a:r>
            <a:r>
              <a:rPr lang="en-US" sz="900" dirty="0">
                <a:latin typeface="Cambria Math" panose="02040503050406030204" pitchFamily="18" charset="0"/>
                <a:ea typeface="Cambria Math" panose="02040503050406030204" pitchFamily="18" charset="0"/>
              </a:rPr>
              <a:t>и </a:t>
            </a:r>
            <a:r>
              <a:rPr lang="en-US" sz="9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терапевтични</a:t>
            </a:r>
            <a:r>
              <a:rPr lang="en-US" sz="9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9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средства</a:t>
            </a:r>
            <a:r>
              <a:rPr lang="en-US" sz="900" dirty="0">
                <a:latin typeface="Cambria Math" panose="02040503050406030204" pitchFamily="18" charset="0"/>
                <a:ea typeface="Cambria Math" panose="02040503050406030204" pitchFamily="18" charset="0"/>
              </a:rPr>
              <a:t> (DFMT)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bg-BG" sz="900" dirty="0">
                <a:latin typeface="Cambria Math" panose="02040503050406030204" pitchFamily="18" charset="0"/>
                <a:ea typeface="Cambria Math" panose="02040503050406030204" pitchFamily="18" charset="0"/>
              </a:rPr>
              <a:t>Технологични иновации (разработване на пептид-базирани ваксини)</a:t>
            </a:r>
            <a:endParaRPr lang="en-US" sz="9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34" name="Oval 133"/>
          <p:cNvSpPr/>
          <p:nvPr/>
        </p:nvSpPr>
        <p:spPr>
          <a:xfrm>
            <a:off x="244709" y="1816270"/>
            <a:ext cx="390703" cy="390703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5" name="Freeform 75"/>
          <p:cNvSpPr>
            <a:spLocks noEditPoints="1"/>
          </p:cNvSpPr>
          <p:nvPr/>
        </p:nvSpPr>
        <p:spPr bwMode="auto">
          <a:xfrm>
            <a:off x="297780" y="4666632"/>
            <a:ext cx="284560" cy="283369"/>
          </a:xfrm>
          <a:custGeom>
            <a:avLst/>
            <a:gdLst>
              <a:gd name="T0" fmla="*/ 80 w 176"/>
              <a:gd name="T1" fmla="*/ 88 h 176"/>
              <a:gd name="T2" fmla="*/ 96 w 176"/>
              <a:gd name="T3" fmla="*/ 88 h 176"/>
              <a:gd name="T4" fmla="*/ 176 w 176"/>
              <a:gd name="T5" fmla="*/ 88 h 176"/>
              <a:gd name="T6" fmla="*/ 150 w 176"/>
              <a:gd name="T7" fmla="*/ 26 h 176"/>
              <a:gd name="T8" fmla="*/ 88 w 176"/>
              <a:gd name="T9" fmla="*/ 0 h 176"/>
              <a:gd name="T10" fmla="*/ 26 w 176"/>
              <a:gd name="T11" fmla="*/ 26 h 176"/>
              <a:gd name="T12" fmla="*/ 0 w 176"/>
              <a:gd name="T13" fmla="*/ 88 h 176"/>
              <a:gd name="T14" fmla="*/ 26 w 176"/>
              <a:gd name="T15" fmla="*/ 150 h 176"/>
              <a:gd name="T16" fmla="*/ 88 w 176"/>
              <a:gd name="T17" fmla="*/ 176 h 176"/>
              <a:gd name="T18" fmla="*/ 150 w 176"/>
              <a:gd name="T19" fmla="*/ 150 h 176"/>
              <a:gd name="T20" fmla="*/ 176 w 176"/>
              <a:gd name="T21" fmla="*/ 88 h 176"/>
              <a:gd name="T22" fmla="*/ 34 w 176"/>
              <a:gd name="T23" fmla="*/ 70 h 176"/>
              <a:gd name="T24" fmla="*/ 34 w 176"/>
              <a:gd name="T25" fmla="*/ 106 h 176"/>
              <a:gd name="T26" fmla="*/ 56 w 176"/>
              <a:gd name="T27" fmla="*/ 75 h 176"/>
              <a:gd name="T28" fmla="*/ 41 w 176"/>
              <a:gd name="T29" fmla="*/ 69 h 176"/>
              <a:gd name="T30" fmla="*/ 56 w 176"/>
              <a:gd name="T31" fmla="*/ 75 h 176"/>
              <a:gd name="T32" fmla="*/ 41 w 176"/>
              <a:gd name="T33" fmla="*/ 107 h 176"/>
              <a:gd name="T34" fmla="*/ 56 w 176"/>
              <a:gd name="T35" fmla="*/ 101 h 176"/>
              <a:gd name="T36" fmla="*/ 31 w 176"/>
              <a:gd name="T37" fmla="*/ 145 h 176"/>
              <a:gd name="T38" fmla="*/ 58 w 176"/>
              <a:gd name="T39" fmla="*/ 118 h 176"/>
              <a:gd name="T40" fmla="*/ 31 w 176"/>
              <a:gd name="T41" fmla="*/ 145 h 176"/>
              <a:gd name="T42" fmla="*/ 37 w 176"/>
              <a:gd name="T43" fmla="*/ 62 h 176"/>
              <a:gd name="T44" fmla="*/ 62 w 176"/>
              <a:gd name="T45" fmla="*/ 37 h 176"/>
              <a:gd name="T46" fmla="*/ 110 w 176"/>
              <a:gd name="T47" fmla="*/ 57 h 176"/>
              <a:gd name="T48" fmla="*/ 94 w 176"/>
              <a:gd name="T49" fmla="*/ 51 h 176"/>
              <a:gd name="T50" fmla="*/ 110 w 176"/>
              <a:gd name="T51" fmla="*/ 57 h 176"/>
              <a:gd name="T52" fmla="*/ 106 w 176"/>
              <a:gd name="T53" fmla="*/ 34 h 176"/>
              <a:gd name="T54" fmla="*/ 70 w 176"/>
              <a:gd name="T55" fmla="*/ 34 h 176"/>
              <a:gd name="T56" fmla="*/ 69 w 176"/>
              <a:gd name="T57" fmla="*/ 41 h 176"/>
              <a:gd name="T58" fmla="*/ 75 w 176"/>
              <a:gd name="T59" fmla="*/ 56 h 176"/>
              <a:gd name="T60" fmla="*/ 69 w 176"/>
              <a:gd name="T61" fmla="*/ 41 h 176"/>
              <a:gd name="T62" fmla="*/ 75 w 176"/>
              <a:gd name="T63" fmla="*/ 120 h 176"/>
              <a:gd name="T64" fmla="*/ 69 w 176"/>
              <a:gd name="T65" fmla="*/ 135 h 176"/>
              <a:gd name="T66" fmla="*/ 88 w 176"/>
              <a:gd name="T67" fmla="*/ 168 h 176"/>
              <a:gd name="T68" fmla="*/ 88 w 176"/>
              <a:gd name="T69" fmla="*/ 130 h 176"/>
              <a:gd name="T70" fmla="*/ 88 w 176"/>
              <a:gd name="T71" fmla="*/ 168 h 176"/>
              <a:gd name="T72" fmla="*/ 94 w 176"/>
              <a:gd name="T73" fmla="*/ 126 h 176"/>
              <a:gd name="T74" fmla="*/ 110 w 176"/>
              <a:gd name="T75" fmla="*/ 119 h 176"/>
              <a:gd name="T76" fmla="*/ 112 w 176"/>
              <a:gd name="T77" fmla="*/ 98 h 176"/>
              <a:gd name="T78" fmla="*/ 98 w 176"/>
              <a:gd name="T79" fmla="*/ 112 h 176"/>
              <a:gd name="T80" fmla="*/ 78 w 176"/>
              <a:gd name="T81" fmla="*/ 112 h 176"/>
              <a:gd name="T82" fmla="*/ 64 w 176"/>
              <a:gd name="T83" fmla="*/ 98 h 176"/>
              <a:gd name="T84" fmla="*/ 64 w 176"/>
              <a:gd name="T85" fmla="*/ 78 h 176"/>
              <a:gd name="T86" fmla="*/ 78 w 176"/>
              <a:gd name="T87" fmla="*/ 64 h 176"/>
              <a:gd name="T88" fmla="*/ 98 w 176"/>
              <a:gd name="T89" fmla="*/ 64 h 176"/>
              <a:gd name="T90" fmla="*/ 112 w 176"/>
              <a:gd name="T91" fmla="*/ 78 h 176"/>
              <a:gd name="T92" fmla="*/ 112 w 176"/>
              <a:gd name="T93" fmla="*/ 98 h 176"/>
              <a:gd name="T94" fmla="*/ 139 w 176"/>
              <a:gd name="T95" fmla="*/ 62 h 176"/>
              <a:gd name="T96" fmla="*/ 114 w 176"/>
              <a:gd name="T97" fmla="*/ 37 h 176"/>
              <a:gd name="T98" fmla="*/ 126 w 176"/>
              <a:gd name="T99" fmla="*/ 82 h 176"/>
              <a:gd name="T100" fmla="*/ 119 w 176"/>
              <a:gd name="T101" fmla="*/ 66 h 176"/>
              <a:gd name="T102" fmla="*/ 126 w 176"/>
              <a:gd name="T103" fmla="*/ 82 h 176"/>
              <a:gd name="T104" fmla="*/ 135 w 176"/>
              <a:gd name="T105" fmla="*/ 107 h 176"/>
              <a:gd name="T106" fmla="*/ 120 w 176"/>
              <a:gd name="T107" fmla="*/ 101 h 176"/>
              <a:gd name="T108" fmla="*/ 145 w 176"/>
              <a:gd name="T109" fmla="*/ 145 h 176"/>
              <a:gd name="T110" fmla="*/ 118 w 176"/>
              <a:gd name="T111" fmla="*/ 118 h 176"/>
              <a:gd name="T112" fmla="*/ 145 w 176"/>
              <a:gd name="T113" fmla="*/ 145 h 176"/>
              <a:gd name="T114" fmla="*/ 130 w 176"/>
              <a:gd name="T115" fmla="*/ 88 h 176"/>
              <a:gd name="T116" fmla="*/ 168 w 176"/>
              <a:gd name="T117" fmla="*/ 8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76" h="176">
                <a:moveTo>
                  <a:pt x="88" y="80"/>
                </a:moveTo>
                <a:cubicBezTo>
                  <a:pt x="84" y="80"/>
                  <a:pt x="80" y="84"/>
                  <a:pt x="80" y="88"/>
                </a:cubicBezTo>
                <a:cubicBezTo>
                  <a:pt x="80" y="92"/>
                  <a:pt x="84" y="96"/>
                  <a:pt x="88" y="96"/>
                </a:cubicBezTo>
                <a:cubicBezTo>
                  <a:pt x="92" y="96"/>
                  <a:pt x="96" y="92"/>
                  <a:pt x="96" y="88"/>
                </a:cubicBezTo>
                <a:cubicBezTo>
                  <a:pt x="96" y="84"/>
                  <a:pt x="92" y="80"/>
                  <a:pt x="88" y="80"/>
                </a:cubicBezTo>
                <a:close/>
                <a:moveTo>
                  <a:pt x="176" y="88"/>
                </a:moveTo>
                <a:cubicBezTo>
                  <a:pt x="176" y="78"/>
                  <a:pt x="164" y="70"/>
                  <a:pt x="146" y="64"/>
                </a:cubicBezTo>
                <a:cubicBezTo>
                  <a:pt x="155" y="47"/>
                  <a:pt x="157" y="33"/>
                  <a:pt x="150" y="26"/>
                </a:cubicBezTo>
                <a:cubicBezTo>
                  <a:pt x="143" y="19"/>
                  <a:pt x="129" y="21"/>
                  <a:pt x="112" y="30"/>
                </a:cubicBezTo>
                <a:cubicBezTo>
                  <a:pt x="106" y="12"/>
                  <a:pt x="98" y="0"/>
                  <a:pt x="88" y="0"/>
                </a:cubicBezTo>
                <a:cubicBezTo>
                  <a:pt x="78" y="0"/>
                  <a:pt x="70" y="12"/>
                  <a:pt x="64" y="30"/>
                </a:cubicBezTo>
                <a:cubicBezTo>
                  <a:pt x="47" y="21"/>
                  <a:pt x="33" y="19"/>
                  <a:pt x="26" y="26"/>
                </a:cubicBezTo>
                <a:cubicBezTo>
                  <a:pt x="19" y="33"/>
                  <a:pt x="21" y="47"/>
                  <a:pt x="30" y="64"/>
                </a:cubicBezTo>
                <a:cubicBezTo>
                  <a:pt x="12" y="70"/>
                  <a:pt x="0" y="78"/>
                  <a:pt x="0" y="88"/>
                </a:cubicBezTo>
                <a:cubicBezTo>
                  <a:pt x="0" y="98"/>
                  <a:pt x="12" y="106"/>
                  <a:pt x="30" y="112"/>
                </a:cubicBezTo>
                <a:cubicBezTo>
                  <a:pt x="21" y="129"/>
                  <a:pt x="19" y="143"/>
                  <a:pt x="26" y="150"/>
                </a:cubicBezTo>
                <a:cubicBezTo>
                  <a:pt x="33" y="157"/>
                  <a:pt x="47" y="155"/>
                  <a:pt x="64" y="146"/>
                </a:cubicBezTo>
                <a:cubicBezTo>
                  <a:pt x="70" y="164"/>
                  <a:pt x="78" y="176"/>
                  <a:pt x="88" y="176"/>
                </a:cubicBezTo>
                <a:cubicBezTo>
                  <a:pt x="98" y="176"/>
                  <a:pt x="106" y="164"/>
                  <a:pt x="112" y="146"/>
                </a:cubicBezTo>
                <a:cubicBezTo>
                  <a:pt x="129" y="155"/>
                  <a:pt x="143" y="157"/>
                  <a:pt x="150" y="150"/>
                </a:cubicBezTo>
                <a:cubicBezTo>
                  <a:pt x="157" y="143"/>
                  <a:pt x="155" y="129"/>
                  <a:pt x="146" y="112"/>
                </a:cubicBezTo>
                <a:cubicBezTo>
                  <a:pt x="164" y="106"/>
                  <a:pt x="176" y="98"/>
                  <a:pt x="176" y="88"/>
                </a:cubicBezTo>
                <a:close/>
                <a:moveTo>
                  <a:pt x="8" y="88"/>
                </a:moveTo>
                <a:cubicBezTo>
                  <a:pt x="8" y="81"/>
                  <a:pt x="18" y="75"/>
                  <a:pt x="34" y="70"/>
                </a:cubicBezTo>
                <a:cubicBezTo>
                  <a:pt x="37" y="76"/>
                  <a:pt x="41" y="82"/>
                  <a:pt x="46" y="88"/>
                </a:cubicBezTo>
                <a:cubicBezTo>
                  <a:pt x="41" y="94"/>
                  <a:pt x="37" y="100"/>
                  <a:pt x="34" y="106"/>
                </a:cubicBezTo>
                <a:cubicBezTo>
                  <a:pt x="18" y="101"/>
                  <a:pt x="8" y="95"/>
                  <a:pt x="8" y="88"/>
                </a:cubicBezTo>
                <a:close/>
                <a:moveTo>
                  <a:pt x="56" y="75"/>
                </a:moveTo>
                <a:cubicBezTo>
                  <a:pt x="54" y="77"/>
                  <a:pt x="52" y="79"/>
                  <a:pt x="50" y="82"/>
                </a:cubicBezTo>
                <a:cubicBezTo>
                  <a:pt x="47" y="77"/>
                  <a:pt x="44" y="73"/>
                  <a:pt x="41" y="69"/>
                </a:cubicBezTo>
                <a:cubicBezTo>
                  <a:pt x="46" y="67"/>
                  <a:pt x="51" y="67"/>
                  <a:pt x="57" y="66"/>
                </a:cubicBezTo>
                <a:cubicBezTo>
                  <a:pt x="57" y="69"/>
                  <a:pt x="57" y="72"/>
                  <a:pt x="56" y="75"/>
                </a:cubicBezTo>
                <a:close/>
                <a:moveTo>
                  <a:pt x="57" y="110"/>
                </a:moveTo>
                <a:cubicBezTo>
                  <a:pt x="51" y="109"/>
                  <a:pt x="46" y="109"/>
                  <a:pt x="41" y="107"/>
                </a:cubicBezTo>
                <a:cubicBezTo>
                  <a:pt x="44" y="103"/>
                  <a:pt x="47" y="99"/>
                  <a:pt x="50" y="94"/>
                </a:cubicBezTo>
                <a:cubicBezTo>
                  <a:pt x="52" y="97"/>
                  <a:pt x="54" y="99"/>
                  <a:pt x="56" y="101"/>
                </a:cubicBezTo>
                <a:cubicBezTo>
                  <a:pt x="57" y="104"/>
                  <a:pt x="57" y="107"/>
                  <a:pt x="57" y="110"/>
                </a:cubicBezTo>
                <a:close/>
                <a:moveTo>
                  <a:pt x="31" y="145"/>
                </a:moveTo>
                <a:cubicBezTo>
                  <a:pt x="27" y="140"/>
                  <a:pt x="29" y="128"/>
                  <a:pt x="37" y="114"/>
                </a:cubicBezTo>
                <a:cubicBezTo>
                  <a:pt x="44" y="116"/>
                  <a:pt x="50" y="117"/>
                  <a:pt x="58" y="118"/>
                </a:cubicBezTo>
                <a:cubicBezTo>
                  <a:pt x="59" y="126"/>
                  <a:pt x="60" y="133"/>
                  <a:pt x="62" y="139"/>
                </a:cubicBezTo>
                <a:cubicBezTo>
                  <a:pt x="48" y="147"/>
                  <a:pt x="36" y="149"/>
                  <a:pt x="31" y="145"/>
                </a:cubicBezTo>
                <a:close/>
                <a:moveTo>
                  <a:pt x="58" y="58"/>
                </a:moveTo>
                <a:cubicBezTo>
                  <a:pt x="50" y="59"/>
                  <a:pt x="44" y="60"/>
                  <a:pt x="37" y="62"/>
                </a:cubicBezTo>
                <a:cubicBezTo>
                  <a:pt x="29" y="48"/>
                  <a:pt x="27" y="36"/>
                  <a:pt x="31" y="31"/>
                </a:cubicBezTo>
                <a:cubicBezTo>
                  <a:pt x="36" y="27"/>
                  <a:pt x="48" y="29"/>
                  <a:pt x="62" y="37"/>
                </a:cubicBezTo>
                <a:cubicBezTo>
                  <a:pt x="60" y="44"/>
                  <a:pt x="59" y="50"/>
                  <a:pt x="58" y="58"/>
                </a:cubicBezTo>
                <a:close/>
                <a:moveTo>
                  <a:pt x="110" y="57"/>
                </a:moveTo>
                <a:cubicBezTo>
                  <a:pt x="107" y="57"/>
                  <a:pt x="104" y="57"/>
                  <a:pt x="101" y="56"/>
                </a:cubicBezTo>
                <a:cubicBezTo>
                  <a:pt x="99" y="54"/>
                  <a:pt x="97" y="52"/>
                  <a:pt x="94" y="51"/>
                </a:cubicBezTo>
                <a:cubicBezTo>
                  <a:pt x="99" y="47"/>
                  <a:pt x="103" y="44"/>
                  <a:pt x="107" y="41"/>
                </a:cubicBezTo>
                <a:cubicBezTo>
                  <a:pt x="109" y="46"/>
                  <a:pt x="109" y="51"/>
                  <a:pt x="110" y="57"/>
                </a:cubicBezTo>
                <a:close/>
                <a:moveTo>
                  <a:pt x="88" y="8"/>
                </a:moveTo>
                <a:cubicBezTo>
                  <a:pt x="95" y="8"/>
                  <a:pt x="101" y="18"/>
                  <a:pt x="106" y="34"/>
                </a:cubicBezTo>
                <a:cubicBezTo>
                  <a:pt x="100" y="37"/>
                  <a:pt x="94" y="41"/>
                  <a:pt x="88" y="46"/>
                </a:cubicBezTo>
                <a:cubicBezTo>
                  <a:pt x="82" y="41"/>
                  <a:pt x="76" y="37"/>
                  <a:pt x="70" y="34"/>
                </a:cubicBezTo>
                <a:cubicBezTo>
                  <a:pt x="75" y="18"/>
                  <a:pt x="81" y="8"/>
                  <a:pt x="88" y="8"/>
                </a:cubicBezTo>
                <a:close/>
                <a:moveTo>
                  <a:pt x="69" y="41"/>
                </a:moveTo>
                <a:cubicBezTo>
                  <a:pt x="73" y="44"/>
                  <a:pt x="77" y="47"/>
                  <a:pt x="82" y="50"/>
                </a:cubicBezTo>
                <a:cubicBezTo>
                  <a:pt x="79" y="52"/>
                  <a:pt x="77" y="54"/>
                  <a:pt x="75" y="56"/>
                </a:cubicBezTo>
                <a:cubicBezTo>
                  <a:pt x="72" y="57"/>
                  <a:pt x="69" y="57"/>
                  <a:pt x="66" y="57"/>
                </a:cubicBezTo>
                <a:cubicBezTo>
                  <a:pt x="67" y="51"/>
                  <a:pt x="67" y="46"/>
                  <a:pt x="69" y="41"/>
                </a:cubicBezTo>
                <a:close/>
                <a:moveTo>
                  <a:pt x="66" y="119"/>
                </a:moveTo>
                <a:cubicBezTo>
                  <a:pt x="69" y="119"/>
                  <a:pt x="72" y="119"/>
                  <a:pt x="75" y="120"/>
                </a:cubicBezTo>
                <a:cubicBezTo>
                  <a:pt x="77" y="122"/>
                  <a:pt x="79" y="124"/>
                  <a:pt x="82" y="126"/>
                </a:cubicBezTo>
                <a:cubicBezTo>
                  <a:pt x="77" y="129"/>
                  <a:pt x="73" y="132"/>
                  <a:pt x="69" y="135"/>
                </a:cubicBezTo>
                <a:cubicBezTo>
                  <a:pt x="67" y="130"/>
                  <a:pt x="67" y="125"/>
                  <a:pt x="66" y="119"/>
                </a:cubicBezTo>
                <a:close/>
                <a:moveTo>
                  <a:pt x="88" y="168"/>
                </a:moveTo>
                <a:cubicBezTo>
                  <a:pt x="81" y="168"/>
                  <a:pt x="75" y="158"/>
                  <a:pt x="70" y="142"/>
                </a:cubicBezTo>
                <a:cubicBezTo>
                  <a:pt x="76" y="139"/>
                  <a:pt x="82" y="135"/>
                  <a:pt x="88" y="130"/>
                </a:cubicBezTo>
                <a:cubicBezTo>
                  <a:pt x="94" y="135"/>
                  <a:pt x="100" y="139"/>
                  <a:pt x="106" y="142"/>
                </a:cubicBezTo>
                <a:cubicBezTo>
                  <a:pt x="101" y="158"/>
                  <a:pt x="95" y="168"/>
                  <a:pt x="88" y="168"/>
                </a:cubicBezTo>
                <a:close/>
                <a:moveTo>
                  <a:pt x="107" y="135"/>
                </a:moveTo>
                <a:cubicBezTo>
                  <a:pt x="103" y="132"/>
                  <a:pt x="99" y="129"/>
                  <a:pt x="94" y="126"/>
                </a:cubicBezTo>
                <a:cubicBezTo>
                  <a:pt x="97" y="124"/>
                  <a:pt x="99" y="122"/>
                  <a:pt x="101" y="120"/>
                </a:cubicBezTo>
                <a:cubicBezTo>
                  <a:pt x="104" y="119"/>
                  <a:pt x="107" y="119"/>
                  <a:pt x="110" y="119"/>
                </a:cubicBezTo>
                <a:cubicBezTo>
                  <a:pt x="109" y="125"/>
                  <a:pt x="109" y="130"/>
                  <a:pt x="107" y="135"/>
                </a:cubicBezTo>
                <a:close/>
                <a:moveTo>
                  <a:pt x="112" y="98"/>
                </a:moveTo>
                <a:cubicBezTo>
                  <a:pt x="110" y="100"/>
                  <a:pt x="107" y="103"/>
                  <a:pt x="105" y="105"/>
                </a:cubicBezTo>
                <a:cubicBezTo>
                  <a:pt x="103" y="107"/>
                  <a:pt x="100" y="110"/>
                  <a:pt x="98" y="112"/>
                </a:cubicBezTo>
                <a:cubicBezTo>
                  <a:pt x="95" y="112"/>
                  <a:pt x="91" y="112"/>
                  <a:pt x="88" y="112"/>
                </a:cubicBezTo>
                <a:cubicBezTo>
                  <a:pt x="85" y="112"/>
                  <a:pt x="81" y="112"/>
                  <a:pt x="78" y="112"/>
                </a:cubicBezTo>
                <a:cubicBezTo>
                  <a:pt x="76" y="110"/>
                  <a:pt x="73" y="107"/>
                  <a:pt x="71" y="105"/>
                </a:cubicBezTo>
                <a:cubicBezTo>
                  <a:pt x="69" y="103"/>
                  <a:pt x="66" y="100"/>
                  <a:pt x="64" y="98"/>
                </a:cubicBezTo>
                <a:cubicBezTo>
                  <a:pt x="64" y="95"/>
                  <a:pt x="64" y="91"/>
                  <a:pt x="64" y="88"/>
                </a:cubicBezTo>
                <a:cubicBezTo>
                  <a:pt x="64" y="85"/>
                  <a:pt x="64" y="81"/>
                  <a:pt x="64" y="78"/>
                </a:cubicBezTo>
                <a:cubicBezTo>
                  <a:pt x="66" y="76"/>
                  <a:pt x="69" y="73"/>
                  <a:pt x="71" y="71"/>
                </a:cubicBezTo>
                <a:cubicBezTo>
                  <a:pt x="73" y="69"/>
                  <a:pt x="76" y="66"/>
                  <a:pt x="78" y="64"/>
                </a:cubicBezTo>
                <a:cubicBezTo>
                  <a:pt x="81" y="64"/>
                  <a:pt x="85" y="64"/>
                  <a:pt x="88" y="64"/>
                </a:cubicBezTo>
                <a:cubicBezTo>
                  <a:pt x="91" y="64"/>
                  <a:pt x="95" y="64"/>
                  <a:pt x="98" y="64"/>
                </a:cubicBezTo>
                <a:cubicBezTo>
                  <a:pt x="100" y="66"/>
                  <a:pt x="103" y="69"/>
                  <a:pt x="105" y="71"/>
                </a:cubicBezTo>
                <a:cubicBezTo>
                  <a:pt x="107" y="73"/>
                  <a:pt x="110" y="76"/>
                  <a:pt x="112" y="78"/>
                </a:cubicBezTo>
                <a:cubicBezTo>
                  <a:pt x="112" y="81"/>
                  <a:pt x="112" y="85"/>
                  <a:pt x="112" y="88"/>
                </a:cubicBezTo>
                <a:cubicBezTo>
                  <a:pt x="112" y="91"/>
                  <a:pt x="112" y="95"/>
                  <a:pt x="112" y="98"/>
                </a:cubicBezTo>
                <a:close/>
                <a:moveTo>
                  <a:pt x="145" y="31"/>
                </a:moveTo>
                <a:cubicBezTo>
                  <a:pt x="149" y="36"/>
                  <a:pt x="147" y="48"/>
                  <a:pt x="139" y="62"/>
                </a:cubicBezTo>
                <a:cubicBezTo>
                  <a:pt x="133" y="60"/>
                  <a:pt x="126" y="59"/>
                  <a:pt x="118" y="58"/>
                </a:cubicBezTo>
                <a:cubicBezTo>
                  <a:pt x="117" y="50"/>
                  <a:pt x="116" y="44"/>
                  <a:pt x="114" y="37"/>
                </a:cubicBezTo>
                <a:cubicBezTo>
                  <a:pt x="128" y="29"/>
                  <a:pt x="140" y="27"/>
                  <a:pt x="145" y="31"/>
                </a:cubicBezTo>
                <a:close/>
                <a:moveTo>
                  <a:pt x="126" y="82"/>
                </a:moveTo>
                <a:cubicBezTo>
                  <a:pt x="124" y="79"/>
                  <a:pt x="122" y="77"/>
                  <a:pt x="120" y="75"/>
                </a:cubicBezTo>
                <a:cubicBezTo>
                  <a:pt x="119" y="72"/>
                  <a:pt x="119" y="69"/>
                  <a:pt x="119" y="66"/>
                </a:cubicBezTo>
                <a:cubicBezTo>
                  <a:pt x="125" y="67"/>
                  <a:pt x="130" y="67"/>
                  <a:pt x="135" y="69"/>
                </a:cubicBezTo>
                <a:cubicBezTo>
                  <a:pt x="132" y="73"/>
                  <a:pt x="129" y="77"/>
                  <a:pt x="126" y="82"/>
                </a:cubicBezTo>
                <a:close/>
                <a:moveTo>
                  <a:pt x="126" y="94"/>
                </a:moveTo>
                <a:cubicBezTo>
                  <a:pt x="129" y="99"/>
                  <a:pt x="132" y="103"/>
                  <a:pt x="135" y="107"/>
                </a:cubicBezTo>
                <a:cubicBezTo>
                  <a:pt x="130" y="109"/>
                  <a:pt x="125" y="109"/>
                  <a:pt x="119" y="110"/>
                </a:cubicBezTo>
                <a:cubicBezTo>
                  <a:pt x="119" y="107"/>
                  <a:pt x="119" y="104"/>
                  <a:pt x="120" y="101"/>
                </a:cubicBezTo>
                <a:cubicBezTo>
                  <a:pt x="122" y="99"/>
                  <a:pt x="124" y="97"/>
                  <a:pt x="126" y="94"/>
                </a:cubicBezTo>
                <a:close/>
                <a:moveTo>
                  <a:pt x="145" y="145"/>
                </a:moveTo>
                <a:cubicBezTo>
                  <a:pt x="140" y="149"/>
                  <a:pt x="128" y="147"/>
                  <a:pt x="114" y="139"/>
                </a:cubicBezTo>
                <a:cubicBezTo>
                  <a:pt x="116" y="133"/>
                  <a:pt x="117" y="126"/>
                  <a:pt x="118" y="118"/>
                </a:cubicBezTo>
                <a:cubicBezTo>
                  <a:pt x="126" y="117"/>
                  <a:pt x="133" y="116"/>
                  <a:pt x="139" y="114"/>
                </a:cubicBezTo>
                <a:cubicBezTo>
                  <a:pt x="147" y="128"/>
                  <a:pt x="149" y="140"/>
                  <a:pt x="145" y="145"/>
                </a:cubicBezTo>
                <a:close/>
                <a:moveTo>
                  <a:pt x="142" y="106"/>
                </a:moveTo>
                <a:cubicBezTo>
                  <a:pt x="139" y="100"/>
                  <a:pt x="135" y="94"/>
                  <a:pt x="130" y="88"/>
                </a:cubicBezTo>
                <a:cubicBezTo>
                  <a:pt x="135" y="82"/>
                  <a:pt x="139" y="76"/>
                  <a:pt x="142" y="70"/>
                </a:cubicBezTo>
                <a:cubicBezTo>
                  <a:pt x="158" y="75"/>
                  <a:pt x="168" y="81"/>
                  <a:pt x="168" y="88"/>
                </a:cubicBezTo>
                <a:cubicBezTo>
                  <a:pt x="168" y="95"/>
                  <a:pt x="158" y="101"/>
                  <a:pt x="142" y="1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136" name="Freeform 614"/>
          <p:cNvSpPr>
            <a:spLocks noEditPoints="1"/>
          </p:cNvSpPr>
          <p:nvPr/>
        </p:nvSpPr>
        <p:spPr bwMode="auto">
          <a:xfrm>
            <a:off x="342242" y="1940317"/>
            <a:ext cx="185607" cy="184643"/>
          </a:xfrm>
          <a:custGeom>
            <a:avLst/>
            <a:gdLst>
              <a:gd name="T0" fmla="*/ 102 w 176"/>
              <a:gd name="T1" fmla="*/ 72 h 176"/>
              <a:gd name="T2" fmla="*/ 88 w 176"/>
              <a:gd name="T3" fmla="*/ 36 h 176"/>
              <a:gd name="T4" fmla="*/ 74 w 176"/>
              <a:gd name="T5" fmla="*/ 72 h 176"/>
              <a:gd name="T6" fmla="*/ 38 w 176"/>
              <a:gd name="T7" fmla="*/ 72 h 176"/>
              <a:gd name="T8" fmla="*/ 67 w 176"/>
              <a:gd name="T9" fmla="*/ 95 h 176"/>
              <a:gd name="T10" fmla="*/ 54 w 176"/>
              <a:gd name="T11" fmla="*/ 136 h 176"/>
              <a:gd name="T12" fmla="*/ 88 w 176"/>
              <a:gd name="T13" fmla="*/ 111 h 176"/>
              <a:gd name="T14" fmla="*/ 122 w 176"/>
              <a:gd name="T15" fmla="*/ 136 h 176"/>
              <a:gd name="T16" fmla="*/ 108 w 176"/>
              <a:gd name="T17" fmla="*/ 95 h 176"/>
              <a:gd name="T18" fmla="*/ 138 w 176"/>
              <a:gd name="T19" fmla="*/ 72 h 176"/>
              <a:gd name="T20" fmla="*/ 102 w 176"/>
              <a:gd name="T21" fmla="*/ 72 h 176"/>
              <a:gd name="T22" fmla="*/ 101 w 176"/>
              <a:gd name="T23" fmla="*/ 97 h 176"/>
              <a:gd name="T24" fmla="*/ 106 w 176"/>
              <a:gd name="T25" fmla="*/ 114 h 176"/>
              <a:gd name="T26" fmla="*/ 93 w 176"/>
              <a:gd name="T27" fmla="*/ 104 h 176"/>
              <a:gd name="T28" fmla="*/ 88 w 176"/>
              <a:gd name="T29" fmla="*/ 101 h 176"/>
              <a:gd name="T30" fmla="*/ 83 w 176"/>
              <a:gd name="T31" fmla="*/ 104 h 176"/>
              <a:gd name="T32" fmla="*/ 69 w 176"/>
              <a:gd name="T33" fmla="*/ 114 h 176"/>
              <a:gd name="T34" fmla="*/ 75 w 176"/>
              <a:gd name="T35" fmla="*/ 97 h 176"/>
              <a:gd name="T36" fmla="*/ 77 w 176"/>
              <a:gd name="T37" fmla="*/ 92 h 176"/>
              <a:gd name="T38" fmla="*/ 72 w 176"/>
              <a:gd name="T39" fmla="*/ 89 h 176"/>
              <a:gd name="T40" fmla="*/ 61 w 176"/>
              <a:gd name="T41" fmla="*/ 80 h 176"/>
              <a:gd name="T42" fmla="*/ 80 w 176"/>
              <a:gd name="T43" fmla="*/ 80 h 176"/>
              <a:gd name="T44" fmla="*/ 82 w 176"/>
              <a:gd name="T45" fmla="*/ 75 h 176"/>
              <a:gd name="T46" fmla="*/ 88 w 176"/>
              <a:gd name="T47" fmla="*/ 58 h 176"/>
              <a:gd name="T48" fmla="*/ 94 w 176"/>
              <a:gd name="T49" fmla="*/ 75 h 176"/>
              <a:gd name="T50" fmla="*/ 96 w 176"/>
              <a:gd name="T51" fmla="*/ 80 h 176"/>
              <a:gd name="T52" fmla="*/ 115 w 176"/>
              <a:gd name="T53" fmla="*/ 80 h 176"/>
              <a:gd name="T54" fmla="*/ 103 w 176"/>
              <a:gd name="T55" fmla="*/ 89 h 176"/>
              <a:gd name="T56" fmla="*/ 99 w 176"/>
              <a:gd name="T57" fmla="*/ 92 h 176"/>
              <a:gd name="T58" fmla="*/ 101 w 176"/>
              <a:gd name="T59" fmla="*/ 97 h 176"/>
              <a:gd name="T60" fmla="*/ 160 w 176"/>
              <a:gd name="T61" fmla="*/ 3 h 176"/>
              <a:gd name="T62" fmla="*/ 158 w 176"/>
              <a:gd name="T63" fmla="*/ 0 h 176"/>
              <a:gd name="T64" fmla="*/ 154 w 176"/>
              <a:gd name="T65" fmla="*/ 0 h 176"/>
              <a:gd name="T66" fmla="*/ 88 w 176"/>
              <a:gd name="T67" fmla="*/ 16 h 176"/>
              <a:gd name="T68" fmla="*/ 22 w 176"/>
              <a:gd name="T69" fmla="*/ 0 h 176"/>
              <a:gd name="T70" fmla="*/ 18 w 176"/>
              <a:gd name="T71" fmla="*/ 0 h 176"/>
              <a:gd name="T72" fmla="*/ 16 w 176"/>
              <a:gd name="T73" fmla="*/ 3 h 176"/>
              <a:gd name="T74" fmla="*/ 0 w 176"/>
              <a:gd name="T75" fmla="*/ 100 h 176"/>
              <a:gd name="T76" fmla="*/ 87 w 176"/>
              <a:gd name="T77" fmla="*/ 176 h 176"/>
              <a:gd name="T78" fmla="*/ 88 w 176"/>
              <a:gd name="T79" fmla="*/ 176 h 176"/>
              <a:gd name="T80" fmla="*/ 89 w 176"/>
              <a:gd name="T81" fmla="*/ 176 h 176"/>
              <a:gd name="T82" fmla="*/ 176 w 176"/>
              <a:gd name="T83" fmla="*/ 100 h 176"/>
              <a:gd name="T84" fmla="*/ 160 w 176"/>
              <a:gd name="T85" fmla="*/ 3 h 176"/>
              <a:gd name="T86" fmla="*/ 88 w 176"/>
              <a:gd name="T87" fmla="*/ 168 h 176"/>
              <a:gd name="T88" fmla="*/ 8 w 176"/>
              <a:gd name="T89" fmla="*/ 100 h 176"/>
              <a:gd name="T90" fmla="*/ 23 w 176"/>
              <a:gd name="T91" fmla="*/ 10 h 176"/>
              <a:gd name="T92" fmla="*/ 88 w 176"/>
              <a:gd name="T93" fmla="*/ 24 h 176"/>
              <a:gd name="T94" fmla="*/ 153 w 176"/>
              <a:gd name="T95" fmla="*/ 10 h 176"/>
              <a:gd name="T96" fmla="*/ 168 w 176"/>
              <a:gd name="T97" fmla="*/ 100 h 176"/>
              <a:gd name="T98" fmla="*/ 88 w 176"/>
              <a:gd name="T99" fmla="*/ 16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76" h="176">
                <a:moveTo>
                  <a:pt x="102" y="72"/>
                </a:moveTo>
                <a:cubicBezTo>
                  <a:pt x="88" y="36"/>
                  <a:pt x="88" y="36"/>
                  <a:pt x="88" y="36"/>
                </a:cubicBezTo>
                <a:cubicBezTo>
                  <a:pt x="74" y="72"/>
                  <a:pt x="74" y="72"/>
                  <a:pt x="74" y="72"/>
                </a:cubicBezTo>
                <a:cubicBezTo>
                  <a:pt x="38" y="72"/>
                  <a:pt x="38" y="72"/>
                  <a:pt x="38" y="72"/>
                </a:cubicBezTo>
                <a:cubicBezTo>
                  <a:pt x="67" y="95"/>
                  <a:pt x="67" y="95"/>
                  <a:pt x="67" y="95"/>
                </a:cubicBezTo>
                <a:cubicBezTo>
                  <a:pt x="54" y="136"/>
                  <a:pt x="54" y="136"/>
                  <a:pt x="54" y="136"/>
                </a:cubicBezTo>
                <a:cubicBezTo>
                  <a:pt x="88" y="111"/>
                  <a:pt x="88" y="111"/>
                  <a:pt x="88" y="111"/>
                </a:cubicBezTo>
                <a:cubicBezTo>
                  <a:pt x="122" y="136"/>
                  <a:pt x="122" y="136"/>
                  <a:pt x="122" y="136"/>
                </a:cubicBezTo>
                <a:cubicBezTo>
                  <a:pt x="108" y="95"/>
                  <a:pt x="108" y="95"/>
                  <a:pt x="108" y="95"/>
                </a:cubicBezTo>
                <a:cubicBezTo>
                  <a:pt x="138" y="72"/>
                  <a:pt x="138" y="72"/>
                  <a:pt x="138" y="72"/>
                </a:cubicBezTo>
                <a:lnTo>
                  <a:pt x="102" y="72"/>
                </a:lnTo>
                <a:close/>
                <a:moveTo>
                  <a:pt x="101" y="97"/>
                </a:moveTo>
                <a:cubicBezTo>
                  <a:pt x="106" y="114"/>
                  <a:pt x="106" y="114"/>
                  <a:pt x="106" y="114"/>
                </a:cubicBezTo>
                <a:cubicBezTo>
                  <a:pt x="93" y="104"/>
                  <a:pt x="93" y="104"/>
                  <a:pt x="93" y="104"/>
                </a:cubicBezTo>
                <a:cubicBezTo>
                  <a:pt x="88" y="101"/>
                  <a:pt x="88" y="101"/>
                  <a:pt x="88" y="101"/>
                </a:cubicBezTo>
                <a:cubicBezTo>
                  <a:pt x="83" y="104"/>
                  <a:pt x="83" y="104"/>
                  <a:pt x="83" y="104"/>
                </a:cubicBezTo>
                <a:cubicBezTo>
                  <a:pt x="69" y="114"/>
                  <a:pt x="69" y="114"/>
                  <a:pt x="69" y="114"/>
                </a:cubicBezTo>
                <a:cubicBezTo>
                  <a:pt x="75" y="97"/>
                  <a:pt x="75" y="97"/>
                  <a:pt x="75" y="97"/>
                </a:cubicBezTo>
                <a:cubicBezTo>
                  <a:pt x="77" y="92"/>
                  <a:pt x="77" y="92"/>
                  <a:pt x="77" y="92"/>
                </a:cubicBezTo>
                <a:cubicBezTo>
                  <a:pt x="72" y="89"/>
                  <a:pt x="72" y="89"/>
                  <a:pt x="72" y="89"/>
                </a:cubicBezTo>
                <a:cubicBezTo>
                  <a:pt x="61" y="80"/>
                  <a:pt x="61" y="80"/>
                  <a:pt x="61" y="80"/>
                </a:cubicBezTo>
                <a:cubicBezTo>
                  <a:pt x="80" y="80"/>
                  <a:pt x="80" y="80"/>
                  <a:pt x="80" y="80"/>
                </a:cubicBezTo>
                <a:cubicBezTo>
                  <a:pt x="82" y="75"/>
                  <a:pt x="82" y="75"/>
                  <a:pt x="82" y="75"/>
                </a:cubicBezTo>
                <a:cubicBezTo>
                  <a:pt x="88" y="58"/>
                  <a:pt x="88" y="58"/>
                  <a:pt x="88" y="58"/>
                </a:cubicBezTo>
                <a:cubicBezTo>
                  <a:pt x="94" y="75"/>
                  <a:pt x="94" y="75"/>
                  <a:pt x="94" y="75"/>
                </a:cubicBezTo>
                <a:cubicBezTo>
                  <a:pt x="96" y="80"/>
                  <a:pt x="96" y="80"/>
                  <a:pt x="96" y="80"/>
                </a:cubicBezTo>
                <a:cubicBezTo>
                  <a:pt x="115" y="80"/>
                  <a:pt x="115" y="80"/>
                  <a:pt x="115" y="80"/>
                </a:cubicBezTo>
                <a:cubicBezTo>
                  <a:pt x="103" y="89"/>
                  <a:pt x="103" y="89"/>
                  <a:pt x="103" y="89"/>
                </a:cubicBezTo>
                <a:cubicBezTo>
                  <a:pt x="99" y="92"/>
                  <a:pt x="99" y="92"/>
                  <a:pt x="99" y="92"/>
                </a:cubicBezTo>
                <a:lnTo>
                  <a:pt x="101" y="97"/>
                </a:lnTo>
                <a:close/>
                <a:moveTo>
                  <a:pt x="160" y="3"/>
                </a:moveTo>
                <a:cubicBezTo>
                  <a:pt x="160" y="2"/>
                  <a:pt x="159" y="1"/>
                  <a:pt x="158" y="0"/>
                </a:cubicBezTo>
                <a:cubicBezTo>
                  <a:pt x="157" y="0"/>
                  <a:pt x="155" y="0"/>
                  <a:pt x="154" y="0"/>
                </a:cubicBezTo>
                <a:cubicBezTo>
                  <a:pt x="154" y="1"/>
                  <a:pt x="123" y="16"/>
                  <a:pt x="88" y="16"/>
                </a:cubicBezTo>
                <a:cubicBezTo>
                  <a:pt x="53" y="16"/>
                  <a:pt x="22" y="1"/>
                  <a:pt x="22" y="0"/>
                </a:cubicBezTo>
                <a:cubicBezTo>
                  <a:pt x="21" y="0"/>
                  <a:pt x="19" y="0"/>
                  <a:pt x="18" y="0"/>
                </a:cubicBezTo>
                <a:cubicBezTo>
                  <a:pt x="17" y="1"/>
                  <a:pt x="16" y="2"/>
                  <a:pt x="16" y="3"/>
                </a:cubicBezTo>
                <a:cubicBezTo>
                  <a:pt x="16" y="3"/>
                  <a:pt x="0" y="52"/>
                  <a:pt x="0" y="100"/>
                </a:cubicBezTo>
                <a:cubicBezTo>
                  <a:pt x="0" y="151"/>
                  <a:pt x="84" y="175"/>
                  <a:pt x="87" y="176"/>
                </a:cubicBezTo>
                <a:cubicBezTo>
                  <a:pt x="87" y="176"/>
                  <a:pt x="88" y="176"/>
                  <a:pt x="88" y="176"/>
                </a:cubicBezTo>
                <a:cubicBezTo>
                  <a:pt x="88" y="176"/>
                  <a:pt x="89" y="176"/>
                  <a:pt x="89" y="176"/>
                </a:cubicBezTo>
                <a:cubicBezTo>
                  <a:pt x="92" y="175"/>
                  <a:pt x="176" y="151"/>
                  <a:pt x="176" y="100"/>
                </a:cubicBezTo>
                <a:cubicBezTo>
                  <a:pt x="176" y="52"/>
                  <a:pt x="160" y="3"/>
                  <a:pt x="160" y="3"/>
                </a:cubicBezTo>
                <a:close/>
                <a:moveTo>
                  <a:pt x="88" y="168"/>
                </a:moveTo>
                <a:cubicBezTo>
                  <a:pt x="80" y="166"/>
                  <a:pt x="8" y="142"/>
                  <a:pt x="8" y="100"/>
                </a:cubicBezTo>
                <a:cubicBezTo>
                  <a:pt x="8" y="61"/>
                  <a:pt x="19" y="24"/>
                  <a:pt x="23" y="10"/>
                </a:cubicBezTo>
                <a:cubicBezTo>
                  <a:pt x="33" y="14"/>
                  <a:pt x="59" y="24"/>
                  <a:pt x="88" y="24"/>
                </a:cubicBezTo>
                <a:cubicBezTo>
                  <a:pt x="117" y="24"/>
                  <a:pt x="143" y="14"/>
                  <a:pt x="153" y="10"/>
                </a:cubicBezTo>
                <a:cubicBezTo>
                  <a:pt x="157" y="24"/>
                  <a:pt x="168" y="61"/>
                  <a:pt x="168" y="100"/>
                </a:cubicBezTo>
                <a:cubicBezTo>
                  <a:pt x="168" y="142"/>
                  <a:pt x="96" y="166"/>
                  <a:pt x="88" y="16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292388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animBg="1"/>
      <p:bldP spid="1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pic>
        <p:nvPicPr>
          <p:cNvPr id="1026" name="Picture 2" descr="TinyTake02-11-2021-07-52-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13" y="718457"/>
            <a:ext cx="6350465" cy="4233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827296" y="2298387"/>
            <a:ext cx="2220686" cy="1297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Aft>
                <a:spcPts val="600"/>
              </a:spcAft>
            </a:pPr>
            <a:r>
              <a:rPr lang="bg-BG" dirty="0" smtClean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група I </a:t>
            </a:r>
            <a:r>
              <a:rPr lang="en-US" dirty="0" smtClean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-</a:t>
            </a:r>
            <a:r>
              <a:rPr lang="bg-BG" dirty="0" smtClean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 229</a:t>
            </a:r>
            <a:endParaRPr lang="ru-RU" dirty="0" smtClean="0"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15000"/>
              </a:lnSpc>
              <a:spcAft>
                <a:spcPts val="600"/>
              </a:spcAft>
            </a:pPr>
            <a:r>
              <a:rPr lang="ru-RU" dirty="0" smtClean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група </a:t>
            </a:r>
            <a:r>
              <a:rPr lang="ru-RU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II </a:t>
            </a:r>
            <a:r>
              <a:rPr lang="en-US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-</a:t>
            </a:r>
            <a:r>
              <a:rPr lang="ru-RU" dirty="0" smtClean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 78</a:t>
            </a:r>
          </a:p>
          <a:p>
            <a:pPr indent="457200" algn="just">
              <a:lnSpc>
                <a:spcPct val="115000"/>
              </a:lnSpc>
              <a:spcAft>
                <a:spcPts val="600"/>
              </a:spcAft>
            </a:pPr>
            <a:r>
              <a:rPr lang="bg-BG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група </a:t>
            </a:r>
            <a:r>
              <a:rPr lang="en-US" dirty="0" smtClean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III - 58</a:t>
            </a:r>
          </a:p>
          <a:p>
            <a:pPr indent="457200" algn="just">
              <a:lnSpc>
                <a:spcPct val="115000"/>
              </a:lnSpc>
              <a:spcAft>
                <a:spcPts val="600"/>
              </a:spcAft>
            </a:pPr>
            <a:r>
              <a:rPr lang="ru-RU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група </a:t>
            </a:r>
            <a:r>
              <a:rPr lang="ru-RU" dirty="0" smtClean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I</a:t>
            </a:r>
            <a:r>
              <a:rPr lang="en-US" dirty="0" smtClean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V – 15</a:t>
            </a:r>
          </a:p>
        </p:txBody>
      </p:sp>
      <p:sp>
        <p:nvSpPr>
          <p:cNvPr id="8" name="Rectangle 7"/>
          <p:cNvSpPr/>
          <p:nvPr/>
        </p:nvSpPr>
        <p:spPr>
          <a:xfrm>
            <a:off x="6827296" y="1257424"/>
            <a:ext cx="2220686" cy="783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dirty="0" err="1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THPdb</a:t>
            </a:r>
            <a:r>
              <a:rPr lang="en-US" dirty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 – </a:t>
            </a:r>
            <a:r>
              <a:rPr lang="bg-BG" dirty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база данни с </a:t>
            </a:r>
            <a:r>
              <a:rPr lang="bg-BG" dirty="0" smtClean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одобрени от </a:t>
            </a:r>
            <a:r>
              <a:rPr lang="en-US" dirty="0" smtClean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FDA </a:t>
            </a:r>
            <a:r>
              <a:rPr lang="bg-BG" dirty="0" smtClean="0"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пептидни лекарства</a:t>
            </a:r>
            <a:endParaRPr lang="en-US" dirty="0">
              <a:latin typeface="Roboto Condensed" panose="020B0604020202020204" charset="0"/>
              <a:ea typeface="Roboto Condensed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27296" y="4206825"/>
            <a:ext cx="222068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1000" dirty="0" smtClean="0">
                <a:latin typeface="Roboto Condensed" panose="020B0604020202020204" charset="0"/>
                <a:ea typeface="Roboto Condensed" panose="020B0604020202020204" charset="0"/>
              </a:rPr>
              <a:t>(Usmani</a:t>
            </a:r>
            <a:r>
              <a:rPr lang="bg-BG" sz="1000" dirty="0">
                <a:latin typeface="Roboto Condensed" panose="020B0604020202020204" charset="0"/>
                <a:ea typeface="Roboto Condensed" panose="020B0604020202020204" charset="0"/>
              </a:rPr>
              <a:t>, 2017)</a:t>
            </a:r>
            <a:endParaRPr lang="en-US" sz="1000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53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92575"/>
            <a:ext cx="6766560" cy="766200"/>
          </a:xfrm>
        </p:spPr>
        <p:txBody>
          <a:bodyPr/>
          <a:lstStyle/>
          <a:p>
            <a:r>
              <a:rPr lang="bg-BG" sz="1800" dirty="0" smtClean="0"/>
              <a:t>Група </a:t>
            </a:r>
            <a:r>
              <a:rPr lang="en-US" sz="1800" dirty="0" smtClean="0"/>
              <a:t>I – </a:t>
            </a:r>
            <a:r>
              <a:rPr lang="bg-BG" sz="1800" dirty="0" smtClean="0"/>
              <a:t>лекарства с ензимна и регулаторна активност </a:t>
            </a:r>
            <a:endParaRPr lang="en-US" sz="1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sp>
        <p:nvSpPr>
          <p:cNvPr id="17" name="Rectangle 16"/>
          <p:cNvSpPr/>
          <p:nvPr/>
        </p:nvSpPr>
        <p:spPr>
          <a:xfrm>
            <a:off x="6820674" y="425358"/>
            <a:ext cx="22847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1600" lvl="0" algn="ctr">
              <a:spcBef>
                <a:spcPts val="600"/>
              </a:spcBef>
              <a:buClr>
                <a:srgbClr val="C7D3E6"/>
              </a:buClr>
              <a:buSzPts val="2000"/>
            </a:pPr>
            <a:r>
              <a:rPr lang="en-US" sz="1800" dirty="0">
                <a:solidFill>
                  <a:srgbClr val="FF9800"/>
                </a:solidFill>
                <a:latin typeface="Roboto Condensed Light"/>
                <a:ea typeface="Roboto Condensed Light"/>
                <a:sym typeface="Roboto Condensed Light"/>
              </a:rPr>
              <a:t>GLP-1 </a:t>
            </a:r>
            <a:r>
              <a:rPr lang="bg-BG" sz="1800" dirty="0">
                <a:solidFill>
                  <a:srgbClr val="FF9800"/>
                </a:solidFill>
                <a:latin typeface="Roboto Condensed Light"/>
                <a:ea typeface="Roboto Condensed Light"/>
                <a:sym typeface="Roboto Condensed Light"/>
              </a:rPr>
              <a:t>рецепторни </a:t>
            </a:r>
            <a:r>
              <a:rPr lang="bg-BG" sz="1800" dirty="0" err="1">
                <a:solidFill>
                  <a:srgbClr val="FF9800"/>
                </a:solidFill>
                <a:latin typeface="Roboto Condensed Light"/>
                <a:ea typeface="Roboto Condensed Light"/>
                <a:sym typeface="Roboto Condensed Light"/>
              </a:rPr>
              <a:t>агонисти</a:t>
            </a:r>
            <a:endParaRPr lang="bg-BG" sz="1800" dirty="0">
              <a:solidFill>
                <a:srgbClr val="FF9800"/>
              </a:solidFill>
              <a:latin typeface="Roboto Condensed Light"/>
              <a:ea typeface="Roboto Condensed Light"/>
              <a:sym typeface="Roboto Condensed Light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372858"/>
              </p:ext>
            </p:extLst>
          </p:nvPr>
        </p:nvGraphicFramePr>
        <p:xfrm>
          <a:off x="4458599" y="2875137"/>
          <a:ext cx="3903101" cy="1761363"/>
        </p:xfrm>
        <a:graphic>
          <a:graphicData uri="http://schemas.openxmlformats.org/drawingml/2006/table">
            <a:tbl>
              <a:tblPr firstRow="1" firstCol="1" bandRow="1"/>
              <a:tblGrid>
                <a:gridCol w="1058301">
                  <a:extLst>
                    <a:ext uri="{9D8B030D-6E8A-4147-A177-3AD203B41FA5}">
                      <a16:colId xmlns:a16="http://schemas.microsoft.com/office/drawing/2014/main" val="988415126"/>
                    </a:ext>
                  </a:extLst>
                </a:gridCol>
                <a:gridCol w="701964">
                  <a:extLst>
                    <a:ext uri="{9D8B030D-6E8A-4147-A177-3AD203B41FA5}">
                      <a16:colId xmlns:a16="http://schemas.microsoft.com/office/drawing/2014/main" val="3799929502"/>
                    </a:ext>
                  </a:extLst>
                </a:gridCol>
                <a:gridCol w="877454">
                  <a:extLst>
                    <a:ext uri="{9D8B030D-6E8A-4147-A177-3AD203B41FA5}">
                      <a16:colId xmlns:a16="http://schemas.microsoft.com/office/drawing/2014/main" val="3864513662"/>
                    </a:ext>
                  </a:extLst>
                </a:gridCol>
                <a:gridCol w="1265382">
                  <a:extLst>
                    <a:ext uri="{9D8B030D-6E8A-4147-A177-3AD203B41FA5}">
                      <a16:colId xmlns:a16="http://schemas.microsoft.com/office/drawing/2014/main" val="281194045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bg-BG" sz="1200" dirty="0" smtClean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200" dirty="0" smtClean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bg-BG" sz="1200" baseline="-25000" dirty="0" smtClean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1/2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200" dirty="0" smtClean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Прием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200" dirty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EMA 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38276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GLP-1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bg-BG" sz="1200" dirty="0" smtClean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мин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42407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200" dirty="0" err="1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Exenatide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200" dirty="0" smtClean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2,4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bg-BG" sz="1200" dirty="0" smtClean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ч</a:t>
                      </a:r>
                      <a:r>
                        <a:rPr lang="bg-BG" sz="1200" baseline="0" dirty="0" smtClean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twice</a:t>
                      </a:r>
                      <a:r>
                        <a:rPr lang="bg-BG" sz="1200" dirty="0" smtClean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daily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2006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81885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200" dirty="0" err="1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Lixisenatide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200" dirty="0" smtClean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2–4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bg-BG" sz="1200" dirty="0" smtClean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ч. 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daily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2013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52526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bg-BG" sz="1200" dirty="0" err="1" smtClean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iraglutide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13</a:t>
                      </a:r>
                      <a:r>
                        <a:rPr lang="bg-BG" sz="1200" dirty="0" smtClean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 ч.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daily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2009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94616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bg-BG" sz="1200" dirty="0" err="1" smtClean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emaglutide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165 </a:t>
                      </a:r>
                      <a:r>
                        <a:rPr lang="bg-BG" sz="1200" dirty="0" smtClean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ч.</a:t>
                      </a:r>
                      <a:endParaRPr lang="en-US" sz="1200" dirty="0" smtClean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dirty="0" smtClean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per </a:t>
                      </a:r>
                      <a:r>
                        <a:rPr lang="en-US" sz="1200" i="1" dirty="0" err="1" smtClean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os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strike="noStrike" dirty="0" smtClean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weekly</a:t>
                      </a:r>
                      <a:endParaRPr lang="bg-BG" sz="1200" strike="noStrike" dirty="0" smtClean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once daily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2018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s.c.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en-US" sz="1200" i="1" dirty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per </a:t>
                      </a:r>
                      <a:r>
                        <a:rPr lang="en-US" sz="1200" i="1" dirty="0" err="1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os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30681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 err="1" smtClean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Dulaglutide</a:t>
                      </a:r>
                      <a:endParaRPr lang="en-US" sz="1200" dirty="0" smtClean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bg-BG" sz="1200" dirty="0" smtClean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дни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strike="noStrike" dirty="0" smtClean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weekly</a:t>
                      </a:r>
                      <a:endParaRPr lang="en-US" sz="1200" dirty="0" smtClean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bg-BG" sz="1200" dirty="0" smtClean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2014</a:t>
                      </a:r>
                      <a:endParaRPr lang="en-US" sz="1200" dirty="0" smtClean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45889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+mn-cs"/>
                          <a:sym typeface="Arial"/>
                        </a:rPr>
                        <a:t>Tirzepatide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trike="noStrike" dirty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bg-BG" sz="1200" strike="noStrike" dirty="0" smtClean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дни</a:t>
                      </a:r>
                      <a:endParaRPr lang="en-US" sz="1200" strike="noStrike" dirty="0" smtClean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trike="noStrike" dirty="0" smtClean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weekly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09/2022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1976834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980" y="1381667"/>
            <a:ext cx="3502102" cy="343193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86185" y="4813600"/>
            <a:ext cx="44977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  <a:latin typeface="Roboto Condensed" panose="020B0604020202020204" charset="0"/>
                <a:ea typeface="Roboto Condensed" panose="020B0604020202020204" charset="0"/>
              </a:rPr>
              <a:t>April 2020 EMA Approves First GLP-1 in Pill Form - Oral </a:t>
            </a:r>
            <a:r>
              <a:rPr lang="en-US" sz="1200" dirty="0" err="1">
                <a:solidFill>
                  <a:srgbClr val="00B050"/>
                </a:solidFill>
                <a:latin typeface="Roboto Condensed" panose="020B0604020202020204" charset="0"/>
                <a:ea typeface="Roboto Condensed" panose="020B0604020202020204" charset="0"/>
              </a:rPr>
              <a:t>Semaglutide</a:t>
            </a:r>
            <a:r>
              <a:rPr lang="en-US" sz="1200" dirty="0">
                <a:solidFill>
                  <a:srgbClr val="00B050"/>
                </a:solidFill>
                <a:latin typeface="Roboto Condensed" panose="020B0604020202020204" charset="0"/>
                <a:ea typeface="Roboto Condensed" panose="020B0604020202020204" charset="0"/>
              </a:rPr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133" y="1358910"/>
            <a:ext cx="2453427" cy="139882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651132" y="1902598"/>
            <a:ext cx="23990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dirty="0" smtClean="0">
                <a:solidFill>
                  <a:srgbClr val="00B050"/>
                </a:solidFill>
                <a:latin typeface="Roboto Condensed" panose="020B0604020202020204" charset="0"/>
                <a:ea typeface="Roboto Condensed" panose="020B0604020202020204" charset="0"/>
              </a:rPr>
              <a:t>September 2022 </a:t>
            </a:r>
            <a:r>
              <a:rPr lang="en-US" sz="1200" dirty="0">
                <a:solidFill>
                  <a:srgbClr val="00B050"/>
                </a:solidFill>
                <a:latin typeface="Roboto Condensed" panose="020B0604020202020204" charset="0"/>
                <a:ea typeface="Roboto Condensed" panose="020B0604020202020204" charset="0"/>
              </a:rPr>
              <a:t>EMA Approves First dual GLP-1 agonist and GIP agonist</a:t>
            </a:r>
          </a:p>
        </p:txBody>
      </p:sp>
    </p:spTree>
    <p:extLst>
      <p:ext uri="{BB962C8B-B14F-4D97-AF65-F5344CB8AC3E}">
        <p14:creationId xmlns:p14="http://schemas.microsoft.com/office/powerpoint/2010/main" val="138957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299" y="1374612"/>
            <a:ext cx="6693701" cy="37688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92575"/>
            <a:ext cx="6766560" cy="766200"/>
          </a:xfrm>
        </p:spPr>
        <p:txBody>
          <a:bodyPr/>
          <a:lstStyle/>
          <a:p>
            <a:r>
              <a:rPr lang="ru-RU" sz="1800" dirty="0"/>
              <a:t>Група </a:t>
            </a:r>
            <a:r>
              <a:rPr lang="ru-RU" sz="1800" dirty="0" smtClean="0"/>
              <a:t>I</a:t>
            </a:r>
            <a:r>
              <a:rPr lang="en-US" sz="1800" dirty="0" smtClean="0"/>
              <a:t>I</a:t>
            </a:r>
            <a:r>
              <a:rPr lang="ru-RU" sz="1800" dirty="0" smtClean="0"/>
              <a:t> </a:t>
            </a:r>
            <a:r>
              <a:rPr lang="ru-RU" sz="1800" dirty="0"/>
              <a:t>– </a:t>
            </a:r>
            <a:r>
              <a:rPr lang="bg-BG" sz="1800" dirty="0" smtClean="0"/>
              <a:t>Лекарства с таргетна активност</a:t>
            </a:r>
            <a:endParaRPr lang="en-US" sz="1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5065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7" y="408801"/>
            <a:ext cx="6766560" cy="766200"/>
          </a:xfrm>
        </p:spPr>
        <p:txBody>
          <a:bodyPr/>
          <a:lstStyle/>
          <a:p>
            <a:r>
              <a:rPr lang="ru-RU" sz="1800" dirty="0" smtClean="0"/>
              <a:t>Терапевтични модалности при неопластични заболявания</a:t>
            </a:r>
            <a:r>
              <a:rPr lang="en-US" sz="1800" dirty="0" smtClean="0"/>
              <a:t> - ICIs</a:t>
            </a:r>
            <a:endParaRPr lang="en-US" sz="1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825" y="1639660"/>
            <a:ext cx="4076393" cy="2996840"/>
          </a:xfrm>
          <a:prstGeom prst="rect">
            <a:avLst/>
          </a:prstGeom>
        </p:spPr>
      </p:pic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496170"/>
              </p:ext>
            </p:extLst>
          </p:nvPr>
        </p:nvGraphicFramePr>
        <p:xfrm>
          <a:off x="4304232" y="2311658"/>
          <a:ext cx="4694724" cy="2149813"/>
        </p:xfrm>
        <a:graphic>
          <a:graphicData uri="http://schemas.openxmlformats.org/drawingml/2006/table">
            <a:tbl>
              <a:tblPr firstRow="1" firstCol="1" bandRow="1"/>
              <a:tblGrid>
                <a:gridCol w="1833902">
                  <a:extLst>
                    <a:ext uri="{9D8B030D-6E8A-4147-A177-3AD203B41FA5}">
                      <a16:colId xmlns:a16="http://schemas.microsoft.com/office/drawing/2014/main" val="3008132805"/>
                    </a:ext>
                  </a:extLst>
                </a:gridCol>
                <a:gridCol w="989836">
                  <a:extLst>
                    <a:ext uri="{9D8B030D-6E8A-4147-A177-3AD203B41FA5}">
                      <a16:colId xmlns:a16="http://schemas.microsoft.com/office/drawing/2014/main" val="2697485165"/>
                    </a:ext>
                  </a:extLst>
                </a:gridCol>
                <a:gridCol w="726484">
                  <a:extLst>
                    <a:ext uri="{9D8B030D-6E8A-4147-A177-3AD203B41FA5}">
                      <a16:colId xmlns:a16="http://schemas.microsoft.com/office/drawing/2014/main" val="3094459517"/>
                    </a:ext>
                  </a:extLst>
                </a:gridCol>
                <a:gridCol w="1144502">
                  <a:extLst>
                    <a:ext uri="{9D8B030D-6E8A-4147-A177-3AD203B41FA5}">
                      <a16:colId xmlns:a16="http://schemas.microsoft.com/office/drawing/2014/main" val="463364645"/>
                    </a:ext>
                  </a:extLst>
                </a:gridCol>
              </a:tblGrid>
              <a:tr h="52048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INN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bg-BG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Търговско име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bg-BG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Таргет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bg-BG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Дата на одобрение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6608172"/>
                  </a:ext>
                </a:extLst>
              </a:tr>
              <a:tr h="27155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dirty="0" err="1">
                          <a:solidFill>
                            <a:srgbClr val="1E1E2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Pembrolizumab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>
                          <a:solidFill>
                            <a:srgbClr val="1E1E2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Keytruda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b="1">
                          <a:solidFill>
                            <a:srgbClr val="1E1E2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PD-1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bg-BG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май 2015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0778884"/>
                  </a:ext>
                </a:extLst>
              </a:tr>
              <a:tr h="27155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dirty="0" err="1">
                          <a:solidFill>
                            <a:srgbClr val="1E1E2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Nivolumab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dirty="0" err="1">
                          <a:solidFill>
                            <a:srgbClr val="1E1E2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Opdivo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b="1">
                          <a:solidFill>
                            <a:srgbClr val="1E1E2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PD-1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bg-BG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април 2015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7478873"/>
                  </a:ext>
                </a:extLst>
              </a:tr>
              <a:tr h="27155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>
                          <a:solidFill>
                            <a:srgbClr val="1E1E2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Cemiplimab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>
                          <a:solidFill>
                            <a:srgbClr val="1E1E2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Libtayo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b="1">
                          <a:solidFill>
                            <a:srgbClr val="1E1E2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PD-1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bg-BG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април 2019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1455834"/>
                  </a:ext>
                </a:extLst>
              </a:tr>
              <a:tr h="27155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>
                          <a:solidFill>
                            <a:srgbClr val="1E1E2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Atezolizumab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>
                          <a:solidFill>
                            <a:srgbClr val="1E1E2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Tecentriq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b="1">
                          <a:solidFill>
                            <a:srgbClr val="1E1E2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PD-L1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bg-BG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юли 2017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3189661"/>
                  </a:ext>
                </a:extLst>
              </a:tr>
              <a:tr h="27155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>
                          <a:solidFill>
                            <a:srgbClr val="1E1E2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Avelumab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dirty="0" err="1">
                          <a:solidFill>
                            <a:srgbClr val="1E1E2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Bavencio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b="1">
                          <a:solidFill>
                            <a:srgbClr val="1E1E2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PD-L1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bg-BG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юли 2017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7161588"/>
                  </a:ext>
                </a:extLst>
              </a:tr>
              <a:tr h="27155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dirty="0" err="1">
                          <a:solidFill>
                            <a:srgbClr val="1E1E2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Durvalumab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>
                          <a:solidFill>
                            <a:srgbClr val="1E1E2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Imfinzi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b="1">
                          <a:solidFill>
                            <a:srgbClr val="1E1E2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PD-L1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bg-BG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юли 2018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2955122"/>
                  </a:ext>
                </a:extLst>
              </a:tr>
            </a:tbl>
          </a:graphicData>
        </a:graphic>
      </p:graphicFrame>
      <p:sp>
        <p:nvSpPr>
          <p:cNvPr id="16" name="Rectangle 15"/>
          <p:cNvSpPr/>
          <p:nvPr/>
        </p:nvSpPr>
        <p:spPr>
          <a:xfrm>
            <a:off x="4510623" y="1975683"/>
            <a:ext cx="42819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Roboto Condensed" panose="020B0604020202020204" charset="0"/>
                <a:ea typeface="Roboto Condensed" panose="020B0604020202020204" charset="0"/>
              </a:rPr>
              <a:t>Моноклонални антитела - PD-1 и PD-L1 </a:t>
            </a: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инхибитори, </a:t>
            </a:r>
            <a:r>
              <a:rPr lang="en-US" dirty="0" smtClean="0">
                <a:latin typeface="Roboto Condensed" panose="020B0604020202020204" charset="0"/>
                <a:ea typeface="Roboto Condensed" panose="020B0604020202020204" charset="0"/>
              </a:rPr>
              <a:t>EU</a:t>
            </a:r>
            <a:endParaRPr lang="en-US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6778" y="4695278"/>
            <a:ext cx="41544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200" dirty="0">
                <a:latin typeface="Roboto Condensed" panose="020B0604020202020204" charset="0"/>
                <a:ea typeface="Roboto Condensed" panose="020B0604020202020204" charset="0"/>
              </a:rPr>
              <a:t>Неактивна и активна Т-клетка (</a:t>
            </a:r>
            <a:r>
              <a:rPr lang="en-US" sz="1200" dirty="0">
                <a:latin typeface="Roboto Condensed" panose="020B0604020202020204" charset="0"/>
                <a:ea typeface="Roboto Condensed" panose="020B0604020202020204" charset="0"/>
              </a:rPr>
              <a:t>National Cancer Institute, 2019)</a:t>
            </a:r>
          </a:p>
        </p:txBody>
      </p:sp>
      <p:sp>
        <p:nvSpPr>
          <p:cNvPr id="6" name="Rectangle 5"/>
          <p:cNvSpPr/>
          <p:nvPr/>
        </p:nvSpPr>
        <p:spPr>
          <a:xfrm>
            <a:off x="6335127" y="997628"/>
            <a:ext cx="28088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200" dirty="0" smtClean="0">
                <a:solidFill>
                  <a:schemeClr val="accent5"/>
                </a:solidFill>
                <a:latin typeface="Roboto Condensed" panose="020B0604020202020204" charset="0"/>
                <a:ea typeface="Roboto Condensed" panose="020B0604020202020204" charset="0"/>
              </a:rPr>
              <a:t>2011 г. - </a:t>
            </a:r>
            <a:r>
              <a:rPr lang="en-US" sz="1200" dirty="0" smtClean="0">
                <a:solidFill>
                  <a:schemeClr val="accent5"/>
                </a:solidFill>
                <a:latin typeface="Roboto Condensed" panose="020B0604020202020204" charset="0"/>
                <a:ea typeface="Roboto Condensed" panose="020B0604020202020204" charset="0"/>
              </a:rPr>
              <a:t>Ipilimumab</a:t>
            </a:r>
            <a:r>
              <a:rPr lang="bg-BG" sz="1200" dirty="0" smtClean="0">
                <a:solidFill>
                  <a:schemeClr val="accent5"/>
                </a:solidFill>
                <a:latin typeface="Roboto Condensed" panose="020B0604020202020204" charset="0"/>
                <a:ea typeface="Roboto Condensed" panose="020B0604020202020204" charset="0"/>
              </a:rPr>
              <a:t> - първата </a:t>
            </a:r>
            <a:r>
              <a:rPr lang="en-US" sz="1200" dirty="0" smtClean="0">
                <a:solidFill>
                  <a:schemeClr val="accent5"/>
                </a:solidFill>
                <a:latin typeface="Roboto Condensed" panose="020B0604020202020204" charset="0"/>
                <a:ea typeface="Roboto Condensed" panose="020B0604020202020204" charset="0"/>
              </a:rPr>
              <a:t>ICI</a:t>
            </a:r>
            <a:r>
              <a:rPr lang="bg-BG" sz="1200" dirty="0" smtClean="0">
                <a:solidFill>
                  <a:schemeClr val="accent5"/>
                </a:solidFill>
                <a:latin typeface="Roboto Condensed" panose="020B0604020202020204" charset="0"/>
                <a:ea typeface="Roboto Condensed" panose="020B0604020202020204" charset="0"/>
              </a:rPr>
              <a:t>-терапия  </a:t>
            </a:r>
          </a:p>
          <a:p>
            <a:r>
              <a:rPr lang="bg-BG" sz="1200" dirty="0" smtClean="0">
                <a:solidFill>
                  <a:schemeClr val="accent5"/>
                </a:solidFill>
                <a:latin typeface="Roboto Condensed" panose="020B0604020202020204" charset="0"/>
                <a:ea typeface="Roboto Condensed" panose="020B0604020202020204" charset="0"/>
              </a:rPr>
              <a:t>Напълно </a:t>
            </a:r>
            <a:r>
              <a:rPr lang="bg-BG" sz="1200" dirty="0">
                <a:solidFill>
                  <a:schemeClr val="accent5"/>
                </a:solidFill>
                <a:latin typeface="Roboto Condensed" panose="020B0604020202020204" charset="0"/>
                <a:ea typeface="Roboto Condensed" panose="020B0604020202020204" charset="0"/>
              </a:rPr>
              <a:t>човешко анти-</a:t>
            </a:r>
            <a:r>
              <a:rPr lang="en-US" sz="1200" dirty="0">
                <a:solidFill>
                  <a:schemeClr val="accent5"/>
                </a:solidFill>
                <a:latin typeface="Roboto Condensed" panose="020B0604020202020204" charset="0"/>
                <a:ea typeface="Roboto Condensed" panose="020B0604020202020204" charset="0"/>
              </a:rPr>
              <a:t>CTLA-4 </a:t>
            </a:r>
            <a:r>
              <a:rPr lang="bg-BG" sz="1200" dirty="0">
                <a:solidFill>
                  <a:schemeClr val="accent5"/>
                </a:solidFill>
                <a:latin typeface="Roboto Condensed" panose="020B0604020202020204" charset="0"/>
                <a:ea typeface="Roboto Condensed" panose="020B0604020202020204" charset="0"/>
              </a:rPr>
              <a:t>моноклонално антитяло произведено </a:t>
            </a:r>
            <a:r>
              <a:rPr lang="bg-BG" sz="1200" dirty="0" smtClean="0">
                <a:solidFill>
                  <a:schemeClr val="accent5"/>
                </a:solidFill>
                <a:latin typeface="Roboto Condensed" panose="020B0604020202020204" charset="0"/>
                <a:ea typeface="Roboto Condensed" panose="020B0604020202020204" charset="0"/>
              </a:rPr>
              <a:t>чрез </a:t>
            </a:r>
            <a:r>
              <a:rPr lang="bg-BG" sz="1200" dirty="0">
                <a:solidFill>
                  <a:schemeClr val="accent5"/>
                </a:solidFill>
                <a:latin typeface="Roboto Condensed" panose="020B0604020202020204" charset="0"/>
                <a:ea typeface="Roboto Condensed" panose="020B0604020202020204" charset="0"/>
              </a:rPr>
              <a:t>рекомбинантна </a:t>
            </a:r>
            <a:r>
              <a:rPr lang="bg-BG" sz="1200" dirty="0" smtClean="0">
                <a:solidFill>
                  <a:schemeClr val="accent5"/>
                </a:solidFill>
                <a:latin typeface="Roboto Condensed" panose="020B0604020202020204" charset="0"/>
                <a:ea typeface="Roboto Condensed" panose="020B0604020202020204" charset="0"/>
              </a:rPr>
              <a:t>ДНК-технология</a:t>
            </a:r>
            <a:r>
              <a:rPr lang="bg-BG" sz="1200" dirty="0">
                <a:solidFill>
                  <a:schemeClr val="accent5"/>
                </a:solidFill>
                <a:latin typeface="Roboto Condensed" panose="020B0604020202020204" charset="0"/>
                <a:ea typeface="Roboto Condensed" panose="020B0604020202020204" charset="0"/>
              </a:rPr>
              <a:t>. </a:t>
            </a:r>
            <a:endParaRPr lang="en-US" sz="1200" dirty="0">
              <a:solidFill>
                <a:schemeClr val="accent5"/>
              </a:solidFill>
              <a:latin typeface="Roboto Condensed" panose="020B0604020202020204" charset="0"/>
              <a:ea typeface="Roboto Condense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47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alerio template">
  <a:themeElements>
    <a:clrScheme name="Custom 347">
      <a:dk1>
        <a:srgbClr val="263248"/>
      </a:dk1>
      <a:lt1>
        <a:srgbClr val="FFFFFF"/>
      </a:lt1>
      <a:dk2>
        <a:srgbClr val="434343"/>
      </a:dk2>
      <a:lt2>
        <a:srgbClr val="E0E4E9"/>
      </a:lt2>
      <a:accent1>
        <a:srgbClr val="3F5378"/>
      </a:accent1>
      <a:accent2>
        <a:srgbClr val="263248"/>
      </a:accent2>
      <a:accent3>
        <a:srgbClr val="92A8C8"/>
      </a:accent3>
      <a:accent4>
        <a:srgbClr val="C7D3E6"/>
      </a:accent4>
      <a:accent5>
        <a:srgbClr val="FF9800"/>
      </a:accent5>
      <a:accent6>
        <a:srgbClr val="D26F00"/>
      </a:accent6>
      <a:hlink>
        <a:srgbClr val="3F537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11563</TotalTime>
  <Words>3265</Words>
  <Application>Microsoft Office PowerPoint</Application>
  <PresentationFormat>On-screen Show (16:9)</PresentationFormat>
  <Paragraphs>465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Roboto Condensed</vt:lpstr>
      <vt:lpstr>Arvo</vt:lpstr>
      <vt:lpstr>Arial</vt:lpstr>
      <vt:lpstr>Cambria Math</vt:lpstr>
      <vt:lpstr>Wingdings</vt:lpstr>
      <vt:lpstr>Rubik Medium</vt:lpstr>
      <vt:lpstr>Times New Roman</vt:lpstr>
      <vt:lpstr>Calibri</vt:lpstr>
      <vt:lpstr>Zilla Slab SemiBold</vt:lpstr>
      <vt:lpstr>Rubik</vt:lpstr>
      <vt:lpstr>Roboto Condensed Light</vt:lpstr>
      <vt:lpstr>Salerio template</vt:lpstr>
      <vt:lpstr>ПЕПТИДИТЕ КАТО ЛЕКАРСТВО -   място в съвременната фармакотерапия</vt:lpstr>
      <vt:lpstr>Съдържание</vt:lpstr>
      <vt:lpstr>Видове лекарства според размера на молекулите </vt:lpstr>
      <vt:lpstr>Предимства на терапевтичните пептиди пред лекарствата с малки молекули</vt:lpstr>
      <vt:lpstr>PowerPoint Presentation</vt:lpstr>
      <vt:lpstr>PowerPoint Presentation</vt:lpstr>
      <vt:lpstr>Група I – лекарства с ензимна и регулаторна активност </vt:lpstr>
      <vt:lpstr>Група II – Лекарства с таргетна активност</vt:lpstr>
      <vt:lpstr>Терапевтични модалности при неопластични заболявания - ICIs</vt:lpstr>
      <vt:lpstr>Терапевтични модалности при неопластични заболявания - PIs</vt:lpstr>
      <vt:lpstr>Бъдещо развитие на пептид-базираните терапии</vt:lpstr>
      <vt:lpstr>Бъдещо развитие на пептид-базираните терапии</vt:lpstr>
      <vt:lpstr>Бъдещо развитие на пептид-базираните терапии</vt:lpstr>
      <vt:lpstr> Нови начини на въвеждане/приложение </vt:lpstr>
      <vt:lpstr>Oптимизирани дизайнерски последователности – циклични пептиди</vt:lpstr>
      <vt:lpstr>Oптимизирани дизайнерски последователности – SMAC-миметици (IAPS-антагонисти)</vt:lpstr>
      <vt:lpstr>Mногофункционални пептиди и конюгати с повече от една фармакологична активност</vt:lpstr>
      <vt:lpstr>Къси пептиди в борбата с антимикробната лекарствена резистентност (AMPs)</vt:lpstr>
      <vt:lpstr>PowerPoint Presentation</vt:lpstr>
      <vt:lpstr>PowerPoint Presentation</vt:lpstr>
      <vt:lpstr>Kъси пептиди за терапия на невродегенеративни заболявания</vt:lpstr>
      <vt:lpstr>Заключение</vt:lpstr>
      <vt:lpstr>Литература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РОЛЯ И МЯСТО НА ПОМОЩНИК - ФАРМАЦЕВТА</dc:title>
  <dc:creator>Силвия Георгиева Михайлова</dc:creator>
  <cp:lastModifiedBy>Силвия Георгиева Михайлова</cp:lastModifiedBy>
  <cp:revision>477</cp:revision>
  <cp:lastPrinted>2023-04-24T06:05:08Z</cp:lastPrinted>
  <dcterms:modified xsi:type="dcterms:W3CDTF">2023-04-24T06:52:49Z</dcterms:modified>
</cp:coreProperties>
</file>