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70" r:id="rId10"/>
    <p:sldId id="272" r:id="rId11"/>
    <p:sldId id="265" r:id="rId12"/>
    <p:sldId id="266" r:id="rId13"/>
    <p:sldId id="267" r:id="rId14"/>
    <p:sldId id="268" r:id="rId15"/>
    <p:sldId id="269" r:id="rId16"/>
    <p:sldId id="271" r:id="rId17"/>
    <p:sldId id="258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826" y="2950105"/>
            <a:ext cx="9448800" cy="1825096"/>
          </a:xfrm>
        </p:spPr>
        <p:txBody>
          <a:bodyPr>
            <a:noAutofit/>
          </a:bodyPr>
          <a:lstStyle/>
          <a:p>
            <a:pPr algn="ctr"/>
            <a:r>
              <a:rPr lang="bg-BG" sz="4000" cap="none" dirty="0">
                <a:solidFill>
                  <a:schemeClr val="accent1"/>
                </a:solidFill>
              </a:rPr>
              <a:t>Остеокалцин – костният хормон, регулиращ поведението и когнитивните функции </a:t>
            </a:r>
            <a:endParaRPr lang="en-US" sz="4000" cap="none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413" y="4775201"/>
            <a:ext cx="8429625" cy="685800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3"/>
                </a:solidFill>
              </a:rPr>
              <a:t>Доц. д-р Силвия Ганчева, д.м.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63" y="527157"/>
            <a:ext cx="2266702" cy="12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650" y="496144"/>
            <a:ext cx="8610600" cy="633106"/>
          </a:xfrm>
        </p:spPr>
        <p:txBody>
          <a:bodyPr/>
          <a:lstStyle/>
          <a:p>
            <a:r>
              <a:rPr lang="bg-BG" sz="2000" dirty="0">
                <a:solidFill>
                  <a:srgbClr val="E5224E"/>
                </a:solidFill>
              </a:rPr>
              <a:t>Рецептори на </a:t>
            </a:r>
            <a:r>
              <a:rPr lang="en-US" sz="2000" dirty="0" err="1">
                <a:solidFill>
                  <a:srgbClr val="E5224E"/>
                </a:solidFill>
              </a:rPr>
              <a:t>osteocalcin</a:t>
            </a:r>
            <a:r>
              <a:rPr lang="en-US" sz="2000" dirty="0">
                <a:solidFill>
                  <a:srgbClr val="E5224E"/>
                </a:solidFill>
              </a:rPr>
              <a:t> </a:t>
            </a:r>
            <a:r>
              <a:rPr lang="bg-BG" sz="2000" dirty="0">
                <a:solidFill>
                  <a:srgbClr val="E5224E"/>
                </a:solidFill>
              </a:rPr>
              <a:t>в </a:t>
            </a:r>
            <a:r>
              <a:rPr lang="bg-BG" sz="2000" dirty="0" smtClean="0">
                <a:solidFill>
                  <a:srgbClr val="E5224E"/>
                </a:solidFill>
              </a:rPr>
              <a:t>нервната система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5" y="1737361"/>
            <a:ext cx="4838700" cy="4072890"/>
          </a:xfrm>
        </p:spPr>
        <p:txBody>
          <a:bodyPr>
            <a:normAutofit/>
          </a:bodyPr>
          <a:lstStyle/>
          <a:p>
            <a:pPr marL="233363" lvl="3" indent="-233363"/>
            <a:r>
              <a:rPr lang="bg-BG" b="1" dirty="0">
                <a:solidFill>
                  <a:srgbClr val="E5224E"/>
                </a:solidFill>
              </a:rPr>
              <a:t> </a:t>
            </a:r>
            <a:r>
              <a:rPr lang="en-US" b="1" dirty="0" err="1">
                <a:solidFill>
                  <a:srgbClr val="E5224E"/>
                </a:solidFill>
              </a:rPr>
              <a:t>Gpr</a:t>
            </a:r>
            <a:r>
              <a:rPr lang="bg-BG" b="1" dirty="0">
                <a:solidFill>
                  <a:srgbClr val="E5224E"/>
                </a:solidFill>
              </a:rPr>
              <a:t>37 </a:t>
            </a:r>
            <a:r>
              <a:rPr lang="bg-BG" dirty="0"/>
              <a:t>(</a:t>
            </a:r>
            <a:r>
              <a:rPr lang="en-US" dirty="0"/>
              <a:t>Qian et al., 2021)</a:t>
            </a:r>
          </a:p>
          <a:p>
            <a:pPr marL="690563" lvl="4" indent="-233363"/>
            <a:r>
              <a:rPr lang="bg-BG" sz="1400" dirty="0"/>
              <a:t>Висока експресия при диференцирани </a:t>
            </a:r>
            <a:r>
              <a:rPr lang="bg-BG" sz="1400" dirty="0">
                <a:solidFill>
                  <a:schemeClr val="accent3"/>
                </a:solidFill>
              </a:rPr>
              <a:t>олигодендроцити </a:t>
            </a:r>
          </a:p>
          <a:p>
            <a:pPr marL="690563" lvl="4" indent="-233363"/>
            <a:r>
              <a:rPr lang="bg-BG" sz="1400" dirty="0">
                <a:solidFill>
                  <a:schemeClr val="accent3"/>
                </a:solidFill>
              </a:rPr>
              <a:t>Активирането</a:t>
            </a:r>
            <a:r>
              <a:rPr lang="bg-BG" sz="1400" dirty="0"/>
              <a:t> му </a:t>
            </a:r>
            <a:r>
              <a:rPr lang="bg-BG" sz="1400" dirty="0">
                <a:solidFill>
                  <a:schemeClr val="accent3"/>
                </a:solidFill>
              </a:rPr>
              <a:t>потиска</a:t>
            </a:r>
            <a:r>
              <a:rPr lang="bg-BG" sz="1400" dirty="0"/>
              <a:t> продукцията на </a:t>
            </a:r>
            <a:r>
              <a:rPr lang="en-US" sz="1400" dirty="0" err="1">
                <a:solidFill>
                  <a:schemeClr val="accent3"/>
                </a:solidFill>
              </a:rPr>
              <a:t>cAMP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bg-BG" sz="1400" dirty="0">
                <a:solidFill>
                  <a:schemeClr val="accent3"/>
                </a:solidFill>
              </a:rPr>
              <a:t>и стимулира </a:t>
            </a:r>
            <a:r>
              <a:rPr lang="bg-BG" sz="1400" dirty="0"/>
              <a:t>фосфорилирането на </a:t>
            </a:r>
            <a:r>
              <a:rPr lang="en-US" sz="1400" dirty="0"/>
              <a:t>ERK (extracellular signal-regulated kinase)</a:t>
            </a:r>
          </a:p>
          <a:p>
            <a:pPr marL="690563" lvl="4" indent="-233363"/>
            <a:r>
              <a:rPr lang="bg-BG" sz="1400" dirty="0"/>
              <a:t>Регулира отрицателно </a:t>
            </a:r>
            <a:r>
              <a:rPr lang="bg-BG" sz="1400" dirty="0" smtClean="0">
                <a:solidFill>
                  <a:schemeClr val="accent3"/>
                </a:solidFill>
              </a:rPr>
              <a:t>миелинизацията </a:t>
            </a:r>
            <a:r>
              <a:rPr lang="bg-BG" sz="1400" dirty="0" smtClean="0"/>
              <a:t>чрез доза-зависимо</a:t>
            </a:r>
            <a:r>
              <a:rPr lang="bg-BG" sz="1400" dirty="0" smtClean="0">
                <a:solidFill>
                  <a:schemeClr val="accent3"/>
                </a:solidFill>
              </a:rPr>
              <a:t> потискане </a:t>
            </a:r>
            <a:r>
              <a:rPr lang="bg-BG" sz="1400" dirty="0" smtClean="0"/>
              <a:t>на </a:t>
            </a:r>
            <a:r>
              <a:rPr lang="bg-BG" sz="1400" dirty="0" smtClean="0">
                <a:solidFill>
                  <a:schemeClr val="accent3"/>
                </a:solidFill>
              </a:rPr>
              <a:t>експресията</a:t>
            </a:r>
            <a:r>
              <a:rPr lang="bg-BG" sz="1400" dirty="0" smtClean="0"/>
              <a:t> на ключови за процеса гени и транскрипционни фактори </a:t>
            </a:r>
          </a:p>
          <a:p>
            <a:pPr marL="690563" lvl="4" indent="-233363"/>
            <a:r>
              <a:rPr lang="en-US" sz="1400" dirty="0" err="1" smtClean="0">
                <a:solidFill>
                  <a:srgbClr val="7F2294"/>
                </a:solidFill>
              </a:rPr>
              <a:t>Gpr</a:t>
            </a:r>
            <a:r>
              <a:rPr lang="bg-BG" sz="1400" dirty="0" smtClean="0">
                <a:solidFill>
                  <a:srgbClr val="7F2294"/>
                </a:solidFill>
              </a:rPr>
              <a:t>37</a:t>
            </a:r>
            <a:r>
              <a:rPr lang="en-US" sz="1400" dirty="0" smtClean="0">
                <a:solidFill>
                  <a:srgbClr val="7F2294"/>
                </a:solidFill>
              </a:rPr>
              <a:t> knock-out</a:t>
            </a:r>
            <a:r>
              <a:rPr lang="bg-BG" sz="1400" dirty="0" smtClean="0">
                <a:solidFill>
                  <a:srgbClr val="7F2294"/>
                </a:solidFill>
              </a:rPr>
              <a:t> </a:t>
            </a:r>
            <a:r>
              <a:rPr lang="bg-BG" sz="1400" dirty="0" smtClean="0"/>
              <a:t>мишките:</a:t>
            </a:r>
          </a:p>
          <a:p>
            <a:pPr marL="1147763" lvl="5" indent="-233363"/>
            <a:r>
              <a:rPr lang="bg-BG" sz="1400" dirty="0" smtClean="0"/>
              <a:t>Са </a:t>
            </a:r>
            <a:r>
              <a:rPr lang="bg-BG" sz="1400" dirty="0"/>
              <a:t>със </a:t>
            </a:r>
            <a:r>
              <a:rPr lang="bg-BG" sz="1400" dirty="0">
                <a:solidFill>
                  <a:schemeClr val="accent4"/>
                </a:solidFill>
              </a:rPr>
              <a:t>задебелени миелинови обвивки </a:t>
            </a:r>
            <a:r>
              <a:rPr lang="bg-BG" sz="1400" dirty="0"/>
              <a:t>и </a:t>
            </a:r>
            <a:r>
              <a:rPr lang="bg-BG" sz="1400" dirty="0">
                <a:solidFill>
                  <a:schemeClr val="accent4"/>
                </a:solidFill>
              </a:rPr>
              <a:t>повишено </a:t>
            </a:r>
            <a:r>
              <a:rPr lang="bg-BG" sz="1400" dirty="0"/>
              <a:t>съдържание на </a:t>
            </a:r>
            <a:r>
              <a:rPr lang="bg-BG" sz="1400" dirty="0">
                <a:solidFill>
                  <a:schemeClr val="accent4"/>
                </a:solidFill>
              </a:rPr>
              <a:t>бяло вещество </a:t>
            </a:r>
            <a:endParaRPr lang="bg-BG" sz="1400" dirty="0" smtClean="0">
              <a:solidFill>
                <a:schemeClr val="accent4"/>
              </a:solidFill>
            </a:endParaRPr>
          </a:p>
          <a:p>
            <a:pPr marL="1147763" lvl="5" indent="-233363"/>
            <a:r>
              <a:rPr lang="bg-BG" sz="1400" dirty="0" smtClean="0"/>
              <a:t>Са </a:t>
            </a:r>
            <a:r>
              <a:rPr lang="bg-BG" sz="1400" dirty="0"/>
              <a:t>със </a:t>
            </a:r>
            <a:r>
              <a:rPr lang="bg-BG" sz="1400" dirty="0">
                <a:solidFill>
                  <a:schemeClr val="accent4"/>
                </a:solidFill>
              </a:rPr>
              <a:t>забавено провеждане </a:t>
            </a:r>
            <a:r>
              <a:rPr lang="bg-BG" sz="1400" dirty="0"/>
              <a:t>на нервните импулси – проявяват по-бавен отговор към светлина и към болкови стимули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7" t="77621" r="15115"/>
          <a:stretch/>
        </p:blipFill>
        <p:spPr>
          <a:xfrm>
            <a:off x="6353176" y="1518285"/>
            <a:ext cx="4882638" cy="17899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50339" y="3749422"/>
            <a:ext cx="5874911" cy="1792988"/>
            <a:chOff x="5650339" y="3749422"/>
            <a:chExt cx="5874911" cy="1792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36231" b="42041"/>
            <a:stretch/>
          </p:blipFill>
          <p:spPr>
            <a:xfrm>
              <a:off x="5734490" y="3845808"/>
              <a:ext cx="5790760" cy="16966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50339" y="3845808"/>
              <a:ext cx="184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93377" y="3749422"/>
              <a:ext cx="2952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96634" y="5694835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Qian et al., 2021</a:t>
            </a:r>
          </a:p>
        </p:txBody>
      </p:sp>
    </p:spTree>
    <p:extLst>
      <p:ext uri="{BB962C8B-B14F-4D97-AF65-F5344CB8AC3E}">
        <p14:creationId xmlns:p14="http://schemas.microsoft.com/office/powerpoint/2010/main" val="39502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8" y="757366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bg-BG" sz="2000" dirty="0">
                <a:solidFill>
                  <a:schemeClr val="accent1"/>
                </a:solidFill>
              </a:rPr>
              <a:t>Промени в нивата на </a:t>
            </a:r>
            <a:r>
              <a:rPr lang="en-US" sz="2000" dirty="0" err="1" smtClean="0">
                <a:solidFill>
                  <a:schemeClr val="accent1"/>
                </a:solidFill>
              </a:rPr>
              <a:t>Osteocalcin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bg-BG" sz="2000" dirty="0">
                <a:solidFill>
                  <a:schemeClr val="accent1"/>
                </a:solidFill>
              </a:rPr>
              <a:t>при генетично интактни опитни животни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4919694" cy="2316480"/>
          </a:xfrm>
        </p:spPr>
        <p:txBody>
          <a:bodyPr>
            <a:normAutofit fontScale="92500" lnSpcReduction="20000"/>
          </a:bodyPr>
          <a:lstStyle/>
          <a:p>
            <a:r>
              <a:rPr lang="bg-BG" sz="2000" dirty="0"/>
              <a:t>Нивата на </a:t>
            </a:r>
            <a:r>
              <a:rPr lang="en-US" sz="2000" dirty="0" err="1">
                <a:solidFill>
                  <a:schemeClr val="accent1"/>
                </a:solidFill>
              </a:rPr>
              <a:t>ucOC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bg-BG" sz="2000" dirty="0">
                <a:solidFill>
                  <a:schemeClr val="accent1"/>
                </a:solidFill>
              </a:rPr>
              <a:t>намаляват</a:t>
            </a:r>
            <a:r>
              <a:rPr lang="en-US" sz="2000" dirty="0"/>
              <a:t>:</a:t>
            </a:r>
          </a:p>
          <a:p>
            <a:pPr lvl="1"/>
            <a:r>
              <a:rPr lang="bg-BG" sz="1800" dirty="0">
                <a:solidFill>
                  <a:schemeClr val="accent3"/>
                </a:solidFill>
              </a:rPr>
              <a:t>С възрастта </a:t>
            </a:r>
            <a:r>
              <a:rPr lang="bg-BG" sz="1800" dirty="0"/>
              <a:t>(</a:t>
            </a:r>
            <a:r>
              <a:rPr lang="en-US" sz="1800" dirty="0"/>
              <a:t>Khrimian et al., 2017</a:t>
            </a:r>
            <a:r>
              <a:rPr lang="bg-BG" sz="1800" dirty="0"/>
              <a:t>)</a:t>
            </a:r>
            <a:endParaRPr lang="en-US" sz="1800" dirty="0"/>
          </a:p>
          <a:p>
            <a:pPr lvl="1"/>
            <a:r>
              <a:rPr lang="bg-BG" sz="1800" dirty="0"/>
              <a:t>При </a:t>
            </a:r>
            <a:r>
              <a:rPr lang="bg-BG" sz="1800" dirty="0">
                <a:solidFill>
                  <a:schemeClr val="accent3"/>
                </a:solidFill>
              </a:rPr>
              <a:t>диета-индуцирани метаболитни нарушения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(A) </a:t>
            </a:r>
            <a:r>
              <a:rPr lang="bg-BG" sz="1800" dirty="0"/>
              <a:t>(</a:t>
            </a:r>
            <a:r>
              <a:rPr lang="en-US" sz="1800" dirty="0"/>
              <a:t>Gancheva et al., 2015</a:t>
            </a:r>
            <a:r>
              <a:rPr lang="bg-BG" sz="1800" dirty="0"/>
              <a:t>) </a:t>
            </a:r>
          </a:p>
          <a:p>
            <a:pPr lvl="1"/>
            <a:r>
              <a:rPr lang="bg-BG" sz="1800" dirty="0"/>
              <a:t>При третиране с </a:t>
            </a:r>
            <a:r>
              <a:rPr lang="bg-BG" sz="1800" dirty="0">
                <a:solidFill>
                  <a:schemeClr val="accent3"/>
                </a:solidFill>
              </a:rPr>
              <a:t>лекарства, намаляващи костната резорбция</a:t>
            </a:r>
            <a:r>
              <a:rPr lang="en-US" sz="1800" dirty="0">
                <a:solidFill>
                  <a:schemeClr val="accent3"/>
                </a:solidFill>
              </a:rPr>
              <a:t>, </a:t>
            </a:r>
            <a:r>
              <a:rPr lang="bg-BG" sz="1800" dirty="0"/>
              <a:t>напр. </a:t>
            </a:r>
            <a:r>
              <a:rPr lang="en-US" sz="1800" i="1" dirty="0">
                <a:solidFill>
                  <a:schemeClr val="accent3"/>
                </a:solidFill>
              </a:rPr>
              <a:t>alendronate</a:t>
            </a:r>
            <a:r>
              <a:rPr lang="en-US" sz="1800" dirty="0"/>
              <a:t> (B)</a:t>
            </a:r>
            <a:r>
              <a:rPr lang="bg-BG" sz="1800" dirty="0"/>
              <a:t>(</a:t>
            </a:r>
            <a:r>
              <a:rPr lang="en-US" sz="1800" dirty="0"/>
              <a:t>Lacombe et al., 2013; Gancheva et Zhelyazkova-Savova, 2020</a:t>
            </a:r>
            <a:r>
              <a:rPr lang="bg-BG" sz="1800" dirty="0"/>
              <a:t>)</a:t>
            </a:r>
            <a:endParaRPr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77063" y="4890856"/>
            <a:ext cx="7256943" cy="1214877"/>
          </a:xfrm>
        </p:spPr>
        <p:txBody>
          <a:bodyPr>
            <a:normAutofit fontScale="92500" lnSpcReduction="20000"/>
          </a:bodyPr>
          <a:lstStyle/>
          <a:p>
            <a:r>
              <a:rPr lang="bg-BG" sz="2000" dirty="0"/>
              <a:t>Нивата </a:t>
            </a:r>
            <a:r>
              <a:rPr lang="bg-BG" sz="2000" dirty="0">
                <a:solidFill>
                  <a:schemeClr val="accent1"/>
                </a:solidFill>
              </a:rPr>
              <a:t>на </a:t>
            </a:r>
            <a:r>
              <a:rPr lang="en-US" sz="2000" dirty="0" err="1">
                <a:solidFill>
                  <a:schemeClr val="accent1"/>
                </a:solidFill>
              </a:rPr>
              <a:t>ucOC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bg-BG" sz="2000" dirty="0">
                <a:solidFill>
                  <a:schemeClr val="accent1"/>
                </a:solidFill>
              </a:rPr>
              <a:t>се увеличават</a:t>
            </a:r>
            <a:r>
              <a:rPr lang="bg-BG" sz="2000" dirty="0"/>
              <a:t>:</a:t>
            </a:r>
          </a:p>
          <a:p>
            <a:pPr lvl="1"/>
            <a:r>
              <a:rPr lang="bg-BG" sz="1800" dirty="0" smtClean="0"/>
              <a:t>В експериментален модел на </a:t>
            </a:r>
            <a:r>
              <a:rPr lang="bg-BG" sz="1800" dirty="0">
                <a:solidFill>
                  <a:schemeClr val="accent3"/>
                </a:solidFill>
              </a:rPr>
              <a:t>субклиничен дефицит на витамин К</a:t>
            </a:r>
            <a:r>
              <a:rPr lang="en-US" sz="1800" dirty="0">
                <a:solidFill>
                  <a:schemeClr val="accent3"/>
                </a:solidFill>
              </a:rPr>
              <a:t>, </a:t>
            </a:r>
            <a:r>
              <a:rPr lang="bg-BG" sz="1800" dirty="0"/>
              <a:t>индуциран от приложение на </a:t>
            </a:r>
            <a:r>
              <a:rPr lang="en-US" sz="1800" i="1" dirty="0">
                <a:solidFill>
                  <a:schemeClr val="accent3"/>
                </a:solidFill>
              </a:rPr>
              <a:t>warfarin</a:t>
            </a:r>
            <a:r>
              <a:rPr lang="en-US" sz="1800" dirty="0"/>
              <a:t> (Gancheva et al.</a:t>
            </a:r>
            <a:r>
              <a:rPr lang="bg-BG" sz="1800" dirty="0"/>
              <a:t> 2016,</a:t>
            </a:r>
            <a:r>
              <a:rPr lang="en-US" sz="1800" dirty="0"/>
              <a:t> 2020)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64194"/>
              </p:ext>
            </p:extLst>
          </p:nvPr>
        </p:nvGraphicFramePr>
        <p:xfrm>
          <a:off x="5945395" y="2268485"/>
          <a:ext cx="2511008" cy="1571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rism 5" r:id="rId3" imgW="3979140" imgH="2491185" progId="Prism5.Document">
                  <p:embed/>
                </p:oleObj>
              </mc:Choice>
              <mc:Fallback>
                <p:oleObj name="Prism 5" r:id="rId3" imgW="3979140" imgH="2491185" progId="Prism5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395" y="2268485"/>
                        <a:ext cx="2511008" cy="15717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54728" y="3764503"/>
            <a:ext cx="12923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Gancheva et al., 2015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69758" y="3787922"/>
            <a:ext cx="2191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Gancheva et Zhelyazkova-Savova, 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9758" y="5946137"/>
            <a:ext cx="12923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Gancheva et al.,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5396" y="2128728"/>
            <a:ext cx="32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669758" y="2046375"/>
            <a:ext cx="3202737" cy="1652732"/>
            <a:chOff x="8669758" y="2046375"/>
            <a:chExt cx="3202737" cy="16527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9758" y="2141404"/>
              <a:ext cx="3202737" cy="155770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669758" y="2046375"/>
              <a:ext cx="1203963" cy="1652732"/>
              <a:chOff x="8484698" y="2120862"/>
              <a:chExt cx="1203963" cy="165273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8983266" y="2391354"/>
                <a:ext cx="705395" cy="13822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84698" y="2120862"/>
                <a:ext cx="2584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847069" y="4151942"/>
            <a:ext cx="2490005" cy="1840295"/>
            <a:chOff x="7847069" y="4151942"/>
            <a:chExt cx="2490005" cy="18402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r="52987" b="51202"/>
            <a:stretch/>
          </p:blipFill>
          <p:spPr>
            <a:xfrm>
              <a:off x="7847069" y="4291699"/>
              <a:ext cx="2490005" cy="170053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271672" y="4151942"/>
              <a:ext cx="184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96" y="615283"/>
            <a:ext cx="7419604" cy="885799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 smtClean="0">
                <a:solidFill>
                  <a:schemeClr val="accent1"/>
                </a:solidFill>
              </a:rPr>
              <a:t>osteocalcin</a:t>
            </a:r>
            <a:r>
              <a:rPr lang="bg-BG" sz="2000" dirty="0" smtClean="0">
                <a:solidFill>
                  <a:schemeClr val="accent1"/>
                </a:solidFill>
              </a:rPr>
              <a:t>, </a:t>
            </a:r>
            <a:r>
              <a:rPr lang="bg-BG" sz="2000" dirty="0">
                <a:solidFill>
                  <a:schemeClr val="accent1"/>
                </a:solidFill>
              </a:rPr>
              <a:t>животни в напреднала възраст, памет и поведение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101" y="1865740"/>
            <a:ext cx="3964224" cy="4302036"/>
          </a:xfrm>
        </p:spPr>
        <p:txBody>
          <a:bodyPr>
            <a:noAutofit/>
          </a:bodyPr>
          <a:lstStyle/>
          <a:p>
            <a:r>
              <a:rPr lang="bg-BG" sz="1600" dirty="0" smtClean="0"/>
              <a:t>Опитни </a:t>
            </a:r>
            <a:r>
              <a:rPr lang="bg-BG" sz="1600" dirty="0"/>
              <a:t>животни в </a:t>
            </a:r>
            <a:r>
              <a:rPr lang="bg-BG" sz="1600" dirty="0">
                <a:solidFill>
                  <a:schemeClr val="accent1"/>
                </a:solidFill>
              </a:rPr>
              <a:t>напреднала възраст </a:t>
            </a:r>
            <a:r>
              <a:rPr lang="bg-BG" sz="1600" dirty="0"/>
              <a:t>(16-месечни мишки) проявяват </a:t>
            </a:r>
            <a:r>
              <a:rPr lang="bg-BG" sz="1600" dirty="0">
                <a:solidFill>
                  <a:schemeClr val="accent1"/>
                </a:solidFill>
              </a:rPr>
              <a:t>когнитивни нарушения</a:t>
            </a:r>
            <a:r>
              <a:rPr lang="bg-BG" sz="1600" dirty="0"/>
              <a:t> и </a:t>
            </a:r>
            <a:r>
              <a:rPr lang="bg-BG" sz="1600" dirty="0">
                <a:solidFill>
                  <a:schemeClr val="accent1"/>
                </a:solidFill>
              </a:rPr>
              <a:t>тревожно-подобно </a:t>
            </a:r>
            <a:r>
              <a:rPr lang="bg-BG" sz="1600" dirty="0"/>
              <a:t>поведение, сравнени с млади животни (3-месечни </a:t>
            </a:r>
            <a:r>
              <a:rPr lang="bg-BG" sz="1600" dirty="0" smtClean="0"/>
              <a:t>контроли)(</a:t>
            </a:r>
            <a:r>
              <a:rPr lang="en-US" sz="1600" dirty="0" err="1" smtClean="0"/>
              <a:t>Khrimian</a:t>
            </a:r>
            <a:r>
              <a:rPr lang="en-US" sz="1600" dirty="0" smtClean="0"/>
              <a:t> </a:t>
            </a:r>
            <a:r>
              <a:rPr lang="en-US" sz="1600" dirty="0"/>
              <a:t>et al., </a:t>
            </a:r>
            <a:r>
              <a:rPr lang="en-US" sz="1600" dirty="0" smtClean="0"/>
              <a:t>2017</a:t>
            </a:r>
            <a:r>
              <a:rPr lang="bg-BG" sz="1600" dirty="0" smtClean="0"/>
              <a:t>)</a:t>
            </a:r>
            <a:endParaRPr lang="en-US" sz="1600" dirty="0"/>
          </a:p>
          <a:p>
            <a:r>
              <a:rPr lang="bg-BG" sz="1600" dirty="0">
                <a:solidFill>
                  <a:schemeClr val="accent1"/>
                </a:solidFill>
              </a:rPr>
              <a:t>Инжектиране на плазма </a:t>
            </a:r>
            <a:r>
              <a:rPr lang="bg-BG" sz="1600" dirty="0" smtClean="0">
                <a:solidFill>
                  <a:schemeClr val="accent1"/>
                </a:solidFill>
              </a:rPr>
              <a:t>от</a:t>
            </a:r>
            <a:r>
              <a:rPr lang="en-US" sz="1600" dirty="0" smtClean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US" sz="1400" dirty="0">
                <a:solidFill>
                  <a:schemeClr val="accent3"/>
                </a:solidFill>
              </a:rPr>
              <a:t>M</a:t>
            </a:r>
            <a:r>
              <a:rPr lang="bg-BG" sz="1400" dirty="0" smtClean="0">
                <a:solidFill>
                  <a:schemeClr val="accent3"/>
                </a:solidFill>
              </a:rPr>
              <a:t>лади </a:t>
            </a:r>
            <a:r>
              <a:rPr lang="bg-BG" sz="1400" dirty="0"/>
              <a:t>генетично-интактни животни на такива в напреднала възраст </a:t>
            </a:r>
            <a:r>
              <a:rPr lang="bg-BG" sz="1400" dirty="0">
                <a:solidFill>
                  <a:schemeClr val="accent3"/>
                </a:solidFill>
              </a:rPr>
              <a:t>коригира</a:t>
            </a:r>
            <a:r>
              <a:rPr lang="bg-BG" sz="1400" dirty="0">
                <a:solidFill>
                  <a:schemeClr val="accent1"/>
                </a:solidFill>
              </a:rPr>
              <a:t> </a:t>
            </a:r>
            <a:r>
              <a:rPr lang="bg-BG" sz="1400" dirty="0"/>
              <a:t>наблюдаваните промени</a:t>
            </a:r>
          </a:p>
          <a:p>
            <a:pPr lvl="1"/>
            <a:r>
              <a:rPr lang="en-US" sz="1400" dirty="0">
                <a:solidFill>
                  <a:schemeClr val="accent3"/>
                </a:solidFill>
              </a:rPr>
              <a:t>M</a:t>
            </a:r>
            <a:r>
              <a:rPr lang="bg-BG" sz="1400" dirty="0" smtClean="0">
                <a:solidFill>
                  <a:schemeClr val="accent3"/>
                </a:solidFill>
              </a:rPr>
              <a:t>лади </a:t>
            </a:r>
            <a:r>
              <a:rPr lang="en-US" sz="1400" dirty="0">
                <a:solidFill>
                  <a:schemeClr val="accent3"/>
                </a:solidFill>
              </a:rPr>
              <a:t>OC knock-out</a:t>
            </a:r>
            <a:r>
              <a:rPr lang="bg-BG" sz="1400" dirty="0">
                <a:solidFill>
                  <a:schemeClr val="accent3"/>
                </a:solidFill>
              </a:rPr>
              <a:t> </a:t>
            </a:r>
            <a:r>
              <a:rPr lang="bg-BG" sz="1400" dirty="0"/>
              <a:t>мишки </a:t>
            </a:r>
            <a:r>
              <a:rPr lang="bg-BG" sz="1400" dirty="0">
                <a:solidFill>
                  <a:schemeClr val="accent3"/>
                </a:solidFill>
              </a:rPr>
              <a:t>не подобрява </a:t>
            </a:r>
            <a:r>
              <a:rPr lang="bg-BG" sz="1400" dirty="0"/>
              <a:t>нито когнитивните, нито поведенческите промени</a:t>
            </a:r>
          </a:p>
          <a:p>
            <a:pPr lvl="1"/>
            <a:r>
              <a:rPr lang="en-US" sz="1400" dirty="0" smtClean="0">
                <a:solidFill>
                  <a:schemeClr val="accent3"/>
                </a:solidFill>
              </a:rPr>
              <a:t>OC </a:t>
            </a:r>
            <a:r>
              <a:rPr lang="en-US" sz="1400" dirty="0">
                <a:solidFill>
                  <a:schemeClr val="accent3"/>
                </a:solidFill>
              </a:rPr>
              <a:t>knock-out </a:t>
            </a:r>
            <a:r>
              <a:rPr lang="bg-BG" sz="1400" dirty="0"/>
              <a:t>мишки, </a:t>
            </a:r>
            <a:r>
              <a:rPr lang="bg-BG" sz="1400" dirty="0" smtClean="0"/>
              <a:t>допълнително </a:t>
            </a:r>
            <a:r>
              <a:rPr lang="bg-BG" sz="1400" dirty="0" smtClean="0">
                <a:solidFill>
                  <a:schemeClr val="accent3"/>
                </a:solidFill>
              </a:rPr>
              <a:t>обогатена </a:t>
            </a:r>
            <a:r>
              <a:rPr lang="bg-BG" sz="1400" dirty="0">
                <a:solidFill>
                  <a:schemeClr val="accent3"/>
                </a:solidFill>
              </a:rPr>
              <a:t>с остеокалцин,</a:t>
            </a:r>
            <a:r>
              <a:rPr lang="bg-BG" sz="1400" dirty="0"/>
              <a:t> </a:t>
            </a:r>
            <a:r>
              <a:rPr lang="bg-BG" sz="1400" dirty="0">
                <a:solidFill>
                  <a:schemeClr val="accent3"/>
                </a:solidFill>
              </a:rPr>
              <a:t>подобрява</a:t>
            </a:r>
            <a:r>
              <a:rPr lang="bg-BG" sz="1400" dirty="0"/>
              <a:t> когнитивните функции и тревожността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682739" y="1865740"/>
            <a:ext cx="5334000" cy="1243195"/>
          </a:xfrm>
        </p:spPr>
        <p:txBody>
          <a:bodyPr>
            <a:normAutofit fontScale="70000" lnSpcReduction="20000"/>
          </a:bodyPr>
          <a:lstStyle/>
          <a:p>
            <a:r>
              <a:rPr lang="bg-BG" sz="2300" dirty="0">
                <a:solidFill>
                  <a:schemeClr val="accent1"/>
                </a:solidFill>
              </a:rPr>
              <a:t>Приложение на </a:t>
            </a:r>
            <a:r>
              <a:rPr lang="en-US" sz="2300" dirty="0" err="1">
                <a:solidFill>
                  <a:schemeClr val="accent1"/>
                </a:solidFill>
              </a:rPr>
              <a:t>ucOC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bg-BG" sz="2300" dirty="0"/>
              <a:t>на животни в напреднала възраст </a:t>
            </a:r>
            <a:r>
              <a:rPr lang="bg-BG" sz="2300" dirty="0">
                <a:solidFill>
                  <a:schemeClr val="accent3"/>
                </a:solidFill>
              </a:rPr>
              <a:t>също коригира </a:t>
            </a:r>
            <a:r>
              <a:rPr lang="bg-BG" sz="2300" dirty="0"/>
              <a:t>когнитивните нарушения в </a:t>
            </a:r>
            <a:r>
              <a:rPr lang="en-US" sz="2300" dirty="0"/>
              <a:t>Novel object recognition test (A)</a:t>
            </a:r>
            <a:r>
              <a:rPr lang="bg-BG" sz="2300" dirty="0"/>
              <a:t> и </a:t>
            </a:r>
            <a:r>
              <a:rPr lang="en-US" sz="2300" dirty="0"/>
              <a:t>Morris water maze test (B), </a:t>
            </a:r>
            <a:r>
              <a:rPr lang="bg-BG" sz="2300" dirty="0"/>
              <a:t>както и проявите на тревожност в </a:t>
            </a:r>
            <a:r>
              <a:rPr lang="en-US" sz="2300" dirty="0"/>
              <a:t>Elevated plus maze test (C)</a:t>
            </a:r>
            <a:endParaRPr lang="bg-BG" sz="23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5043" y="5553889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Khrimian et al., 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77096" y="2356207"/>
            <a:ext cx="2037947" cy="3016982"/>
            <a:chOff x="4223525" y="2200289"/>
            <a:chExt cx="2303292" cy="33304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67366" b="63463"/>
            <a:stretch/>
          </p:blipFill>
          <p:spPr>
            <a:xfrm>
              <a:off x="4223525" y="2200289"/>
              <a:ext cx="2303292" cy="333049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223525" y="2200289"/>
              <a:ext cx="18473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3928" y="3405051"/>
            <a:ext cx="5386711" cy="1968138"/>
            <a:chOff x="5964102" y="3184978"/>
            <a:chExt cx="5690344" cy="22578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69277"/>
            <a:stretch/>
          </p:blipFill>
          <p:spPr>
            <a:xfrm>
              <a:off x="5964102" y="3184978"/>
              <a:ext cx="5690344" cy="2257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964102" y="3184978"/>
              <a:ext cx="27214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g-BG" sz="1000" dirty="0"/>
                <a:t>А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49193" y="3199420"/>
              <a:ext cx="14362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60811" y="3184978"/>
              <a:ext cx="28886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2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175" y="811998"/>
            <a:ext cx="8610600" cy="712002"/>
          </a:xfrm>
        </p:spPr>
        <p:txBody>
          <a:bodyPr/>
          <a:lstStyle/>
          <a:p>
            <a:pPr algn="ctr"/>
            <a:r>
              <a:rPr lang="en-US" sz="2000" dirty="0" err="1" smtClean="0">
                <a:solidFill>
                  <a:srgbClr val="E5224E"/>
                </a:solidFill>
              </a:rPr>
              <a:t>osteocalcin</a:t>
            </a:r>
            <a:r>
              <a:rPr lang="bg-BG" sz="2000" dirty="0" smtClean="0">
                <a:solidFill>
                  <a:srgbClr val="E5224E"/>
                </a:solidFill>
              </a:rPr>
              <a:t>, </a:t>
            </a:r>
            <a:r>
              <a:rPr lang="bg-BG" sz="2000" dirty="0">
                <a:solidFill>
                  <a:srgbClr val="E5224E"/>
                </a:solidFill>
              </a:rPr>
              <a:t>животни с диета-индуцирани метаболитни нарушения, памет и поведение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85" y="2258903"/>
            <a:ext cx="5991446" cy="3791023"/>
          </a:xfrm>
        </p:spPr>
        <p:txBody>
          <a:bodyPr>
            <a:normAutofit/>
          </a:bodyPr>
          <a:lstStyle/>
          <a:p>
            <a:r>
              <a:rPr lang="bg-BG" sz="1600" dirty="0"/>
              <a:t>Диета-индуцираното </a:t>
            </a:r>
            <a:r>
              <a:rPr lang="bg-BG" sz="1600" dirty="0">
                <a:solidFill>
                  <a:schemeClr val="accent1"/>
                </a:solidFill>
              </a:rPr>
              <a:t>затлъстяване</a:t>
            </a:r>
            <a:r>
              <a:rPr lang="bg-BG" sz="1600" dirty="0"/>
              <a:t> и </a:t>
            </a:r>
            <a:r>
              <a:rPr lang="bg-BG" sz="1600" dirty="0">
                <a:solidFill>
                  <a:schemeClr val="accent1"/>
                </a:solidFill>
              </a:rPr>
              <a:t>метаболитният синдром </a:t>
            </a:r>
            <a:r>
              <a:rPr lang="bg-BG" sz="1600" dirty="0"/>
              <a:t>при опитни животни водят </a:t>
            </a:r>
            <a:r>
              <a:rPr lang="bg-BG" sz="1600" dirty="0" smtClean="0"/>
              <a:t>до</a:t>
            </a:r>
            <a:r>
              <a:rPr lang="en-US" sz="1600" dirty="0" smtClean="0"/>
              <a:t>:</a:t>
            </a:r>
          </a:p>
          <a:p>
            <a:pPr lvl="1"/>
            <a:r>
              <a:rPr lang="en-US" sz="1400" dirty="0" smtClean="0">
                <a:solidFill>
                  <a:schemeClr val="accent3"/>
                </a:solidFill>
              </a:rPr>
              <a:t>T</a:t>
            </a:r>
            <a:r>
              <a:rPr lang="bg-BG" sz="1400" dirty="0" smtClean="0">
                <a:solidFill>
                  <a:schemeClr val="accent3"/>
                </a:solidFill>
              </a:rPr>
              <a:t>ревожно- </a:t>
            </a:r>
            <a:r>
              <a:rPr lang="bg-BG" sz="1400" dirty="0"/>
              <a:t>и </a:t>
            </a:r>
            <a:r>
              <a:rPr lang="bg-BG" sz="1400" dirty="0">
                <a:solidFill>
                  <a:schemeClr val="accent3"/>
                </a:solidFill>
              </a:rPr>
              <a:t>депресивно-подобно поведение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bg-BG" sz="1400" dirty="0"/>
              <a:t>(</a:t>
            </a:r>
            <a:r>
              <a:rPr lang="en-US" sz="1400" dirty="0"/>
              <a:t>Zhelyazkova-Savova et al., 2016</a:t>
            </a:r>
            <a:r>
              <a:rPr lang="bg-BG" sz="1400" dirty="0"/>
              <a:t>; </a:t>
            </a:r>
            <a:r>
              <a:rPr lang="en-US" sz="1400" dirty="0"/>
              <a:t>Gancheva et al., 2017</a:t>
            </a:r>
            <a:r>
              <a:rPr lang="en-US" sz="1400" dirty="0" smtClean="0"/>
              <a:t>)</a:t>
            </a:r>
          </a:p>
          <a:p>
            <a:pPr lvl="1"/>
            <a:r>
              <a:rPr lang="bg-BG" sz="1400" dirty="0" smtClean="0"/>
              <a:t>Нарушения </a:t>
            </a:r>
            <a:r>
              <a:rPr lang="bg-BG" sz="1400" dirty="0"/>
              <a:t>в </a:t>
            </a:r>
            <a:r>
              <a:rPr lang="bg-BG" sz="1400" dirty="0">
                <a:solidFill>
                  <a:schemeClr val="accent3"/>
                </a:solidFill>
              </a:rPr>
              <a:t>пространствената памет </a:t>
            </a:r>
            <a:r>
              <a:rPr lang="bg-BG" sz="1400" dirty="0"/>
              <a:t>(</a:t>
            </a:r>
            <a:r>
              <a:rPr lang="en-US" sz="1400" dirty="0"/>
              <a:t>Gancheva et al., 2020)</a:t>
            </a:r>
            <a:endParaRPr lang="bg-BG" sz="1400" dirty="0"/>
          </a:p>
          <a:p>
            <a:r>
              <a:rPr lang="bg-BG" sz="1600" dirty="0"/>
              <a:t>Нивата на </a:t>
            </a:r>
            <a:r>
              <a:rPr lang="en-US" sz="1600" dirty="0" err="1">
                <a:solidFill>
                  <a:schemeClr val="accent1"/>
                </a:solidFill>
              </a:rPr>
              <a:t>ucOC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bg-BG" sz="1600" dirty="0"/>
              <a:t>при животни с </a:t>
            </a:r>
            <a:r>
              <a:rPr lang="bg-BG" sz="1600" dirty="0">
                <a:solidFill>
                  <a:schemeClr val="accent1"/>
                </a:solidFill>
              </a:rPr>
              <a:t>диета-индуциран метаболитен синдром корелират</a:t>
            </a:r>
            <a:r>
              <a:rPr lang="bg-BG" sz="1600" dirty="0"/>
              <a:t> с поведенчески показатели </a:t>
            </a:r>
            <a:r>
              <a:rPr lang="bg-BG" sz="1600" dirty="0" smtClean="0"/>
              <a:t>на:</a:t>
            </a:r>
          </a:p>
          <a:p>
            <a:pPr lvl="1"/>
            <a:r>
              <a:rPr lang="bg-BG" sz="1400" dirty="0">
                <a:solidFill>
                  <a:schemeClr val="accent3"/>
                </a:solidFill>
              </a:rPr>
              <a:t>Т</a:t>
            </a:r>
            <a:r>
              <a:rPr lang="bg-BG" sz="1400" dirty="0" smtClean="0">
                <a:solidFill>
                  <a:schemeClr val="accent3"/>
                </a:solidFill>
              </a:rPr>
              <a:t>ревожно-подобно </a:t>
            </a:r>
            <a:r>
              <a:rPr lang="bg-BG" sz="1400" dirty="0">
                <a:solidFill>
                  <a:schemeClr val="accent3"/>
                </a:solidFill>
              </a:rPr>
              <a:t>поведение, </a:t>
            </a:r>
            <a:r>
              <a:rPr lang="bg-BG" sz="1400" dirty="0"/>
              <a:t>установено чрез </a:t>
            </a:r>
            <a:r>
              <a:rPr lang="en-US" sz="1400" dirty="0"/>
              <a:t>Social interaction test</a:t>
            </a:r>
            <a:r>
              <a:rPr lang="bg-BG" sz="1400" dirty="0" smtClean="0"/>
              <a:t>(А)</a:t>
            </a:r>
          </a:p>
          <a:p>
            <a:pPr lvl="1"/>
            <a:r>
              <a:rPr lang="bg-BG" sz="1400" dirty="0">
                <a:solidFill>
                  <a:schemeClr val="accent3"/>
                </a:solidFill>
              </a:rPr>
              <a:t>Д</a:t>
            </a:r>
            <a:r>
              <a:rPr lang="bg-BG" sz="1400" dirty="0" smtClean="0">
                <a:solidFill>
                  <a:schemeClr val="accent3"/>
                </a:solidFill>
              </a:rPr>
              <a:t>епресивно-подобно </a:t>
            </a:r>
            <a:r>
              <a:rPr lang="bg-BG" sz="1400" dirty="0">
                <a:solidFill>
                  <a:schemeClr val="accent3"/>
                </a:solidFill>
              </a:rPr>
              <a:t>поведение</a:t>
            </a:r>
            <a:r>
              <a:rPr lang="en-US" sz="1400" dirty="0">
                <a:solidFill>
                  <a:schemeClr val="accent3"/>
                </a:solidFill>
              </a:rPr>
              <a:t>, </a:t>
            </a:r>
            <a:r>
              <a:rPr lang="bg-BG" sz="1400" dirty="0"/>
              <a:t>установено чрез </a:t>
            </a:r>
            <a:r>
              <a:rPr lang="en-US" sz="1400" dirty="0"/>
              <a:t>Forced swim test</a:t>
            </a:r>
            <a:r>
              <a:rPr lang="bg-BG" sz="1400" dirty="0">
                <a:solidFill>
                  <a:schemeClr val="accent1"/>
                </a:solidFill>
              </a:rPr>
              <a:t> </a:t>
            </a:r>
            <a:r>
              <a:rPr lang="en-US" sz="1400" dirty="0"/>
              <a:t>(B) (Zhelyazkova-Savova et al., 2016)</a:t>
            </a:r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179356"/>
              </p:ext>
            </p:extLst>
          </p:nvPr>
        </p:nvGraphicFramePr>
        <p:xfrm>
          <a:off x="7336310" y="2057400"/>
          <a:ext cx="3240505" cy="411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rism 5" r:id="rId3" imgW="5216926" imgH="6615309" progId="Prism5.Document">
                  <p:embed/>
                </p:oleObj>
              </mc:Choice>
              <mc:Fallback>
                <p:oleObj name="Prism 5" r:id="rId3" imgW="5216926" imgH="6615309" progId="Prism5.Document">
                  <p:embed/>
                  <p:pic>
                    <p:nvPicPr>
                      <p:cNvPr id="31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310" y="2057400"/>
                        <a:ext cx="3240505" cy="4111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04563" y="6160626"/>
            <a:ext cx="21579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Zhelyazkova-Savova et al.,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9520" y="2028631"/>
            <a:ext cx="279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7906" y="4181815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246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49757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E5224E"/>
                </a:solidFill>
              </a:rPr>
              <a:t>osteocalcin</a:t>
            </a:r>
            <a:r>
              <a:rPr lang="bg-BG" sz="2000" dirty="0" smtClean="0">
                <a:solidFill>
                  <a:srgbClr val="E5224E"/>
                </a:solidFill>
              </a:rPr>
              <a:t>, </a:t>
            </a:r>
            <a:r>
              <a:rPr lang="en-US" sz="2000" i="1" dirty="0">
                <a:solidFill>
                  <a:srgbClr val="E5224E"/>
                </a:solidFill>
              </a:rPr>
              <a:t>alendronate</a:t>
            </a:r>
            <a:r>
              <a:rPr lang="bg-BG" sz="2000" dirty="0">
                <a:solidFill>
                  <a:srgbClr val="E5224E"/>
                </a:solidFill>
              </a:rPr>
              <a:t>, памет и поведение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29" y="1911319"/>
            <a:ext cx="5102525" cy="4024125"/>
          </a:xfrm>
        </p:spPr>
        <p:txBody>
          <a:bodyPr>
            <a:normAutofit/>
          </a:bodyPr>
          <a:lstStyle/>
          <a:p>
            <a:r>
              <a:rPr lang="bg-BG" sz="1600" dirty="0" smtClean="0"/>
              <a:t>При </a:t>
            </a:r>
            <a:r>
              <a:rPr lang="bg-BG" sz="1600" dirty="0"/>
              <a:t>третиране на </a:t>
            </a:r>
            <a:r>
              <a:rPr lang="bg-BG" sz="1600" dirty="0">
                <a:solidFill>
                  <a:schemeClr val="accent1"/>
                </a:solidFill>
              </a:rPr>
              <a:t>здрави</a:t>
            </a:r>
            <a:r>
              <a:rPr lang="bg-BG" sz="1600" dirty="0"/>
              <a:t> плъхове с </a:t>
            </a:r>
            <a:r>
              <a:rPr lang="en-US" sz="1600" i="1" dirty="0">
                <a:solidFill>
                  <a:schemeClr val="accent1"/>
                </a:solidFill>
              </a:rPr>
              <a:t>alendronate</a:t>
            </a:r>
            <a:r>
              <a:rPr lang="bg-BG" sz="1600" i="1" dirty="0">
                <a:solidFill>
                  <a:schemeClr val="accent1"/>
                </a:solidFill>
              </a:rPr>
              <a:t> </a:t>
            </a:r>
            <a:r>
              <a:rPr lang="bg-BG" sz="1400" dirty="0">
                <a:solidFill>
                  <a:schemeClr val="accent1"/>
                </a:solidFill>
              </a:rPr>
              <a:t>с</a:t>
            </a:r>
            <a:r>
              <a:rPr lang="bg-BG" sz="1400" dirty="0"/>
              <a:t>е установяват:</a:t>
            </a:r>
          </a:p>
          <a:p>
            <a:pPr lvl="1"/>
            <a:r>
              <a:rPr lang="bg-BG" sz="1400" dirty="0">
                <a:solidFill>
                  <a:schemeClr val="accent3"/>
                </a:solidFill>
              </a:rPr>
              <a:t>Нарушения в пространствената памет</a:t>
            </a:r>
            <a:r>
              <a:rPr lang="bg-BG" sz="1400" dirty="0"/>
              <a:t>, установени чрез </a:t>
            </a:r>
            <a:r>
              <a:rPr lang="en-US" sz="1400" dirty="0"/>
              <a:t>Object location test</a:t>
            </a:r>
            <a:r>
              <a:rPr lang="bg-BG" sz="1400" dirty="0"/>
              <a:t> </a:t>
            </a:r>
            <a:r>
              <a:rPr lang="en-US" sz="1400" dirty="0"/>
              <a:t>(Gancheva et </a:t>
            </a:r>
            <a:r>
              <a:rPr lang="en-US" sz="1400" dirty="0" err="1"/>
              <a:t>Zhelyazkova</a:t>
            </a:r>
            <a:r>
              <a:rPr lang="en-US" sz="1400" dirty="0"/>
              <a:t>-Savova, 2020</a:t>
            </a:r>
            <a:r>
              <a:rPr lang="bg-BG" sz="1400" dirty="0"/>
              <a:t>)</a:t>
            </a:r>
            <a:r>
              <a:rPr lang="en-US" sz="1400" dirty="0"/>
              <a:t> </a:t>
            </a:r>
            <a:endParaRPr lang="bg-BG" sz="1400" dirty="0"/>
          </a:p>
          <a:p>
            <a:pPr lvl="1"/>
            <a:r>
              <a:rPr lang="bg-BG" sz="1400" dirty="0">
                <a:solidFill>
                  <a:schemeClr val="accent3"/>
                </a:solidFill>
              </a:rPr>
              <a:t>Тревожно-подобно поведение</a:t>
            </a:r>
            <a:r>
              <a:rPr lang="bg-BG" sz="1400" dirty="0"/>
              <a:t>, установено чрес </a:t>
            </a:r>
            <a:r>
              <a:rPr lang="en-US" sz="1400" dirty="0"/>
              <a:t>Social interaction test (Gancheva et Zhelyazkova-Savova, 2017)</a:t>
            </a:r>
            <a:endParaRPr lang="bg-BG" sz="1400" dirty="0"/>
          </a:p>
          <a:p>
            <a:pPr marL="227013" lvl="1" indent="-227013"/>
            <a:r>
              <a:rPr lang="bg-BG" sz="1600" dirty="0"/>
              <a:t>При третиране с </a:t>
            </a:r>
            <a:r>
              <a:rPr lang="en-US" sz="1600" i="1" dirty="0">
                <a:solidFill>
                  <a:schemeClr val="accent1"/>
                </a:solidFill>
              </a:rPr>
              <a:t>alendronate</a:t>
            </a:r>
            <a:r>
              <a:rPr lang="en-US" sz="1600" dirty="0"/>
              <a:t> </a:t>
            </a:r>
            <a:r>
              <a:rPr lang="bg-BG" sz="1600" dirty="0"/>
              <a:t>на плъхове с </a:t>
            </a:r>
            <a:r>
              <a:rPr lang="bg-BG" sz="1600" dirty="0">
                <a:solidFill>
                  <a:schemeClr val="accent1"/>
                </a:solidFill>
              </a:rPr>
              <a:t>диета-индуциран метаболитен синдром </a:t>
            </a:r>
            <a:r>
              <a:rPr lang="en-US" sz="1600" dirty="0"/>
              <a:t>(Gancheva et Zhelyazkova-Savova, 2020)</a:t>
            </a:r>
            <a:r>
              <a:rPr lang="bg-BG" sz="1600" dirty="0"/>
              <a:t>:</a:t>
            </a:r>
            <a:endParaRPr lang="en-US" sz="1600" dirty="0"/>
          </a:p>
          <a:p>
            <a:pPr lvl="1"/>
            <a:r>
              <a:rPr lang="bg-BG" sz="1400" dirty="0"/>
              <a:t>Представянето на животните в </a:t>
            </a:r>
            <a:r>
              <a:rPr lang="bg-BG" sz="1400" dirty="0">
                <a:solidFill>
                  <a:schemeClr val="accent3"/>
                </a:solidFill>
              </a:rPr>
              <a:t>теста за памет </a:t>
            </a:r>
            <a:r>
              <a:rPr lang="bg-BG" sz="1400" dirty="0"/>
              <a:t>се </a:t>
            </a:r>
            <a:r>
              <a:rPr lang="bg-BG" sz="1400" dirty="0">
                <a:solidFill>
                  <a:schemeClr val="accent3"/>
                </a:solidFill>
              </a:rPr>
              <a:t>влошава</a:t>
            </a:r>
            <a:r>
              <a:rPr lang="bg-BG" sz="1400" dirty="0"/>
              <a:t> допълнително </a:t>
            </a:r>
          </a:p>
          <a:p>
            <a:pPr marL="227013" lvl="1" indent="-227013"/>
            <a:r>
              <a:rPr lang="bg-BG" sz="1600" dirty="0"/>
              <a:t>Представянето на третираните с </a:t>
            </a:r>
            <a:r>
              <a:rPr lang="en-US" sz="1600" i="1" dirty="0">
                <a:solidFill>
                  <a:schemeClr val="accent1"/>
                </a:solidFill>
              </a:rPr>
              <a:t>alendronate</a:t>
            </a:r>
            <a:r>
              <a:rPr lang="en-US" sz="1600" dirty="0"/>
              <a:t> </a:t>
            </a:r>
            <a:r>
              <a:rPr lang="bg-BG" sz="1600" dirty="0"/>
              <a:t>животни в теста за пространствена памет </a:t>
            </a:r>
            <a:r>
              <a:rPr lang="bg-BG" sz="1600" dirty="0">
                <a:solidFill>
                  <a:schemeClr val="accent1"/>
                </a:solidFill>
              </a:rPr>
              <a:t>корелира положително</a:t>
            </a:r>
            <a:r>
              <a:rPr lang="bg-BG" sz="1600" dirty="0"/>
              <a:t> с нивата на </a:t>
            </a:r>
            <a:r>
              <a:rPr lang="en-US" sz="1600" dirty="0" err="1">
                <a:solidFill>
                  <a:schemeClr val="accent1"/>
                </a:solidFill>
              </a:rPr>
              <a:t>ucOC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BBF82-17CB-E94D-95CF-5CD6E6B2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66" y="1806372"/>
            <a:ext cx="3814817" cy="1681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ECD97-EE90-71A6-15DB-136E67B2D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64" t="57617"/>
          <a:stretch/>
        </p:blipFill>
        <p:spPr>
          <a:xfrm>
            <a:off x="7030528" y="3811880"/>
            <a:ext cx="3543643" cy="2018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91234-6BFC-1F38-3A7D-F126321553C3}"/>
              </a:ext>
            </a:extLst>
          </p:cNvPr>
          <p:cNvSpPr txBox="1"/>
          <p:nvPr/>
        </p:nvSpPr>
        <p:spPr>
          <a:xfrm>
            <a:off x="7579899" y="5770028"/>
            <a:ext cx="2444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Gancheva et </a:t>
            </a:r>
            <a:r>
              <a:rPr lang="en-US" sz="900" dirty="0" err="1"/>
              <a:t>Zhelyazkova</a:t>
            </a:r>
            <a:r>
              <a:rPr lang="en-US" sz="900" dirty="0"/>
              <a:t>-Savova, 2020</a:t>
            </a:r>
          </a:p>
        </p:txBody>
      </p:sp>
    </p:spTree>
    <p:extLst>
      <p:ext uri="{BB962C8B-B14F-4D97-AF65-F5344CB8AC3E}">
        <p14:creationId xmlns:p14="http://schemas.microsoft.com/office/powerpoint/2010/main" val="34048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74E3-FEB5-1163-C9D3-59373519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654" y="484049"/>
            <a:ext cx="8610600" cy="535509"/>
          </a:xfrm>
        </p:spPr>
        <p:txBody>
          <a:bodyPr/>
          <a:lstStyle/>
          <a:p>
            <a:r>
              <a:rPr kumimoji="0" lang="en-US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E5224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Osteocalcin</a:t>
            </a:r>
            <a:r>
              <a:rPr kumimoji="0" lang="bg-BG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E5224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, </a:t>
            </a:r>
            <a: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srgbClr val="E5224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warfarin</a:t>
            </a:r>
            <a:r>
              <a:rPr kumimoji="0" lang="bg-BG" sz="2000" b="0" i="0" u="none" strike="noStrike" kern="1200" cap="all" spc="0" normalizeH="0" baseline="0" noProof="0" dirty="0">
                <a:ln>
                  <a:noFill/>
                </a:ln>
                <a:solidFill>
                  <a:srgbClr val="E5224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, памет и поведение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FB10-E561-2BE3-DAEC-B7A70BA6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90" y="1624191"/>
            <a:ext cx="4323284" cy="4749760"/>
          </a:xfrm>
        </p:spPr>
        <p:txBody>
          <a:bodyPr>
            <a:normAutofit lnSpcReduction="10000"/>
          </a:bodyPr>
          <a:lstStyle/>
          <a:p>
            <a:r>
              <a:rPr lang="bg-BG" sz="1600" dirty="0"/>
              <a:t>При третиране на </a:t>
            </a:r>
            <a:r>
              <a:rPr lang="bg-BG" sz="1600" dirty="0">
                <a:solidFill>
                  <a:schemeClr val="accent1"/>
                </a:solidFill>
              </a:rPr>
              <a:t>здрави</a:t>
            </a:r>
            <a:r>
              <a:rPr lang="bg-BG" sz="1600" dirty="0"/>
              <a:t> опитни животни с </a:t>
            </a:r>
            <a:r>
              <a:rPr lang="en-US" sz="1600" i="1" dirty="0">
                <a:solidFill>
                  <a:schemeClr val="accent1"/>
                </a:solidFill>
              </a:rPr>
              <a:t>warfarin</a:t>
            </a:r>
            <a:r>
              <a:rPr lang="bg-BG" sz="1600" i="1" dirty="0">
                <a:solidFill>
                  <a:schemeClr val="accent1"/>
                </a:solidFill>
              </a:rPr>
              <a:t> </a:t>
            </a:r>
            <a:r>
              <a:rPr lang="en-US" sz="1600" dirty="0"/>
              <a:t>(Gancheva et al., 2016)</a:t>
            </a:r>
            <a:r>
              <a:rPr lang="bg-BG" sz="1600" dirty="0"/>
              <a:t>:</a:t>
            </a:r>
            <a:endParaRPr lang="en-US" sz="1600" dirty="0">
              <a:solidFill>
                <a:schemeClr val="accent1"/>
              </a:solidFill>
            </a:endParaRPr>
          </a:p>
          <a:p>
            <a:pPr lvl="1"/>
            <a:r>
              <a:rPr lang="bg-BG" sz="1400" dirty="0">
                <a:solidFill>
                  <a:schemeClr val="tx2"/>
                </a:solidFill>
              </a:rPr>
              <a:t>Се отчита </a:t>
            </a:r>
            <a:r>
              <a:rPr lang="bg-BG" sz="1400" dirty="0">
                <a:solidFill>
                  <a:schemeClr val="accent3"/>
                </a:solidFill>
              </a:rPr>
              <a:t>повишаване на  времето на социално взаимодействие </a:t>
            </a:r>
            <a:r>
              <a:rPr lang="bg-BG" sz="1400" dirty="0"/>
              <a:t>в </a:t>
            </a:r>
            <a:r>
              <a:rPr lang="en-US" sz="1400" dirty="0"/>
              <a:t>Social interaction test</a:t>
            </a:r>
          </a:p>
          <a:p>
            <a:pPr lvl="1"/>
            <a:r>
              <a:rPr lang="bg-BG" sz="1400" dirty="0"/>
              <a:t>Се установява, че нивото на </a:t>
            </a:r>
            <a:r>
              <a:rPr lang="en-US" sz="1400" dirty="0" err="1">
                <a:solidFill>
                  <a:schemeClr val="accent3"/>
                </a:solidFill>
              </a:rPr>
              <a:t>ucOC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bg-BG" sz="1400" dirty="0">
                <a:solidFill>
                  <a:schemeClr val="accent3"/>
                </a:solidFill>
              </a:rPr>
              <a:t>корелира положително </a:t>
            </a:r>
            <a:r>
              <a:rPr lang="bg-BG" sz="1400" dirty="0"/>
              <a:t>с </a:t>
            </a:r>
            <a:r>
              <a:rPr lang="bg-BG" sz="1400" dirty="0">
                <a:solidFill>
                  <a:schemeClr val="accent3"/>
                </a:solidFill>
              </a:rPr>
              <a:t>времето на социално взаимодействие </a:t>
            </a:r>
            <a:r>
              <a:rPr lang="bg-BG" sz="1400" dirty="0"/>
              <a:t>в </a:t>
            </a:r>
            <a:r>
              <a:rPr lang="en-US" sz="1400" dirty="0"/>
              <a:t>Social interaction test </a:t>
            </a:r>
            <a:r>
              <a:rPr lang="bg-BG" sz="1400" dirty="0"/>
              <a:t>и </a:t>
            </a:r>
            <a:r>
              <a:rPr lang="bg-BG" sz="1400" dirty="0">
                <a:solidFill>
                  <a:schemeClr val="accent3"/>
                </a:solidFill>
              </a:rPr>
              <a:t>отрицателно</a:t>
            </a:r>
            <a:r>
              <a:rPr lang="bg-BG" sz="1400" dirty="0"/>
              <a:t> с </a:t>
            </a:r>
            <a:r>
              <a:rPr lang="bg-BG" sz="1400" dirty="0">
                <a:solidFill>
                  <a:schemeClr val="accent3"/>
                </a:solidFill>
              </a:rPr>
              <a:t>времето на неподвижност</a:t>
            </a:r>
            <a:r>
              <a:rPr lang="bg-BG" sz="1400" dirty="0">
                <a:solidFill>
                  <a:schemeClr val="accent1"/>
                </a:solidFill>
              </a:rPr>
              <a:t> </a:t>
            </a:r>
            <a:r>
              <a:rPr lang="bg-BG" sz="1400" dirty="0"/>
              <a:t>в </a:t>
            </a:r>
            <a:r>
              <a:rPr lang="en-US" sz="1400" dirty="0"/>
              <a:t>Forced swim test </a:t>
            </a:r>
            <a:endParaRPr lang="bg-BG" sz="1400" dirty="0"/>
          </a:p>
          <a:p>
            <a:pPr marL="227013" lvl="1" indent="-227013"/>
            <a:r>
              <a:rPr lang="bg-BG" sz="1600" dirty="0"/>
              <a:t>При третиране с </a:t>
            </a:r>
            <a:r>
              <a:rPr lang="en-US" sz="1600" i="1" dirty="0">
                <a:solidFill>
                  <a:schemeClr val="accent1"/>
                </a:solidFill>
              </a:rPr>
              <a:t>warfarin</a:t>
            </a:r>
            <a:r>
              <a:rPr lang="en-US" sz="1600" dirty="0"/>
              <a:t> </a:t>
            </a:r>
            <a:r>
              <a:rPr lang="bg-BG" sz="1600" dirty="0"/>
              <a:t>на животни с </a:t>
            </a:r>
            <a:r>
              <a:rPr lang="bg-BG" sz="1600" dirty="0">
                <a:solidFill>
                  <a:schemeClr val="accent1"/>
                </a:solidFill>
              </a:rPr>
              <a:t>диета-индуциран метаболитен синдром </a:t>
            </a:r>
            <a:r>
              <a:rPr lang="bg-BG" sz="1600" dirty="0"/>
              <a:t>(</a:t>
            </a:r>
            <a:r>
              <a:rPr lang="en-US" sz="1600" dirty="0">
                <a:solidFill>
                  <a:schemeClr val="tx2"/>
                </a:solidFill>
              </a:rPr>
              <a:t>Zhelyazkova-Savova et al., 2019</a:t>
            </a:r>
            <a:r>
              <a:rPr lang="bg-BG" sz="1600" dirty="0">
                <a:solidFill>
                  <a:schemeClr val="tx2"/>
                </a:solidFill>
              </a:rPr>
              <a:t>):</a:t>
            </a:r>
          </a:p>
          <a:p>
            <a:pPr lvl="1"/>
            <a:r>
              <a:rPr lang="bg-BG" sz="1400" dirty="0"/>
              <a:t>Се </a:t>
            </a:r>
            <a:r>
              <a:rPr lang="bg-BG" sz="1400" dirty="0">
                <a:solidFill>
                  <a:schemeClr val="accent3"/>
                </a:solidFill>
              </a:rPr>
              <a:t>предотвратява </a:t>
            </a:r>
            <a:r>
              <a:rPr lang="bg-BG" sz="1400" dirty="0"/>
              <a:t>развитието на </a:t>
            </a:r>
            <a:r>
              <a:rPr lang="bg-BG" sz="1400" dirty="0">
                <a:solidFill>
                  <a:schemeClr val="accent3"/>
                </a:solidFill>
              </a:rPr>
              <a:t>тревожно-</a:t>
            </a:r>
            <a:r>
              <a:rPr lang="bg-BG" sz="1400" dirty="0"/>
              <a:t> и </a:t>
            </a:r>
            <a:r>
              <a:rPr lang="bg-BG" sz="1400" dirty="0">
                <a:solidFill>
                  <a:schemeClr val="accent3"/>
                </a:solidFill>
              </a:rPr>
              <a:t>депресивно-подобно поведение</a:t>
            </a:r>
            <a:r>
              <a:rPr lang="bg-BG" sz="1400" dirty="0"/>
              <a:t>, както и </a:t>
            </a:r>
            <a:r>
              <a:rPr lang="bg-BG" sz="1400" dirty="0">
                <a:solidFill>
                  <a:schemeClr val="accent3"/>
                </a:solidFill>
              </a:rPr>
              <a:t>промените в когнитивните функции</a:t>
            </a:r>
            <a:r>
              <a:rPr lang="bg-BG" sz="1400" dirty="0"/>
              <a:t>, индуцирани от висококалоричната диета</a:t>
            </a:r>
          </a:p>
          <a:p>
            <a:pPr lvl="1"/>
            <a:r>
              <a:rPr lang="bg-BG" sz="1400" dirty="0"/>
              <a:t>Нивата на </a:t>
            </a:r>
            <a:r>
              <a:rPr lang="en-US" sz="1400" dirty="0" err="1">
                <a:solidFill>
                  <a:schemeClr val="accent3"/>
                </a:solidFill>
              </a:rPr>
              <a:t>ucOC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bg-BG" sz="1400" dirty="0">
                <a:solidFill>
                  <a:schemeClr val="accent3"/>
                </a:solidFill>
              </a:rPr>
              <a:t>корелират </a:t>
            </a:r>
            <a:r>
              <a:rPr lang="bg-BG" sz="1400" dirty="0"/>
              <a:t>с представянето в </a:t>
            </a:r>
            <a:r>
              <a:rPr lang="bg-BG" sz="1400" dirty="0">
                <a:solidFill>
                  <a:schemeClr val="accent3"/>
                </a:solidFill>
              </a:rPr>
              <a:t>теста за тревожност и памет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A357B-4CD9-A6B6-69D0-4DFE8CC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308" y="1285508"/>
            <a:ext cx="3693814" cy="1316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A6624-39B7-60C6-0D5F-1F0BD72F0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506" y="1291541"/>
            <a:ext cx="1798252" cy="2067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0A0DF-2D3B-C665-514A-F60B35E1AAD6}"/>
              </a:ext>
            </a:extLst>
          </p:cNvPr>
          <p:cNvSpPr txBox="1"/>
          <p:nvPr/>
        </p:nvSpPr>
        <p:spPr>
          <a:xfrm>
            <a:off x="7417922" y="2656977"/>
            <a:ext cx="1430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Gancheva et al.,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85392-79F0-C3AA-85AB-358222E34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558" y="3545951"/>
            <a:ext cx="5791200" cy="149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3CE2D-E120-3C74-EF8D-3121CA3A6B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" t="66275" r="68132" b="3736"/>
          <a:stretch/>
        </p:blipFill>
        <p:spPr>
          <a:xfrm>
            <a:off x="5614990" y="5223253"/>
            <a:ext cx="2328587" cy="1315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9F085-5E37-6FEC-17E1-95F189AB7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091" t="65553" r="2671" b="3498"/>
          <a:stretch/>
        </p:blipFill>
        <p:spPr>
          <a:xfrm>
            <a:off x="8003109" y="5223253"/>
            <a:ext cx="2462041" cy="1402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277307-2541-7E15-2879-9552059FC5BE}"/>
              </a:ext>
            </a:extLst>
          </p:cNvPr>
          <p:cNvSpPr txBox="1"/>
          <p:nvPr/>
        </p:nvSpPr>
        <p:spPr>
          <a:xfrm>
            <a:off x="6881043" y="6552004"/>
            <a:ext cx="21250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Zhelyazkova-Savova et al.,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4990" y="5124450"/>
            <a:ext cx="4967285" cy="1427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0" y="1807756"/>
            <a:ext cx="3848100" cy="2166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26277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E5224E"/>
                </a:solidFill>
              </a:rPr>
              <a:t>Osteocalcin</a:t>
            </a:r>
            <a:r>
              <a:rPr lang="bg-BG" sz="2000" dirty="0">
                <a:solidFill>
                  <a:srgbClr val="E5224E"/>
                </a:solidFill>
              </a:rPr>
              <a:t> и ЦНС – клинични проучвания</a:t>
            </a:r>
            <a:endParaRPr lang="en-US" sz="2000" dirty="0">
              <a:solidFill>
                <a:srgbClr val="E5224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66" y="1626052"/>
            <a:ext cx="7271657" cy="5009879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K</a:t>
            </a:r>
            <a:r>
              <a:rPr lang="bg-BG" sz="1600" dirty="0" smtClean="0"/>
              <a:t>линични проучвания</a:t>
            </a:r>
            <a:r>
              <a:rPr lang="en-US" sz="1600" dirty="0" smtClean="0"/>
              <a:t>, </a:t>
            </a:r>
            <a:r>
              <a:rPr lang="bg-BG" sz="1600" dirty="0" smtClean="0"/>
              <a:t>търсещи асоциации между  </a:t>
            </a:r>
            <a:r>
              <a:rPr lang="bg-BG" sz="1600" dirty="0" smtClean="0">
                <a:solidFill>
                  <a:schemeClr val="accent1"/>
                </a:solidFill>
              </a:rPr>
              <a:t>нивата на </a:t>
            </a:r>
            <a:r>
              <a:rPr lang="en-US" sz="1600" dirty="0" smtClean="0">
                <a:solidFill>
                  <a:schemeClr val="accent1"/>
                </a:solidFill>
              </a:rPr>
              <a:t>OC </a:t>
            </a:r>
            <a:r>
              <a:rPr lang="bg-BG" sz="1600" dirty="0" smtClean="0"/>
              <a:t>и функциите на ЦНС </a:t>
            </a:r>
          </a:p>
          <a:p>
            <a:pPr lvl="1"/>
            <a:r>
              <a:rPr lang="bg-BG" sz="1400" dirty="0" smtClean="0">
                <a:solidFill>
                  <a:schemeClr val="accent3"/>
                </a:solidFill>
              </a:rPr>
              <a:t>Нивата на </a:t>
            </a:r>
            <a:r>
              <a:rPr lang="en-US" sz="1400" dirty="0" smtClean="0">
                <a:solidFill>
                  <a:schemeClr val="accent3"/>
                </a:solidFill>
              </a:rPr>
              <a:t>OC </a:t>
            </a:r>
            <a:r>
              <a:rPr lang="bg-BG" sz="1400" dirty="0" smtClean="0">
                <a:solidFill>
                  <a:schemeClr val="accent3"/>
                </a:solidFill>
              </a:rPr>
              <a:t>корелират положително </a:t>
            </a:r>
            <a:r>
              <a:rPr lang="bg-BG" sz="1400" dirty="0" smtClean="0"/>
              <a:t>с тестове за оценка на </a:t>
            </a:r>
            <a:r>
              <a:rPr lang="bg-BG" sz="1400" dirty="0" smtClean="0">
                <a:solidFill>
                  <a:schemeClr val="accent3"/>
                </a:solidFill>
              </a:rPr>
              <a:t>когнитивните функции </a:t>
            </a:r>
            <a:r>
              <a:rPr lang="bg-BG" sz="1400" dirty="0" smtClean="0"/>
              <a:t>при възрастни жени (</a:t>
            </a:r>
            <a:r>
              <a:rPr lang="en-US" sz="1400" dirty="0" smtClean="0"/>
              <a:t>Bradburn</a:t>
            </a:r>
            <a:r>
              <a:rPr lang="bg-BG" sz="1400" dirty="0" smtClean="0"/>
              <a:t> </a:t>
            </a:r>
            <a:r>
              <a:rPr lang="en-US" sz="1400" dirty="0" smtClean="0"/>
              <a:t>et al., 2016)</a:t>
            </a:r>
          </a:p>
          <a:p>
            <a:pPr lvl="1"/>
            <a:r>
              <a:rPr lang="bg-BG" sz="1400" dirty="0" smtClean="0">
                <a:solidFill>
                  <a:schemeClr val="accent3"/>
                </a:solidFill>
              </a:rPr>
              <a:t>Ниските серумни нива на </a:t>
            </a:r>
            <a:r>
              <a:rPr lang="en-US" sz="1400" dirty="0" smtClean="0">
                <a:solidFill>
                  <a:schemeClr val="accent3"/>
                </a:solidFill>
              </a:rPr>
              <a:t>OC </a:t>
            </a:r>
            <a:r>
              <a:rPr lang="bg-BG" sz="1400" dirty="0" smtClean="0"/>
              <a:t>се асоциират с микроструктурни мозъчни промени и </a:t>
            </a:r>
            <a:r>
              <a:rPr lang="bg-BG" sz="1400" dirty="0" smtClean="0">
                <a:solidFill>
                  <a:schemeClr val="accent3"/>
                </a:solidFill>
              </a:rPr>
              <a:t>влошено когнитивно представяне</a:t>
            </a:r>
            <a:r>
              <a:rPr lang="bg-BG" sz="1400" dirty="0" smtClean="0"/>
              <a:t> при мъже и жени с и без затлъстяване</a:t>
            </a:r>
            <a:r>
              <a:rPr lang="en-US" sz="1400" dirty="0" smtClean="0"/>
              <a:t> (Puig et al. 2016)</a:t>
            </a:r>
          </a:p>
          <a:p>
            <a:pPr lvl="1"/>
            <a:r>
              <a:rPr lang="bg-BG" sz="1400" dirty="0" smtClean="0">
                <a:solidFill>
                  <a:schemeClr val="accent3"/>
                </a:solidFill>
              </a:rPr>
              <a:t>По-високите нива на </a:t>
            </a:r>
            <a:r>
              <a:rPr lang="en-US" sz="1400" dirty="0" smtClean="0">
                <a:solidFill>
                  <a:schemeClr val="accent3"/>
                </a:solidFill>
              </a:rPr>
              <a:t>OC</a:t>
            </a:r>
            <a:r>
              <a:rPr lang="en-US" sz="1400" dirty="0" smtClean="0"/>
              <a:t> </a:t>
            </a:r>
            <a:r>
              <a:rPr lang="bg-BG" sz="1400" dirty="0" smtClean="0"/>
              <a:t>при бебета на 4-месечна възраст се асоциират с </a:t>
            </a:r>
            <a:r>
              <a:rPr lang="bg-BG" sz="1400" dirty="0" smtClean="0">
                <a:solidFill>
                  <a:schemeClr val="accent3"/>
                </a:solidFill>
              </a:rPr>
              <a:t>по-висока обща интелигентност </a:t>
            </a:r>
            <a:r>
              <a:rPr lang="bg-BG" sz="1400" dirty="0" smtClean="0"/>
              <a:t>и </a:t>
            </a:r>
            <a:r>
              <a:rPr lang="bg-BG" sz="1400" dirty="0" smtClean="0">
                <a:solidFill>
                  <a:schemeClr val="accent3"/>
                </a:solidFill>
              </a:rPr>
              <a:t>по-добро двигателно развитие </a:t>
            </a:r>
            <a:r>
              <a:rPr lang="bg-BG" sz="1400" dirty="0" smtClean="0"/>
              <a:t>на 4-годишна възраст </a:t>
            </a:r>
            <a:r>
              <a:rPr lang="en-US" sz="1400" dirty="0" smtClean="0"/>
              <a:t>(Berggren et al., 2022)</a:t>
            </a:r>
          </a:p>
          <a:p>
            <a:pPr lvl="1"/>
            <a:r>
              <a:rPr lang="bg-BG" sz="1400" dirty="0" smtClean="0">
                <a:solidFill>
                  <a:schemeClr val="accent2"/>
                </a:solidFill>
              </a:rPr>
              <a:t>Не</a:t>
            </a:r>
            <a:r>
              <a:rPr lang="bg-BG" sz="1400" dirty="0" smtClean="0"/>
              <a:t> се открива </a:t>
            </a:r>
            <a:r>
              <a:rPr lang="bg-BG" sz="1400" dirty="0" smtClean="0">
                <a:solidFill>
                  <a:schemeClr val="accent2"/>
                </a:solidFill>
              </a:rPr>
              <a:t>асоциация</a:t>
            </a:r>
            <a:r>
              <a:rPr lang="bg-BG" sz="1400" dirty="0" smtClean="0"/>
              <a:t> между </a:t>
            </a:r>
            <a:r>
              <a:rPr lang="en-US" sz="1400" dirty="0" smtClean="0">
                <a:solidFill>
                  <a:schemeClr val="accent2"/>
                </a:solidFill>
              </a:rPr>
              <a:t>OC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 smtClean="0"/>
              <a:t>(</a:t>
            </a:r>
            <a:r>
              <a:rPr lang="bg-BG" sz="1400" dirty="0" smtClean="0"/>
              <a:t>общ, карбоксилиран или некарбоксилиран) и </a:t>
            </a:r>
            <a:r>
              <a:rPr lang="bg-BG" sz="1400" dirty="0" smtClean="0">
                <a:solidFill>
                  <a:schemeClr val="accent2"/>
                </a:solidFill>
              </a:rPr>
              <a:t>намалени когнитивни функции </a:t>
            </a:r>
            <a:r>
              <a:rPr lang="bg-BG" sz="1400" dirty="0" smtClean="0"/>
              <a:t>при участници в напреднала възраст с леки паметови нарушения </a:t>
            </a:r>
            <a:r>
              <a:rPr lang="en-US" sz="1400" dirty="0" smtClean="0"/>
              <a:t>(Ross et al., 2018)</a:t>
            </a:r>
          </a:p>
          <a:p>
            <a:pPr marL="285750" lvl="1" indent="-285750"/>
            <a:r>
              <a:rPr lang="bg-BG" sz="1600" dirty="0" smtClean="0"/>
              <a:t>Клинични проучвания, търсещи връзка между терапията с </a:t>
            </a:r>
            <a:r>
              <a:rPr lang="bg-BG" sz="1600" dirty="0" smtClean="0">
                <a:solidFill>
                  <a:schemeClr val="accent1"/>
                </a:solidFill>
              </a:rPr>
              <a:t>бифосфонати</a:t>
            </a:r>
            <a:r>
              <a:rPr lang="bg-BG" sz="1600" dirty="0" smtClean="0"/>
              <a:t> и функциите на ЦНС</a:t>
            </a:r>
            <a:endParaRPr lang="en-US" sz="1600" dirty="0" smtClean="0"/>
          </a:p>
          <a:p>
            <a:pPr marL="742950" lvl="2" indent="-285750"/>
            <a:r>
              <a:rPr lang="bg-BG" sz="1400" dirty="0" smtClean="0"/>
              <a:t>Терапията с </a:t>
            </a:r>
            <a:r>
              <a:rPr lang="en-US" sz="1400" i="1" dirty="0" smtClean="0">
                <a:solidFill>
                  <a:schemeClr val="accent3"/>
                </a:solidFill>
              </a:rPr>
              <a:t>alendronate</a:t>
            </a:r>
            <a:r>
              <a:rPr lang="en-US" sz="1400" i="1" dirty="0" smtClean="0"/>
              <a:t> </a:t>
            </a:r>
            <a:r>
              <a:rPr lang="bg-BG" sz="1400" dirty="0" smtClean="0"/>
              <a:t>се </a:t>
            </a:r>
            <a:r>
              <a:rPr lang="bg-BG" sz="1400" dirty="0" smtClean="0">
                <a:solidFill>
                  <a:schemeClr val="accent3"/>
                </a:solidFill>
              </a:rPr>
              <a:t>асоциира с развитие на тревожност и депресия</a:t>
            </a:r>
            <a:r>
              <a:rPr lang="bg-BG" sz="1400" dirty="0" smtClean="0"/>
              <a:t> </a:t>
            </a:r>
            <a:r>
              <a:rPr lang="en-US" sz="1400" dirty="0" smtClean="0"/>
              <a:t>(Keshishi et al., 2021)</a:t>
            </a:r>
            <a:endParaRPr lang="bg-BG" sz="1400" dirty="0" smtClean="0"/>
          </a:p>
          <a:p>
            <a:pPr marL="742950" lvl="2" indent="-285750"/>
            <a:r>
              <a:rPr lang="bg-BG" sz="1400" dirty="0" smtClean="0">
                <a:solidFill>
                  <a:schemeClr val="accent2"/>
                </a:solidFill>
              </a:rPr>
              <a:t>Не</a:t>
            </a:r>
            <a:r>
              <a:rPr lang="bg-BG" sz="1400" dirty="0" smtClean="0"/>
              <a:t> се откриват </a:t>
            </a:r>
            <a:r>
              <a:rPr lang="bg-BG" sz="1400" dirty="0" smtClean="0">
                <a:solidFill>
                  <a:schemeClr val="accent2"/>
                </a:solidFill>
              </a:rPr>
              <a:t>промени в когнитивните функции </a:t>
            </a:r>
            <a:r>
              <a:rPr lang="bg-BG" sz="1400" dirty="0" smtClean="0"/>
              <a:t>при пациенти с остеопороза, получаващи терапия с </a:t>
            </a:r>
            <a:r>
              <a:rPr lang="bg-BG" sz="1400" dirty="0" smtClean="0">
                <a:solidFill>
                  <a:schemeClr val="accent2"/>
                </a:solidFill>
              </a:rPr>
              <a:t>бифосфонати</a:t>
            </a:r>
            <a:r>
              <a:rPr lang="bg-BG" sz="1400" dirty="0" smtClean="0"/>
              <a:t> </a:t>
            </a:r>
            <a:r>
              <a:rPr lang="en-US" sz="1400" dirty="0" smtClean="0"/>
              <a:t>(Safer</a:t>
            </a:r>
            <a:r>
              <a:rPr lang="bg-BG" sz="1400" dirty="0" smtClean="0"/>
              <a:t> </a:t>
            </a:r>
            <a:r>
              <a:rPr lang="en-US" sz="1400" dirty="0" smtClean="0"/>
              <a:t>et al., 2016</a:t>
            </a:r>
            <a:r>
              <a:rPr lang="bg-BG" sz="1400" dirty="0" smtClean="0"/>
              <a:t>; </a:t>
            </a:r>
            <a:r>
              <a:rPr lang="en-US" sz="1400" dirty="0" smtClean="0"/>
              <a:t>Tasci et al., 2016)</a:t>
            </a:r>
            <a:endParaRPr lang="bg-BG" sz="1400" dirty="0" smtClean="0"/>
          </a:p>
          <a:p>
            <a:pPr marL="742950" lvl="2" indent="-285750"/>
            <a:r>
              <a:rPr lang="bg-BG" sz="1400" dirty="0" smtClean="0"/>
              <a:t>Терапията със </a:t>
            </a:r>
            <a:r>
              <a:rPr lang="en-US" sz="1400" i="1" dirty="0" err="1" smtClean="0">
                <a:solidFill>
                  <a:schemeClr val="accent4"/>
                </a:solidFill>
              </a:rPr>
              <a:t>zoledronic</a:t>
            </a:r>
            <a:r>
              <a:rPr lang="en-US" sz="1400" i="1" dirty="0" smtClean="0">
                <a:solidFill>
                  <a:schemeClr val="accent4"/>
                </a:solidFill>
              </a:rPr>
              <a:t> acid </a:t>
            </a:r>
            <a:r>
              <a:rPr lang="bg-BG" sz="1400" dirty="0" smtClean="0">
                <a:solidFill>
                  <a:schemeClr val="accent4"/>
                </a:solidFill>
              </a:rPr>
              <a:t>повлиява благоприятно депресия</a:t>
            </a:r>
            <a:r>
              <a:rPr lang="bg-BG" sz="1400" dirty="0" smtClean="0"/>
              <a:t> при жени с посрменопаузална остеопороза (</a:t>
            </a:r>
            <a:r>
              <a:rPr lang="en-US" sz="1400" dirty="0" smtClean="0"/>
              <a:t>Gokosmanoglu</a:t>
            </a:r>
            <a:r>
              <a:rPr lang="bg-BG" sz="1400" dirty="0" smtClean="0"/>
              <a:t> </a:t>
            </a:r>
            <a:r>
              <a:rPr lang="en-US" sz="1400" dirty="0" smtClean="0"/>
              <a:t>et al., 2016)</a:t>
            </a:r>
          </a:p>
          <a:p>
            <a:pPr marL="285750" lvl="2" indent="-285750"/>
            <a:r>
              <a:rPr lang="bg-BG" sz="1600" dirty="0" smtClean="0"/>
              <a:t>Клинични проучвания, търсещи връзка между терапията с </a:t>
            </a:r>
            <a:r>
              <a:rPr lang="bg-BG" sz="1600" dirty="0" smtClean="0">
                <a:solidFill>
                  <a:schemeClr val="accent1"/>
                </a:solidFill>
              </a:rPr>
              <a:t>кумаринови антикоагуланти </a:t>
            </a:r>
            <a:r>
              <a:rPr lang="bg-BG" sz="1600" dirty="0" smtClean="0"/>
              <a:t>и функциите на ЦНС</a:t>
            </a:r>
            <a:endParaRPr lang="en-US" sz="1600" dirty="0" smtClean="0"/>
          </a:p>
          <a:p>
            <a:pPr marL="742950" lvl="2" indent="-285750"/>
            <a:r>
              <a:rPr lang="bg-BG" sz="1400" dirty="0" smtClean="0"/>
              <a:t>Терапията с </a:t>
            </a:r>
            <a:r>
              <a:rPr lang="en-US" sz="1400" i="1" dirty="0" smtClean="0">
                <a:solidFill>
                  <a:schemeClr val="accent3"/>
                </a:solidFill>
              </a:rPr>
              <a:t>warfarin</a:t>
            </a:r>
            <a:r>
              <a:rPr lang="en-US" sz="1400" i="1" dirty="0" smtClean="0"/>
              <a:t> </a:t>
            </a:r>
            <a:r>
              <a:rPr lang="bg-BG" sz="1400" dirty="0" smtClean="0"/>
              <a:t>се асоциира с </a:t>
            </a:r>
            <a:r>
              <a:rPr lang="bg-BG" sz="1400" dirty="0" smtClean="0">
                <a:solidFill>
                  <a:schemeClr val="accent3"/>
                </a:solidFill>
              </a:rPr>
              <a:t>по-нисък риск от развитие на деменция </a:t>
            </a:r>
            <a:r>
              <a:rPr lang="bg-BG" sz="1400" dirty="0" smtClean="0"/>
              <a:t>при възрастни пациенти с предсърдно мъждене в сравнение с </a:t>
            </a:r>
            <a:r>
              <a:rPr lang="en-US" sz="1400" i="1" dirty="0" smtClean="0"/>
              <a:t>aspirin</a:t>
            </a:r>
            <a:r>
              <a:rPr lang="en-US" sz="1400" dirty="0" smtClean="0"/>
              <a:t> </a:t>
            </a:r>
            <a:r>
              <a:rPr lang="bg-BG" sz="1400" dirty="0" smtClean="0"/>
              <a:t>или при липса на терапия </a:t>
            </a:r>
            <a:r>
              <a:rPr lang="en-US" sz="1400" dirty="0" smtClean="0"/>
              <a:t>(Wong et al., 2022)</a:t>
            </a:r>
            <a:endParaRPr lang="bg-BG" sz="1400" dirty="0" smtClean="0"/>
          </a:p>
          <a:p>
            <a:pPr marL="742950" lvl="2" indent="-285750"/>
            <a:r>
              <a:rPr lang="bg-BG" sz="1400" dirty="0" smtClean="0"/>
              <a:t>Терапията с </a:t>
            </a:r>
            <a:r>
              <a:rPr lang="bg-BG" sz="1400" dirty="0" smtClean="0">
                <a:solidFill>
                  <a:schemeClr val="accent4"/>
                </a:solidFill>
              </a:rPr>
              <a:t>директни орални антикоагуланти предотвратява</a:t>
            </a:r>
            <a:r>
              <a:rPr lang="bg-BG" sz="1400" dirty="0" smtClean="0"/>
              <a:t> развитието на </a:t>
            </a:r>
            <a:r>
              <a:rPr lang="bg-BG" sz="1400" dirty="0" smtClean="0">
                <a:solidFill>
                  <a:schemeClr val="accent4"/>
                </a:solidFill>
              </a:rPr>
              <a:t>деменция</a:t>
            </a:r>
            <a:r>
              <a:rPr lang="bg-BG" sz="1400" dirty="0" smtClean="0"/>
              <a:t> при пациенти с предсърно мъждене </a:t>
            </a:r>
            <a:r>
              <a:rPr lang="bg-BG" sz="1400" dirty="0" smtClean="0">
                <a:solidFill>
                  <a:schemeClr val="accent4"/>
                </a:solidFill>
              </a:rPr>
              <a:t>по-ефективн</a:t>
            </a:r>
            <a:r>
              <a:rPr lang="en-US" sz="1400" dirty="0" smtClean="0">
                <a:solidFill>
                  <a:schemeClr val="accent4"/>
                </a:solidFill>
              </a:rPr>
              <a:t>o</a:t>
            </a:r>
            <a:r>
              <a:rPr lang="bg-BG" sz="1400" dirty="0" smtClean="0"/>
              <a:t> от терапията с </a:t>
            </a:r>
            <a:r>
              <a:rPr lang="en-US" sz="1400" i="1" dirty="0" smtClean="0">
                <a:solidFill>
                  <a:schemeClr val="accent4"/>
                </a:solidFill>
              </a:rPr>
              <a:t>warfarin</a:t>
            </a:r>
            <a:r>
              <a:rPr lang="en-US" sz="1400" dirty="0" smtClean="0"/>
              <a:t>(Lee et al., 2021)</a:t>
            </a:r>
          </a:p>
          <a:p>
            <a:pPr marL="742950" lvl="2" indent="-285750"/>
            <a:endParaRPr lang="bg-BG" sz="1400" dirty="0" smtClean="0"/>
          </a:p>
          <a:p>
            <a:pPr marL="285750" lvl="1" indent="-285750"/>
            <a:endParaRPr lang="bg-BG" sz="1600" dirty="0" smtClean="0"/>
          </a:p>
          <a:p>
            <a:pPr marL="742950" lvl="2" indent="-285750"/>
            <a:endParaRPr lang="en-US" sz="1400" dirty="0" smtClean="0"/>
          </a:p>
          <a:p>
            <a:pPr lvl="1"/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351" y="4391342"/>
            <a:ext cx="2745826" cy="16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93181"/>
            <a:ext cx="8610600" cy="688196"/>
          </a:xfrm>
        </p:spPr>
        <p:txBody>
          <a:bodyPr>
            <a:normAutofit/>
          </a:bodyPr>
          <a:lstStyle/>
          <a:p>
            <a:r>
              <a:rPr lang="bg-BG" sz="2000" dirty="0"/>
              <a:t>Литература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375576"/>
            <a:ext cx="11267661" cy="5414838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Hauschka PV, </a:t>
            </a:r>
            <a:r>
              <a:rPr lang="en-US" dirty="0" err="1"/>
              <a:t>Lian</a:t>
            </a:r>
            <a:r>
              <a:rPr lang="en-US" dirty="0"/>
              <a:t> JB, Cole DE, </a:t>
            </a:r>
            <a:r>
              <a:rPr lang="en-US" dirty="0" err="1"/>
              <a:t>Gundberg</a:t>
            </a:r>
            <a:r>
              <a:rPr lang="en-US" dirty="0"/>
              <a:t> CM. </a:t>
            </a:r>
            <a:r>
              <a:rPr lang="en-US" dirty="0" err="1"/>
              <a:t>Osteocalcin</a:t>
            </a:r>
            <a:r>
              <a:rPr lang="en-US" dirty="0"/>
              <a:t> and matrix </a:t>
            </a:r>
            <a:r>
              <a:rPr lang="en-US" dirty="0" err="1"/>
              <a:t>Gla</a:t>
            </a:r>
            <a:r>
              <a:rPr lang="en-US" dirty="0"/>
              <a:t> protein: vitamin K-dependent proteins in bone. </a:t>
            </a:r>
            <a:r>
              <a:rPr lang="en-US" dirty="0" err="1"/>
              <a:t>Physiol</a:t>
            </a:r>
            <a:r>
              <a:rPr lang="en-US" dirty="0"/>
              <a:t> Rev. 1989;69:990–1047</a:t>
            </a:r>
          </a:p>
          <a:p>
            <a:pPr>
              <a:spcBef>
                <a:spcPts val="600"/>
              </a:spcBef>
            </a:pPr>
            <a:r>
              <a:rPr lang="en-US" dirty="0"/>
              <a:t>Lacombe J</a:t>
            </a:r>
            <a:r>
              <a:rPr lang="bg-BG" dirty="0"/>
              <a:t>, </a:t>
            </a:r>
            <a:r>
              <a:rPr lang="en-US" dirty="0"/>
              <a:t>Karsenty G</a:t>
            </a:r>
            <a:r>
              <a:rPr lang="bg-BG" dirty="0"/>
              <a:t>, </a:t>
            </a:r>
            <a:r>
              <a:rPr lang="en-US" dirty="0"/>
              <a:t>Ferron M</a:t>
            </a:r>
            <a:r>
              <a:rPr lang="bg-BG" dirty="0"/>
              <a:t>. </a:t>
            </a:r>
            <a:r>
              <a:rPr lang="en-US" dirty="0"/>
              <a:t>In vivo analysis of the contribution of bone resorption to the control of glucose metabolism in mice</a:t>
            </a:r>
            <a:r>
              <a:rPr lang="bg-BG" dirty="0"/>
              <a:t>.</a:t>
            </a:r>
            <a:r>
              <a:rPr lang="en-US" dirty="0"/>
              <a:t> </a:t>
            </a:r>
            <a:r>
              <a:rPr lang="en-US" dirty="0" err="1"/>
              <a:t>Mol</a:t>
            </a:r>
            <a:r>
              <a:rPr lang="en-US" dirty="0"/>
              <a:t> Met. 2013; 2(4): 498-504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Lee NK, Sowa H, </a:t>
            </a:r>
            <a:r>
              <a:rPr lang="en-US" dirty="0" err="1"/>
              <a:t>Hinoi</a:t>
            </a:r>
            <a:r>
              <a:rPr lang="en-US" dirty="0"/>
              <a:t> E, Ferron M, </a:t>
            </a:r>
            <a:r>
              <a:rPr lang="en-US" dirty="0" err="1"/>
              <a:t>Ahn</a:t>
            </a:r>
            <a:r>
              <a:rPr lang="en-US" dirty="0"/>
              <a:t> JD, </a:t>
            </a:r>
            <a:r>
              <a:rPr lang="en-US" dirty="0" err="1"/>
              <a:t>Confavreux</a:t>
            </a:r>
            <a:r>
              <a:rPr lang="en-US" dirty="0"/>
              <a:t> C, </a:t>
            </a:r>
            <a:r>
              <a:rPr lang="en-US" dirty="0" err="1"/>
              <a:t>Dacquin</a:t>
            </a:r>
            <a:r>
              <a:rPr lang="en-US" dirty="0"/>
              <a:t> R, </a:t>
            </a:r>
            <a:r>
              <a:rPr lang="en-US" dirty="0" err="1"/>
              <a:t>Mee</a:t>
            </a:r>
            <a:r>
              <a:rPr lang="en-US" dirty="0"/>
              <a:t> PJ, McKee MD, Jung DY, Zhang Z, Kim JK, </a:t>
            </a:r>
            <a:r>
              <a:rPr lang="en-US" dirty="0" err="1"/>
              <a:t>Mauvais</a:t>
            </a:r>
            <a:r>
              <a:rPr lang="en-US" dirty="0"/>
              <a:t>-Jarvis F, </a:t>
            </a:r>
            <a:r>
              <a:rPr lang="en-US" dirty="0" err="1"/>
              <a:t>Ducy</a:t>
            </a:r>
            <a:r>
              <a:rPr lang="en-US" dirty="0"/>
              <a:t> P, Karsenty G. Endocrine regulation of energy metabolism by the skeleton. Cell. 2007 Aug 10;130(3):456-69. </a:t>
            </a:r>
            <a:r>
              <a:rPr lang="en-US" dirty="0" err="1"/>
              <a:t>doi</a:t>
            </a:r>
            <a:r>
              <a:rPr lang="en-US" dirty="0"/>
              <a:t>: 10.1016/j.cell.2007.05.047. </a:t>
            </a:r>
          </a:p>
          <a:p>
            <a:pPr>
              <a:spcBef>
                <a:spcPts val="600"/>
              </a:spcBef>
            </a:pPr>
            <a:r>
              <a:rPr lang="en-US" dirty="0"/>
              <a:t>Wei J, Karsenty G. An overview of the metabolic functions of </a:t>
            </a:r>
            <a:r>
              <a:rPr lang="en-US" dirty="0" err="1"/>
              <a:t>osteocalcin</a:t>
            </a:r>
            <a:r>
              <a:rPr lang="en-US" dirty="0"/>
              <a:t>. Rev </a:t>
            </a:r>
            <a:r>
              <a:rPr lang="en-US" dirty="0" err="1"/>
              <a:t>Endocr</a:t>
            </a:r>
            <a:r>
              <a:rPr lang="en-US" dirty="0"/>
              <a:t> </a:t>
            </a:r>
            <a:r>
              <a:rPr lang="en-US" dirty="0" err="1"/>
              <a:t>Metab</a:t>
            </a:r>
            <a:r>
              <a:rPr lang="en-US" dirty="0"/>
              <a:t> </a:t>
            </a:r>
            <a:r>
              <a:rPr lang="en-US" dirty="0" err="1"/>
              <a:t>Disord</a:t>
            </a:r>
            <a:r>
              <a:rPr lang="en-US" dirty="0"/>
              <a:t>. 2015;16(2):93-8. </a:t>
            </a:r>
            <a:r>
              <a:rPr lang="en-US" dirty="0" err="1"/>
              <a:t>doi</a:t>
            </a:r>
            <a:r>
              <a:rPr lang="en-US" dirty="0"/>
              <a:t>: 10.1007/s11154-014-9307-7.</a:t>
            </a:r>
          </a:p>
          <a:p>
            <a:pPr>
              <a:spcBef>
                <a:spcPts val="600"/>
              </a:spcBef>
            </a:pPr>
            <a:r>
              <a:rPr lang="en-US" dirty="0"/>
              <a:t>Ferron M, Lacombe J. Regulation of energy metabolism by the skeleton: </a:t>
            </a:r>
            <a:r>
              <a:rPr lang="en-US" dirty="0" err="1"/>
              <a:t>osteocalcin</a:t>
            </a:r>
            <a:r>
              <a:rPr lang="en-US" dirty="0"/>
              <a:t> and beyond. Arch </a:t>
            </a:r>
            <a:r>
              <a:rPr lang="en-US" dirty="0" err="1"/>
              <a:t>Biochem</a:t>
            </a:r>
            <a:r>
              <a:rPr lang="en-US" dirty="0"/>
              <a:t> </a:t>
            </a:r>
            <a:r>
              <a:rPr lang="en-US" dirty="0" err="1"/>
              <a:t>Biophys</a:t>
            </a:r>
            <a:r>
              <a:rPr lang="en-US" dirty="0"/>
              <a:t>. 2014;561:137-46. </a:t>
            </a:r>
            <a:r>
              <a:rPr lang="en-US" dirty="0" err="1"/>
              <a:t>doi</a:t>
            </a:r>
            <a:r>
              <a:rPr lang="en-US" dirty="0"/>
              <a:t>: 10.1016/j.abb.2014.05.022.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Pi M, Wu Y, Quarles LD. GPRC6A mediates responses to </a:t>
            </a:r>
            <a:r>
              <a:rPr lang="en-US" dirty="0" err="1"/>
              <a:t>osteocalcin</a:t>
            </a:r>
            <a:r>
              <a:rPr lang="en-US" dirty="0"/>
              <a:t> in beta-cells in vitro and pancreas in vivo. J Bone Miner Res. 2011;26:1680–1683.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Oury F, Khrimian L, Denny CA, </a:t>
            </a:r>
            <a:r>
              <a:rPr lang="en-US" dirty="0" err="1"/>
              <a:t>Gardin</a:t>
            </a:r>
            <a:r>
              <a:rPr lang="en-US" dirty="0"/>
              <a:t> A, </a:t>
            </a:r>
            <a:r>
              <a:rPr lang="en-US" dirty="0" err="1"/>
              <a:t>Chamouni</a:t>
            </a:r>
            <a:r>
              <a:rPr lang="en-US" dirty="0"/>
              <a:t> A, </a:t>
            </a:r>
            <a:r>
              <a:rPr lang="en-US" dirty="0" err="1"/>
              <a:t>Goeden</a:t>
            </a:r>
            <a:r>
              <a:rPr lang="en-US" dirty="0"/>
              <a:t> N,</a:t>
            </a:r>
            <a:r>
              <a:rPr lang="bg-BG" dirty="0"/>
              <a:t> </a:t>
            </a:r>
            <a:r>
              <a:rPr lang="en-US" dirty="0"/>
              <a:t>et al. Maternal and offspring pools of </a:t>
            </a:r>
            <a:r>
              <a:rPr lang="en-US" dirty="0" err="1"/>
              <a:t>osteocalcin</a:t>
            </a:r>
            <a:r>
              <a:rPr lang="en-US" dirty="0"/>
              <a:t> influence brain development and functions. Cell. 2013;155(1):228-41. </a:t>
            </a:r>
            <a:r>
              <a:rPr lang="en-US" dirty="0" err="1"/>
              <a:t>doi</a:t>
            </a:r>
            <a:r>
              <a:rPr lang="en-US" dirty="0"/>
              <a:t>: 10.1016/j.cell.2013.08.042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Khrimian L, </a:t>
            </a:r>
            <a:r>
              <a:rPr lang="en-US" dirty="0" err="1"/>
              <a:t>Obri</a:t>
            </a:r>
            <a:r>
              <a:rPr lang="en-US" dirty="0"/>
              <a:t> A, Ramos-</a:t>
            </a:r>
            <a:r>
              <a:rPr lang="en-US" dirty="0" err="1"/>
              <a:t>Brossier</a:t>
            </a:r>
            <a:r>
              <a:rPr lang="en-US" dirty="0"/>
              <a:t> M, </a:t>
            </a:r>
            <a:r>
              <a:rPr lang="en-US" dirty="0" err="1"/>
              <a:t>Rousseaud</a:t>
            </a:r>
            <a:r>
              <a:rPr lang="en-US" dirty="0"/>
              <a:t> A, </a:t>
            </a:r>
            <a:r>
              <a:rPr lang="en-US" dirty="0" err="1"/>
              <a:t>Moriceau</a:t>
            </a:r>
            <a:r>
              <a:rPr lang="en-US" dirty="0"/>
              <a:t> S, </a:t>
            </a:r>
            <a:r>
              <a:rPr lang="en-US" dirty="0" err="1"/>
              <a:t>Nicot</a:t>
            </a:r>
            <a:r>
              <a:rPr lang="en-US" dirty="0"/>
              <a:t> AS, et al. Gpr158 mediates </a:t>
            </a:r>
            <a:r>
              <a:rPr lang="en-US" dirty="0" err="1"/>
              <a:t>osteocalcin's</a:t>
            </a:r>
            <a:r>
              <a:rPr lang="en-US" dirty="0"/>
              <a:t> regulation of cognition. J </a:t>
            </a:r>
            <a:r>
              <a:rPr lang="en-US" dirty="0" err="1"/>
              <a:t>Exp</a:t>
            </a:r>
            <a:r>
              <a:rPr lang="en-US" dirty="0"/>
              <a:t> Med. 2017;214(10):2859-2873. </a:t>
            </a:r>
            <a:r>
              <a:rPr lang="en-US" dirty="0" err="1"/>
              <a:t>doi</a:t>
            </a:r>
            <a:r>
              <a:rPr lang="en-US" dirty="0"/>
              <a:t>: 10.1084/jem.20171320</a:t>
            </a:r>
            <a:r>
              <a:rPr lang="en-US" dirty="0" smtClean="0"/>
              <a:t>.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/>
              <a:t>Qian Z, Li H, Yang H, Yang Q, Lu Z, Wang </a:t>
            </a:r>
            <a:r>
              <a:rPr lang="en-US" dirty="0" smtClean="0"/>
              <a:t>L,</a:t>
            </a:r>
            <a:r>
              <a:rPr lang="bg-BG" dirty="0"/>
              <a:t> </a:t>
            </a:r>
            <a:r>
              <a:rPr lang="en-US" dirty="0" smtClean="0"/>
              <a:t>et al. </a:t>
            </a:r>
            <a:r>
              <a:rPr lang="en-US" dirty="0" err="1"/>
              <a:t>Osteocalcin</a:t>
            </a:r>
            <a:r>
              <a:rPr lang="en-US" dirty="0"/>
              <a:t> attenuates oligodendrocyte differentiation and myelination via GPR37 signaling in the mouse brain. </a:t>
            </a:r>
            <a:r>
              <a:rPr lang="en-US" dirty="0" err="1"/>
              <a:t>Sci</a:t>
            </a:r>
            <a:r>
              <a:rPr lang="en-US" dirty="0"/>
              <a:t> Adv. </a:t>
            </a:r>
            <a:r>
              <a:rPr lang="en-US" dirty="0" smtClean="0"/>
              <a:t>2021;7(43</a:t>
            </a:r>
            <a:r>
              <a:rPr lang="en-US" dirty="0"/>
              <a:t>):eabi5811. </a:t>
            </a:r>
            <a:r>
              <a:rPr lang="en-US" dirty="0" err="1"/>
              <a:t>doi</a:t>
            </a:r>
            <a:r>
              <a:rPr lang="en-US" dirty="0"/>
              <a:t>: 10.1126/sciadv.abi5811. 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Gancheva S, </a:t>
            </a:r>
            <a:r>
              <a:rPr lang="en-US" dirty="0" err="1"/>
              <a:t>Galunska</a:t>
            </a:r>
            <a:r>
              <a:rPr lang="en-US" dirty="0"/>
              <a:t> B, Zhelyazkova-Savova M. </a:t>
            </a:r>
            <a:r>
              <a:rPr lang="en-US" dirty="0" err="1"/>
              <a:t>Osteocalcin</a:t>
            </a:r>
            <a:r>
              <a:rPr lang="en-US" dirty="0"/>
              <a:t> in a rat model of metabolic syndrome. </a:t>
            </a:r>
            <a:r>
              <a:rPr lang="en-US" dirty="0" err="1"/>
              <a:t>Adipobiology</a:t>
            </a:r>
            <a:r>
              <a:rPr lang="en-US" dirty="0"/>
              <a:t> 2015;7:31-36 </a:t>
            </a:r>
          </a:p>
          <a:p>
            <a:pPr>
              <a:spcBef>
                <a:spcPts val="600"/>
              </a:spcBef>
            </a:pPr>
            <a:r>
              <a:rPr lang="en-US" dirty="0"/>
              <a:t>Gancheva S, </a:t>
            </a:r>
            <a:r>
              <a:rPr lang="en-US" dirty="0" err="1"/>
              <a:t>Kitanova</a:t>
            </a:r>
            <a:r>
              <a:rPr lang="en-US" dirty="0"/>
              <a:t> M, </a:t>
            </a:r>
            <a:r>
              <a:rPr lang="en-US" dirty="0" err="1"/>
              <a:t>Ghenev</a:t>
            </a:r>
            <a:r>
              <a:rPr lang="en-US" dirty="0"/>
              <a:t> P, Zhelyazkova-Savova M. Experimental model of subclinical vitamin K deficiency. Folia </a:t>
            </a:r>
            <a:r>
              <a:rPr lang="en-US" dirty="0" err="1"/>
              <a:t>medica</a:t>
            </a:r>
            <a:r>
              <a:rPr lang="en-US" dirty="0"/>
              <a:t> 2020; 62(2): 378-384 </a:t>
            </a:r>
            <a:r>
              <a:rPr lang="en-US" sz="2100" dirty="0"/>
              <a:t>https://doi.org/10.3897/folmed.62.e47510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Gancheva S, Zhelyazkova-Savova M. Are Bisphosphonates </a:t>
            </a:r>
            <a:r>
              <a:rPr lang="en-US" dirty="0"/>
              <a:t>Associated with Adverse Metabolic and Cognitive Effects? A Study in Intact Rats and Rats Fed High‑Fat High‑Fructose Diet. Calcified Tissue International 2020; 107(1):41-51. https://doi.org/10.1007/s00223-020-00684-5</a:t>
            </a:r>
            <a:endParaRPr lang="bg-BG" dirty="0"/>
          </a:p>
          <a:p>
            <a:pPr>
              <a:spcBef>
                <a:spcPts val="600"/>
              </a:spcBef>
            </a:pPr>
            <a:r>
              <a:rPr lang="en-US" dirty="0"/>
              <a:t>Zhelyazkova-Savova M, Gancheva S, </a:t>
            </a:r>
            <a:r>
              <a:rPr lang="en-US" dirty="0" err="1"/>
              <a:t>Galunska</a:t>
            </a:r>
            <a:r>
              <a:rPr lang="en-US" dirty="0"/>
              <a:t> B. </a:t>
            </a:r>
            <a:r>
              <a:rPr lang="en-US" dirty="0" err="1"/>
              <a:t>Undercarboxylated</a:t>
            </a:r>
            <a:r>
              <a:rPr lang="en-US" dirty="0"/>
              <a:t> </a:t>
            </a:r>
            <a:r>
              <a:rPr lang="en-US" dirty="0" err="1"/>
              <a:t>osteocalcin</a:t>
            </a:r>
            <a:r>
              <a:rPr lang="en-US" dirty="0"/>
              <a:t> and behavioral alterations in a rat model of metabolic syndrome. 29th European College of </a:t>
            </a:r>
            <a:r>
              <a:rPr lang="en-US" dirty="0" err="1"/>
              <a:t>Neuropsychopharmacology</a:t>
            </a:r>
            <a:r>
              <a:rPr lang="en-US" dirty="0"/>
              <a:t> Congress (ECNP) 17-20 September 2016, Vienna, Austria. Abstract:  European </a:t>
            </a:r>
            <a:r>
              <a:rPr lang="en-US" dirty="0" err="1"/>
              <a:t>Neuropsychopharmacology</a:t>
            </a:r>
            <a:r>
              <a:rPr lang="en-US" dirty="0"/>
              <a:t> 2016; 26(2):285. 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Gancheva</a:t>
            </a:r>
            <a:r>
              <a:rPr lang="en-US" dirty="0" smtClean="0"/>
              <a:t> S, </a:t>
            </a:r>
            <a:r>
              <a:rPr lang="en-US" dirty="0" err="1" smtClean="0"/>
              <a:t>Galunska</a:t>
            </a:r>
            <a:r>
              <a:rPr lang="en-US" dirty="0" smtClean="0"/>
              <a:t> B, </a:t>
            </a:r>
            <a:r>
              <a:rPr lang="en-US" dirty="0" err="1" smtClean="0"/>
              <a:t>Zhelyazkova-Savova</a:t>
            </a:r>
            <a:r>
              <a:rPr lang="en-US" dirty="0" smtClean="0"/>
              <a:t> M. Diets rich in saturated fat and fructose induce anxiety and depression-like behaviors: Is there a role for lipid peroxidation? International Journal of Experimental Pathology 2017; 98(5):296-306. </a:t>
            </a:r>
            <a:r>
              <a:rPr lang="en-US" dirty="0" err="1" smtClean="0"/>
              <a:t>doi</a:t>
            </a:r>
            <a:r>
              <a:rPr lang="en-US" dirty="0" smtClean="0"/>
              <a:t>: 10.1111/iep.12254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Gancheva</a:t>
            </a:r>
            <a:r>
              <a:rPr lang="en-US" dirty="0" smtClean="0"/>
              <a:t> S, </a:t>
            </a:r>
            <a:r>
              <a:rPr lang="en-US" dirty="0" err="1" smtClean="0"/>
              <a:t>Zhelyazkova-Savova</a:t>
            </a:r>
            <a:r>
              <a:rPr lang="en-US" dirty="0" smtClean="0"/>
              <a:t> M. Effects of alendronate on carbohydrate metabolism and behavior in young healthy rats. 2nd International Conference in Pharmacology: From Cellular Processes to Drug Targets, 19 – 20 October 2017 </a:t>
            </a:r>
            <a:r>
              <a:rPr lang="en-US" dirty="0" err="1" smtClean="0"/>
              <a:t>Rīga</a:t>
            </a:r>
            <a:r>
              <a:rPr lang="en-US" dirty="0" smtClean="0"/>
              <a:t>, Latvia. Abstract: Intrinsic Activity 2017; 5 (Suppl. 1): A2.24; doi:10.25006/IA.5.S2-A2.24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Gancheva</a:t>
            </a:r>
            <a:r>
              <a:rPr lang="en-US" dirty="0" smtClean="0"/>
              <a:t> S, </a:t>
            </a:r>
            <a:r>
              <a:rPr lang="en-US" dirty="0" err="1" smtClean="0"/>
              <a:t>Galunska</a:t>
            </a:r>
            <a:r>
              <a:rPr lang="en-US" dirty="0" smtClean="0"/>
              <a:t> B, </a:t>
            </a:r>
            <a:r>
              <a:rPr lang="en-US" dirty="0" err="1" smtClean="0"/>
              <a:t>Zhelyazkova-Savova</a:t>
            </a:r>
            <a:r>
              <a:rPr lang="en-US" dirty="0" smtClean="0"/>
              <a:t> M. Behavioral changes and </a:t>
            </a:r>
            <a:r>
              <a:rPr lang="en-US" dirty="0" err="1" smtClean="0"/>
              <a:t>osteocalcin</a:t>
            </a:r>
            <a:r>
              <a:rPr lang="en-US" dirty="0" smtClean="0"/>
              <a:t> in an experimental model of subclinical vitamin K deficiency in rats. 29th European College of </a:t>
            </a:r>
            <a:r>
              <a:rPr lang="en-US" dirty="0" err="1" smtClean="0"/>
              <a:t>Neuropsychopharmacology</a:t>
            </a:r>
            <a:r>
              <a:rPr lang="en-US" dirty="0" smtClean="0"/>
              <a:t> Congress (ECNP) 17-20 September 2016, Vienna, Austria. Abstract:  European </a:t>
            </a:r>
            <a:r>
              <a:rPr lang="en-US" dirty="0" err="1" smtClean="0"/>
              <a:t>Neuropsychopharmacology</a:t>
            </a:r>
            <a:r>
              <a:rPr lang="en-US" dirty="0" smtClean="0"/>
              <a:t> 2016; 26(2): 280-281; https://doi.org/10.1016/S0924-977X(16)31170-1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 err="1" smtClean="0"/>
              <a:t>Zhelyazkova-Savova</a:t>
            </a:r>
            <a:r>
              <a:rPr lang="en-US" dirty="0" smtClean="0"/>
              <a:t>, </a:t>
            </a:r>
            <a:r>
              <a:rPr lang="en-US" dirty="0" err="1" smtClean="0"/>
              <a:t>Gancheva</a:t>
            </a:r>
            <a:r>
              <a:rPr lang="en-US" dirty="0" smtClean="0"/>
              <a:t> S, </a:t>
            </a:r>
            <a:r>
              <a:rPr lang="en-US" dirty="0" err="1" smtClean="0"/>
              <a:t>Albatz</a:t>
            </a:r>
            <a:r>
              <a:rPr lang="en-US" dirty="0" smtClean="0"/>
              <a:t> L, Birnbaum L. Warfarin attenuates </a:t>
            </a:r>
            <a:r>
              <a:rPr lang="en-US" dirty="0" err="1" smtClean="0"/>
              <a:t>behavioural</a:t>
            </a:r>
            <a:r>
              <a:rPr lang="en-US" dirty="0" smtClean="0"/>
              <a:t> </a:t>
            </a:r>
            <a:r>
              <a:rPr lang="en-US" dirty="0" err="1" smtClean="0"/>
              <a:t>andcognitive</a:t>
            </a:r>
            <a:r>
              <a:rPr lang="en-US" dirty="0" smtClean="0"/>
              <a:t> alterations in rats with </a:t>
            </a:r>
            <a:r>
              <a:rPr lang="en-US" dirty="0" err="1" smtClean="0"/>
              <a:t>metabolicsyndrome</a:t>
            </a:r>
            <a:r>
              <a:rPr lang="en-US" dirty="0" smtClean="0"/>
              <a:t>: Effects of </a:t>
            </a:r>
            <a:r>
              <a:rPr lang="en-US" dirty="0" err="1" smtClean="0"/>
              <a:t>osteocalcin</a:t>
            </a:r>
            <a:r>
              <a:rPr lang="en-US" dirty="0" smtClean="0"/>
              <a:t>, </a:t>
            </a:r>
            <a:r>
              <a:rPr lang="en-US" dirty="0" err="1" smtClean="0"/>
              <a:t>bloodglucose</a:t>
            </a:r>
            <a:r>
              <a:rPr lang="en-US" dirty="0" smtClean="0"/>
              <a:t>, or both? British Journal of Pharmacology 2019: 3024-3025; https://doi.org/10.1111/bph.14681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Bradburn</a:t>
            </a:r>
            <a:r>
              <a:rPr lang="bg-BG" dirty="0" smtClean="0"/>
              <a:t> </a:t>
            </a:r>
            <a:r>
              <a:rPr lang="en-US" dirty="0" smtClean="0"/>
              <a:t>S, McPhee</a:t>
            </a:r>
            <a:r>
              <a:rPr lang="bg-BG" dirty="0" smtClean="0"/>
              <a:t> </a:t>
            </a:r>
            <a:r>
              <a:rPr lang="en-US" dirty="0" smtClean="0"/>
              <a:t>JS, </a:t>
            </a:r>
            <a:r>
              <a:rPr lang="en-US" dirty="0" err="1" smtClean="0"/>
              <a:t>BagleyL</a:t>
            </a:r>
            <a:r>
              <a:rPr lang="en-US" dirty="0" smtClean="0"/>
              <a:t>, </a:t>
            </a:r>
            <a:r>
              <a:rPr lang="en-US" dirty="0" err="1" smtClean="0"/>
              <a:t>Sipila</a:t>
            </a:r>
            <a:r>
              <a:rPr lang="bg-BG" dirty="0" smtClean="0"/>
              <a:t> </a:t>
            </a:r>
            <a:r>
              <a:rPr lang="en-US" dirty="0" smtClean="0"/>
              <a:t>S, </a:t>
            </a:r>
            <a:r>
              <a:rPr lang="en-US" dirty="0" err="1" smtClean="0"/>
              <a:t>Stenroth</a:t>
            </a:r>
            <a:r>
              <a:rPr lang="bg-BG" dirty="0" smtClean="0"/>
              <a:t> </a:t>
            </a:r>
            <a:r>
              <a:rPr lang="en-US" dirty="0" smtClean="0"/>
              <a:t>L</a:t>
            </a:r>
            <a:r>
              <a:rPr lang="bg-BG" dirty="0" smtClean="0"/>
              <a:t> </a:t>
            </a:r>
            <a:r>
              <a:rPr lang="en-US" dirty="0" smtClean="0"/>
              <a:t>, </a:t>
            </a:r>
            <a:r>
              <a:rPr lang="en-US" dirty="0" err="1" smtClean="0"/>
              <a:t>Narici</a:t>
            </a:r>
            <a:r>
              <a:rPr lang="bg-BG" dirty="0" smtClean="0"/>
              <a:t> </a:t>
            </a:r>
            <a:r>
              <a:rPr lang="en-US" dirty="0" smtClean="0"/>
              <a:t>MV, et al. Association between </a:t>
            </a:r>
            <a:r>
              <a:rPr lang="en-US" dirty="0" err="1" smtClean="0"/>
              <a:t>osteocalcin</a:t>
            </a:r>
            <a:r>
              <a:rPr lang="en-US" dirty="0" smtClean="0"/>
              <a:t> and cognitive performance in healthy older adults. Age and Ageing. 2016; 45 (6): 844–849. https://doi.org/10.1093/ageing/afw13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Puig J, </a:t>
            </a:r>
            <a:r>
              <a:rPr lang="en-US" dirty="0" err="1" smtClean="0"/>
              <a:t>Blasco</a:t>
            </a:r>
            <a:r>
              <a:rPr lang="en-US" dirty="0" smtClean="0"/>
              <a:t> G, </a:t>
            </a:r>
            <a:r>
              <a:rPr lang="en-US" dirty="0" err="1" smtClean="0"/>
              <a:t>Daunis</a:t>
            </a:r>
            <a:r>
              <a:rPr lang="en-US" dirty="0" smtClean="0"/>
              <a:t>-i-</a:t>
            </a:r>
            <a:r>
              <a:rPr lang="en-US" dirty="0" err="1" smtClean="0"/>
              <a:t>Estadella</a:t>
            </a:r>
            <a:r>
              <a:rPr lang="en-US" dirty="0" smtClean="0"/>
              <a:t> J, Moreno M, Molina X, </a:t>
            </a:r>
            <a:r>
              <a:rPr lang="en-US" dirty="0" err="1" smtClean="0"/>
              <a:t>Alberich-Bayarri</a:t>
            </a:r>
            <a:r>
              <a:rPr lang="en-US" dirty="0" smtClean="0"/>
              <a:t> A, et al. Lower serum </a:t>
            </a:r>
            <a:r>
              <a:rPr lang="en-US" dirty="0" err="1" smtClean="0"/>
              <a:t>osteocalcin</a:t>
            </a:r>
            <a:r>
              <a:rPr lang="en-US" dirty="0" smtClean="0"/>
              <a:t> concentrations are associated with brain microstructural changes and worse cognitive performance. </a:t>
            </a:r>
            <a:r>
              <a:rPr lang="en-US" dirty="0" err="1" smtClean="0"/>
              <a:t>Clin</a:t>
            </a:r>
            <a:r>
              <a:rPr lang="en-US" dirty="0" smtClean="0"/>
              <a:t> </a:t>
            </a:r>
            <a:r>
              <a:rPr lang="en-US" dirty="0" err="1" smtClean="0"/>
              <a:t>Endocrinol</a:t>
            </a:r>
            <a:r>
              <a:rPr lang="en-US" dirty="0" smtClean="0"/>
              <a:t> (</a:t>
            </a:r>
            <a:r>
              <a:rPr lang="en-US" dirty="0" err="1" smtClean="0"/>
              <a:t>Oxf</a:t>
            </a:r>
            <a:r>
              <a:rPr lang="en-US" dirty="0" smtClean="0"/>
              <a:t>). 2016;84(5):756-63. </a:t>
            </a:r>
            <a:r>
              <a:rPr lang="en-US" dirty="0" err="1" smtClean="0"/>
              <a:t>doi</a:t>
            </a:r>
            <a:r>
              <a:rPr lang="en-US" dirty="0" smtClean="0"/>
              <a:t>: 10.1111/cen.12954.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Berggren S, </a:t>
            </a:r>
            <a:r>
              <a:rPr lang="en-US" dirty="0" err="1" smtClean="0"/>
              <a:t>Andersson</a:t>
            </a:r>
            <a:r>
              <a:rPr lang="en-US" dirty="0" smtClean="0"/>
              <a:t> O, </a:t>
            </a:r>
            <a:r>
              <a:rPr lang="en-US" dirty="0" err="1" smtClean="0"/>
              <a:t>Hellström-Westas</a:t>
            </a:r>
            <a:r>
              <a:rPr lang="en-US" dirty="0" smtClean="0"/>
              <a:t> L, Dahlgren J, </a:t>
            </a:r>
            <a:r>
              <a:rPr lang="en-US" dirty="0" err="1" smtClean="0"/>
              <a:t>Roswall</a:t>
            </a:r>
            <a:r>
              <a:rPr lang="en-US" dirty="0" smtClean="0"/>
              <a:t> J. Serum </a:t>
            </a:r>
            <a:r>
              <a:rPr lang="en-US" dirty="0" err="1" smtClean="0"/>
              <a:t>osteocalcin</a:t>
            </a:r>
            <a:r>
              <a:rPr lang="en-US" dirty="0" smtClean="0"/>
              <a:t> levels at 4 months of age were associated with neurodevelopment at 4 years of age in term-born children. </a:t>
            </a:r>
            <a:r>
              <a:rPr lang="en-US" dirty="0" err="1" smtClean="0"/>
              <a:t>Acta</a:t>
            </a:r>
            <a:r>
              <a:rPr lang="en-US" dirty="0" smtClean="0"/>
              <a:t> </a:t>
            </a:r>
            <a:r>
              <a:rPr lang="en-US" dirty="0" err="1" smtClean="0"/>
              <a:t>Paediatr</a:t>
            </a:r>
            <a:r>
              <a:rPr lang="en-US" dirty="0" smtClean="0"/>
              <a:t>. 2022;111(2):338-345. </a:t>
            </a:r>
            <a:r>
              <a:rPr lang="en-US" dirty="0" err="1" smtClean="0"/>
              <a:t>doi</a:t>
            </a:r>
            <a:r>
              <a:rPr lang="en-US" dirty="0" smtClean="0"/>
              <a:t>: 10.1111/apa.16151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Ross RD, Shah RC, </a:t>
            </a:r>
            <a:r>
              <a:rPr lang="en-US" dirty="0" err="1" smtClean="0"/>
              <a:t>Leurgans</a:t>
            </a:r>
            <a:r>
              <a:rPr lang="en-US" dirty="0" smtClean="0"/>
              <a:t> S, </a:t>
            </a:r>
            <a:r>
              <a:rPr lang="en-US" dirty="0" err="1" smtClean="0"/>
              <a:t>Bottiglieri</a:t>
            </a:r>
            <a:r>
              <a:rPr lang="en-US" dirty="0" smtClean="0"/>
              <a:t> T, Wilson RS, Sumner DR. Circulating Dkk1 and TRAIL Are Associated With Cognitive Decline in Community-Dwelling, Older Adults With Cognitive Concerns. J </a:t>
            </a:r>
            <a:r>
              <a:rPr lang="en-US" dirty="0" err="1" smtClean="0"/>
              <a:t>Gerontol</a:t>
            </a:r>
            <a:r>
              <a:rPr lang="en-US" dirty="0" smtClean="0"/>
              <a:t> A </a:t>
            </a:r>
            <a:r>
              <a:rPr lang="en-US" dirty="0" err="1" smtClean="0"/>
              <a:t>Biol</a:t>
            </a:r>
            <a:r>
              <a:rPr lang="en-US" dirty="0" smtClean="0"/>
              <a:t> </a:t>
            </a:r>
            <a:r>
              <a:rPr lang="en-US" dirty="0" err="1" smtClean="0"/>
              <a:t>Sci</a:t>
            </a:r>
            <a:r>
              <a:rPr lang="en-US" dirty="0" smtClean="0"/>
              <a:t> Med Sci. 2018 ;73(12):1688-1694. </a:t>
            </a:r>
            <a:r>
              <a:rPr lang="en-US" dirty="0" err="1" smtClean="0"/>
              <a:t>doi</a:t>
            </a:r>
            <a:r>
              <a:rPr lang="en-US" dirty="0" smtClean="0"/>
              <a:t>: 10.1093/</a:t>
            </a:r>
            <a:r>
              <a:rPr lang="en-US" dirty="0" err="1" smtClean="0"/>
              <a:t>gerona</a:t>
            </a:r>
            <a:r>
              <a:rPr lang="en-US" dirty="0" smtClean="0"/>
              <a:t>/glx252.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Safer U, Safer VB, </a:t>
            </a:r>
            <a:r>
              <a:rPr lang="en-US" dirty="0" err="1" smtClean="0"/>
              <a:t>Demir</a:t>
            </a:r>
            <a:r>
              <a:rPr lang="en-US" dirty="0" smtClean="0"/>
              <a:t> SO, </a:t>
            </a:r>
            <a:r>
              <a:rPr lang="en-US" dirty="0" err="1" smtClean="0"/>
              <a:t>Yanikoglu</a:t>
            </a:r>
            <a:r>
              <a:rPr lang="en-US" dirty="0" smtClean="0"/>
              <a:t> I. Effects of Bisphosphonates and Calcium plus Vitamin-D Supplements on Cognitive Function in Postmenopausal Osteoporosis§. </a:t>
            </a:r>
            <a:r>
              <a:rPr lang="en-US" dirty="0" err="1" smtClean="0"/>
              <a:t>Endocr</a:t>
            </a:r>
            <a:r>
              <a:rPr lang="en-US" dirty="0" smtClean="0"/>
              <a:t> </a:t>
            </a:r>
            <a:r>
              <a:rPr lang="en-US" dirty="0" err="1" smtClean="0"/>
              <a:t>Metab</a:t>
            </a:r>
            <a:r>
              <a:rPr lang="en-US" dirty="0" smtClean="0"/>
              <a:t> Immune </a:t>
            </a:r>
            <a:r>
              <a:rPr lang="en-US" dirty="0" err="1" smtClean="0"/>
              <a:t>Disord</a:t>
            </a:r>
            <a:r>
              <a:rPr lang="en-US" dirty="0" smtClean="0"/>
              <a:t> Drug Targets. 2016;16(1):56-60. </a:t>
            </a:r>
            <a:r>
              <a:rPr lang="en-US" dirty="0" err="1" smtClean="0"/>
              <a:t>doi</a:t>
            </a:r>
            <a:r>
              <a:rPr lang="en-US" dirty="0" smtClean="0"/>
              <a:t>: 10.2174/1871530316666160330105952. 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Tasci I, Safer U, </a:t>
            </a:r>
            <a:r>
              <a:rPr lang="en-US" dirty="0" err="1" smtClean="0"/>
              <a:t>Cintosun</a:t>
            </a:r>
            <a:r>
              <a:rPr lang="en-US" dirty="0" smtClean="0"/>
              <a:t> U, </a:t>
            </a:r>
            <a:r>
              <a:rPr lang="en-US" dirty="0" err="1" smtClean="0"/>
              <a:t>Bozoglu</a:t>
            </a:r>
            <a:r>
              <a:rPr lang="en-US" dirty="0" smtClean="0"/>
              <a:t> E, </a:t>
            </a:r>
            <a:r>
              <a:rPr lang="en-US" dirty="0" err="1" smtClean="0"/>
              <a:t>Naharci</a:t>
            </a:r>
            <a:r>
              <a:rPr lang="en-US" dirty="0" smtClean="0"/>
              <a:t> I, </a:t>
            </a:r>
            <a:r>
              <a:rPr lang="en-US" dirty="0" err="1" smtClean="0"/>
              <a:t>Aydogdu</a:t>
            </a:r>
            <a:r>
              <a:rPr lang="en-US" dirty="0" smtClean="0"/>
              <a:t> A,</a:t>
            </a:r>
            <a:r>
              <a:rPr lang="bg-BG" dirty="0" smtClean="0"/>
              <a:t> </a:t>
            </a:r>
            <a:r>
              <a:rPr lang="en-US" dirty="0" smtClean="0"/>
              <a:t>et al. </a:t>
            </a:r>
            <a:r>
              <a:rPr lang="en-US" dirty="0" err="1" smtClean="0"/>
              <a:t>Zoledronic</a:t>
            </a:r>
            <a:r>
              <a:rPr lang="en-US" dirty="0" smtClean="0"/>
              <a:t> acid use and risk of cognitive decline among elderly women and men with osteoporosis. </a:t>
            </a:r>
            <a:r>
              <a:rPr lang="en-US" dirty="0" err="1" smtClean="0"/>
              <a:t>Endocr</a:t>
            </a:r>
            <a:r>
              <a:rPr lang="en-US" dirty="0" smtClean="0"/>
              <a:t> </a:t>
            </a:r>
            <a:r>
              <a:rPr lang="en-US" dirty="0" err="1" smtClean="0"/>
              <a:t>Metab</a:t>
            </a:r>
            <a:r>
              <a:rPr lang="en-US" dirty="0" smtClean="0"/>
              <a:t> Immune </a:t>
            </a:r>
            <a:r>
              <a:rPr lang="en-US" dirty="0" err="1" smtClean="0"/>
              <a:t>Disord</a:t>
            </a:r>
            <a:r>
              <a:rPr lang="en-US" dirty="0" smtClean="0"/>
              <a:t> Drug Targets 2016;16(1):32–38. https://doi.org/10.2174/18715 30315 66615 11041 15829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Gokosmanoglu F, </a:t>
            </a:r>
            <a:r>
              <a:rPr lang="en-US" dirty="0" err="1" smtClean="0"/>
              <a:t>VarimC</a:t>
            </a:r>
            <a:r>
              <a:rPr lang="en-US" dirty="0" smtClean="0"/>
              <a:t> AA, </a:t>
            </a:r>
            <a:r>
              <a:rPr lang="en-US" dirty="0" err="1" smtClean="0"/>
              <a:t>Atmaca</a:t>
            </a:r>
            <a:r>
              <a:rPr lang="en-US" dirty="0" smtClean="0"/>
              <a:t> MH, </a:t>
            </a:r>
            <a:r>
              <a:rPr lang="en-US" dirty="0" err="1" smtClean="0"/>
              <a:t>Colak</a:t>
            </a:r>
            <a:r>
              <a:rPr lang="en-US" dirty="0" smtClean="0"/>
              <a:t> R</a:t>
            </a:r>
            <a:r>
              <a:rPr lang="bg-BG" dirty="0" smtClean="0"/>
              <a:t>. </a:t>
            </a:r>
            <a:r>
              <a:rPr lang="en-US" dirty="0" smtClean="0"/>
              <a:t>The</a:t>
            </a:r>
            <a:r>
              <a:rPr lang="bg-BG" dirty="0" smtClean="0"/>
              <a:t> </a:t>
            </a:r>
            <a:r>
              <a:rPr lang="en-US" dirty="0" smtClean="0"/>
              <a:t>effects of </a:t>
            </a:r>
            <a:r>
              <a:rPr lang="en-US" dirty="0" err="1" smtClean="0"/>
              <a:t>zoledronic</a:t>
            </a:r>
            <a:r>
              <a:rPr lang="en-US" dirty="0" smtClean="0"/>
              <a:t> acid treatment on depression and quality</a:t>
            </a:r>
            <a:r>
              <a:rPr lang="bg-BG" dirty="0" smtClean="0"/>
              <a:t> </a:t>
            </a:r>
            <a:r>
              <a:rPr lang="en-US" dirty="0" smtClean="0"/>
              <a:t>of life in women with postmenopausal osteoporosis: a clinical</a:t>
            </a:r>
            <a:r>
              <a:rPr lang="bg-BG" dirty="0" smtClean="0"/>
              <a:t> </a:t>
            </a:r>
            <a:r>
              <a:rPr lang="en-US" dirty="0" smtClean="0"/>
              <a:t>trial study. J Res Med </a:t>
            </a:r>
            <a:r>
              <a:rPr lang="en-US" dirty="0" err="1" smtClean="0"/>
              <a:t>Sci</a:t>
            </a:r>
            <a:r>
              <a:rPr lang="en-US" dirty="0" smtClean="0"/>
              <a:t> </a:t>
            </a:r>
            <a:r>
              <a:rPr lang="bg-BG" dirty="0" smtClean="0"/>
              <a:t>2016; </a:t>
            </a:r>
            <a:r>
              <a:rPr lang="en-US" dirty="0" smtClean="0"/>
              <a:t>21:112. https ://doi.org/10.4103/1735-1995.19350 3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Keshishi D, </a:t>
            </a:r>
            <a:r>
              <a:rPr lang="en-US" dirty="0" err="1" smtClean="0"/>
              <a:t>Makunts</a:t>
            </a:r>
            <a:r>
              <a:rPr lang="en-US" dirty="0" smtClean="0"/>
              <a:t> T, </a:t>
            </a:r>
            <a:r>
              <a:rPr lang="en-US" dirty="0" err="1" smtClean="0"/>
              <a:t>Abagyan</a:t>
            </a:r>
            <a:r>
              <a:rPr lang="en-US" dirty="0" smtClean="0"/>
              <a:t> R. Common osteoporosis drug associated with increased rates of depression and anxiety. </a:t>
            </a:r>
            <a:r>
              <a:rPr lang="en-US" dirty="0" err="1" smtClean="0"/>
              <a:t>Sci</a:t>
            </a:r>
            <a:r>
              <a:rPr lang="en-US" dirty="0" smtClean="0"/>
              <a:t> Rep. 2021;11(1):23956. </a:t>
            </a:r>
            <a:r>
              <a:rPr lang="en-US" dirty="0" err="1" smtClean="0"/>
              <a:t>doi</a:t>
            </a:r>
            <a:r>
              <a:rPr lang="en-US" dirty="0" smtClean="0"/>
              <a:t>: 10.1038/s41598-021-03214-x. 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/>
              <a:t>Wong CK, Huang D, Zhou M, Hai J, Yue WS, Li WH</a:t>
            </a:r>
            <a:r>
              <a:rPr lang="en-US" dirty="0" smtClean="0"/>
              <a:t>, </a:t>
            </a:r>
            <a:r>
              <a:rPr lang="en-US" dirty="0"/>
              <a:t>Antithrombotic therapy and the risk of new-onset dementia in elderly patients with atrial fibrillation. Postgrad Med J. </a:t>
            </a:r>
            <a:r>
              <a:rPr lang="en-US" dirty="0" smtClean="0"/>
              <a:t>2022;98(1156</a:t>
            </a:r>
            <a:r>
              <a:rPr lang="en-US" dirty="0"/>
              <a:t>):98-103. </a:t>
            </a:r>
            <a:r>
              <a:rPr lang="en-US" dirty="0" err="1"/>
              <a:t>doi</a:t>
            </a:r>
            <a:r>
              <a:rPr lang="en-US" dirty="0"/>
              <a:t>: 10.1136/postgradmedj-2020-137916</a:t>
            </a:r>
            <a:r>
              <a:rPr lang="en-US" dirty="0" smtClean="0"/>
              <a:t>.</a:t>
            </a:r>
            <a:endParaRPr lang="bg-BG" dirty="0" smtClean="0"/>
          </a:p>
          <a:p>
            <a:pPr>
              <a:spcBef>
                <a:spcPts val="600"/>
              </a:spcBef>
            </a:pPr>
            <a:r>
              <a:rPr lang="en-US" dirty="0"/>
              <a:t>Lee ZX, </a:t>
            </a:r>
            <a:r>
              <a:rPr lang="en-US" dirty="0" err="1"/>
              <a:t>Ang</a:t>
            </a:r>
            <a:r>
              <a:rPr lang="en-US" dirty="0"/>
              <a:t> E, Lim XT, </a:t>
            </a:r>
            <a:r>
              <a:rPr lang="en-US" dirty="0" err="1"/>
              <a:t>Arain</a:t>
            </a:r>
            <a:r>
              <a:rPr lang="en-US" dirty="0"/>
              <a:t> SJ. Association of Risk of Dementia With Direct Oral Anticoagulants Versus Warfarin Use in Patients With Non-</a:t>
            </a:r>
            <a:r>
              <a:rPr lang="en-US" dirty="0" err="1"/>
              <a:t>valvular</a:t>
            </a:r>
            <a:r>
              <a:rPr lang="en-US" dirty="0"/>
              <a:t> Atrial Fibrillation: A Systematic Review and Meta-analysis. J </a:t>
            </a:r>
            <a:r>
              <a:rPr lang="en-US" dirty="0" err="1"/>
              <a:t>Cardiovasc</a:t>
            </a:r>
            <a:r>
              <a:rPr lang="en-US" dirty="0"/>
              <a:t> </a:t>
            </a:r>
            <a:r>
              <a:rPr lang="en-US" dirty="0" err="1"/>
              <a:t>Pharmacol</a:t>
            </a:r>
            <a:r>
              <a:rPr lang="en-US" dirty="0"/>
              <a:t>. </a:t>
            </a:r>
            <a:r>
              <a:rPr lang="en-US" dirty="0" smtClean="0"/>
              <a:t>2021;77(1</a:t>
            </a:r>
            <a:r>
              <a:rPr lang="en-US" dirty="0"/>
              <a:t>):22-31. </a:t>
            </a:r>
            <a:r>
              <a:rPr lang="en-US" dirty="0" err="1"/>
              <a:t>doi</a:t>
            </a:r>
            <a:r>
              <a:rPr lang="en-US" dirty="0"/>
              <a:t>: 10.1097/FJC.0000000000000925. PMID: 33136766.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00" y="1814933"/>
            <a:ext cx="3638385" cy="363838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86061" y="2886321"/>
            <a:ext cx="5409869" cy="2250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4800" dirty="0" smtClean="0">
                <a:solidFill>
                  <a:schemeClr val="accent1"/>
                </a:solidFill>
              </a:rPr>
              <a:t>Благодаря Ви</a:t>
            </a:r>
          </a:p>
          <a:p>
            <a:pPr marL="0" indent="0">
              <a:buNone/>
            </a:pPr>
            <a:r>
              <a:rPr lang="bg-BG" sz="4800" dirty="0" smtClean="0">
                <a:solidFill>
                  <a:schemeClr val="accent1"/>
                </a:solidFill>
              </a:rPr>
              <a:t>за вниманието!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2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901" y="133774"/>
            <a:ext cx="3613943" cy="100460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OSTEOCALCIN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849" y="1572427"/>
            <a:ext cx="5034769" cy="475735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3"/>
                </a:solidFill>
              </a:rPr>
              <a:t>Витамин К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ru-RU" sz="1800" dirty="0">
                <a:solidFill>
                  <a:schemeClr val="accent3"/>
                </a:solidFill>
              </a:rPr>
              <a:t>зависим </a:t>
            </a:r>
            <a:r>
              <a:rPr lang="ru-RU" sz="1800" dirty="0"/>
              <a:t>протеин</a:t>
            </a:r>
            <a:r>
              <a:rPr lang="en-US" sz="1800" dirty="0">
                <a:solidFill>
                  <a:schemeClr val="accent3"/>
                </a:solidFill>
              </a:rPr>
              <a:t>, </a:t>
            </a:r>
            <a:r>
              <a:rPr lang="bg-BG" sz="1800" dirty="0"/>
              <a:t>п</a:t>
            </a:r>
            <a:r>
              <a:rPr lang="ru-RU" sz="1800" dirty="0"/>
              <a:t>родуциран от</a:t>
            </a:r>
            <a:r>
              <a:rPr lang="ru-RU" sz="1800" dirty="0">
                <a:solidFill>
                  <a:schemeClr val="accent3"/>
                </a:solidFill>
              </a:rPr>
              <a:t> остеобластите </a:t>
            </a:r>
            <a:r>
              <a:rPr lang="ru-RU" sz="1800" dirty="0"/>
              <a:t>(</a:t>
            </a:r>
            <a:r>
              <a:rPr lang="en-US" sz="1800" dirty="0"/>
              <a:t>Hauschka et al., 1989)</a:t>
            </a:r>
            <a:endParaRPr lang="ru-RU" sz="1200" dirty="0"/>
          </a:p>
          <a:p>
            <a:r>
              <a:rPr lang="ru-RU" sz="1800" dirty="0"/>
              <a:t>46-50 аминокиселинни остатъка </a:t>
            </a:r>
          </a:p>
          <a:p>
            <a:r>
              <a:rPr lang="ru-RU" sz="1800" dirty="0">
                <a:solidFill>
                  <a:schemeClr val="accent3"/>
                </a:solidFill>
              </a:rPr>
              <a:t>3 глутаматни остатъка, </a:t>
            </a:r>
            <a:r>
              <a:rPr lang="ru-RU" sz="1800" dirty="0"/>
              <a:t>подлежащи на гама-карбоксилиране</a:t>
            </a:r>
          </a:p>
          <a:p>
            <a:r>
              <a:rPr lang="ru-RU" sz="1800" dirty="0">
                <a:solidFill>
                  <a:schemeClr val="accent3"/>
                </a:solidFill>
              </a:rPr>
              <a:t>Карбоксилираната форма</a:t>
            </a:r>
            <a:r>
              <a:rPr lang="en-US" sz="1800" dirty="0">
                <a:solidFill>
                  <a:schemeClr val="accent3"/>
                </a:solidFill>
              </a:rPr>
              <a:t> (</a:t>
            </a:r>
            <a:r>
              <a:rPr lang="ru-RU" sz="1800" dirty="0">
                <a:solidFill>
                  <a:schemeClr val="accent3"/>
                </a:solidFill>
              </a:rPr>
              <a:t>cOC</a:t>
            </a:r>
            <a:r>
              <a:rPr lang="en-US" sz="1800" dirty="0">
                <a:solidFill>
                  <a:schemeClr val="accent3"/>
                </a:solidFill>
              </a:rPr>
              <a:t>)</a:t>
            </a:r>
            <a:r>
              <a:rPr lang="ru-RU" sz="1800" dirty="0"/>
              <a:t>се инкорпорира в</a:t>
            </a:r>
            <a:r>
              <a:rPr lang="ru-RU" sz="1800" dirty="0">
                <a:solidFill>
                  <a:schemeClr val="accent3"/>
                </a:solidFill>
              </a:rPr>
              <a:t> костния матрикс</a:t>
            </a:r>
          </a:p>
          <a:p>
            <a:r>
              <a:rPr lang="ru-RU" sz="1800" dirty="0"/>
              <a:t>В процеса на</a:t>
            </a:r>
            <a:r>
              <a:rPr lang="ru-RU" sz="1800" dirty="0">
                <a:solidFill>
                  <a:schemeClr val="accent3"/>
                </a:solidFill>
              </a:rPr>
              <a:t> костна резорбция </a:t>
            </a:r>
            <a:r>
              <a:rPr lang="ru-RU" sz="1800" dirty="0"/>
              <a:t>поне един от остатъците се</a:t>
            </a:r>
            <a:r>
              <a:rPr lang="ru-RU" sz="1800" dirty="0">
                <a:solidFill>
                  <a:schemeClr val="accent3"/>
                </a:solidFill>
              </a:rPr>
              <a:t> декарбоксилира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(Lacombe et al., 2013)</a:t>
            </a:r>
            <a:endParaRPr lang="ru-RU" sz="2800" dirty="0"/>
          </a:p>
          <a:p>
            <a:r>
              <a:rPr lang="ru-RU" sz="1800" dirty="0">
                <a:solidFill>
                  <a:schemeClr val="accent3"/>
                </a:solidFill>
              </a:rPr>
              <a:t>Не(напълно</a:t>
            </a:r>
            <a:r>
              <a:rPr lang="en-US" sz="1800" dirty="0">
                <a:solidFill>
                  <a:schemeClr val="accent3"/>
                </a:solidFill>
              </a:rPr>
              <a:t>) </a:t>
            </a:r>
            <a:r>
              <a:rPr lang="ru-RU" sz="1800" dirty="0">
                <a:solidFill>
                  <a:schemeClr val="accent3"/>
                </a:solidFill>
              </a:rPr>
              <a:t>карбоксилираната форма (ucOC</a:t>
            </a:r>
            <a:r>
              <a:rPr lang="ru-RU" sz="1800" dirty="0" smtClean="0">
                <a:solidFill>
                  <a:schemeClr val="accent3"/>
                </a:solidFill>
              </a:rPr>
              <a:t>) </a:t>
            </a:r>
            <a:r>
              <a:rPr lang="ru-RU" sz="1800" dirty="0" smtClean="0"/>
              <a:t>се </a:t>
            </a:r>
            <a:r>
              <a:rPr lang="ru-RU" sz="1800" dirty="0"/>
              <a:t>освобождава в циркулацията</a:t>
            </a:r>
            <a:r>
              <a:rPr lang="en-US" sz="1800" dirty="0"/>
              <a:t> </a:t>
            </a:r>
            <a:r>
              <a:rPr lang="bg-BG" sz="1800" dirty="0"/>
              <a:t>и изпълнява </a:t>
            </a:r>
            <a:r>
              <a:rPr lang="bg-BG" sz="1800" dirty="0">
                <a:solidFill>
                  <a:schemeClr val="accent3"/>
                </a:solidFill>
              </a:rPr>
              <a:t>хормонална роля</a:t>
            </a:r>
            <a:endParaRPr lang="ru-RU" sz="12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4079" y="6202823"/>
            <a:ext cx="18421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Ferron et Lacombe, 2014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86394" y="1307507"/>
            <a:ext cx="3600450" cy="4838700"/>
            <a:chOff x="6586394" y="1307507"/>
            <a:chExt cx="3600450" cy="4838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6394" y="1307507"/>
              <a:ext cx="3600450" cy="4838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01477" y="1328288"/>
              <a:ext cx="4064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01477" y="4655128"/>
              <a:ext cx="4064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76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796" y="400357"/>
            <a:ext cx="8610600" cy="95738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OSTEOCALCIN</a:t>
            </a:r>
            <a:r>
              <a:rPr lang="bg-BG" sz="2800" dirty="0" smtClean="0">
                <a:solidFill>
                  <a:schemeClr val="accent1"/>
                </a:solidFill>
              </a:rPr>
              <a:t> </a:t>
            </a:r>
            <a:r>
              <a:rPr lang="bg-BG" sz="2800" dirty="0">
                <a:solidFill>
                  <a:schemeClr val="accent1"/>
                </a:solidFill>
              </a:rPr>
              <a:t>и енергиен метаболизъм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29" y="1536170"/>
            <a:ext cx="5851733" cy="5123247"/>
          </a:xfrm>
        </p:spPr>
        <p:txBody>
          <a:bodyPr>
            <a:normAutofit fontScale="85000" lnSpcReduction="10000"/>
          </a:bodyPr>
          <a:lstStyle/>
          <a:p>
            <a:r>
              <a:rPr lang="bg-BG" dirty="0">
                <a:solidFill>
                  <a:schemeClr val="accent1"/>
                </a:solidFill>
              </a:rPr>
              <a:t>Метаболитни ефект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bg-BG" dirty="0">
                <a:solidFill>
                  <a:schemeClr val="accent1"/>
                </a:solidFill>
              </a:rPr>
              <a:t>и на </a:t>
            </a:r>
            <a:r>
              <a:rPr lang="en-US" dirty="0">
                <a:solidFill>
                  <a:schemeClr val="accent1"/>
                </a:solidFill>
              </a:rPr>
              <a:t>ucOC </a:t>
            </a:r>
            <a:r>
              <a:rPr lang="en-US" sz="2100" dirty="0"/>
              <a:t>(Lee et al., 2007; Ferron et Lacombe, 2014; Wei et Karsenty, 2015) </a:t>
            </a:r>
            <a:endParaRPr lang="bg-BG" sz="2100" dirty="0"/>
          </a:p>
          <a:p>
            <a:pPr lvl="1"/>
            <a:r>
              <a:rPr lang="bg-BG" dirty="0">
                <a:solidFill>
                  <a:schemeClr val="accent3"/>
                </a:solidFill>
              </a:rPr>
              <a:t>Активиране на </a:t>
            </a:r>
            <a:r>
              <a:rPr lang="en-US" dirty="0">
                <a:solidFill>
                  <a:schemeClr val="accent3"/>
                </a:solidFill>
              </a:rPr>
              <a:t>G-</a:t>
            </a:r>
            <a:r>
              <a:rPr lang="bg-BG" dirty="0">
                <a:solidFill>
                  <a:schemeClr val="accent3"/>
                </a:solidFill>
              </a:rPr>
              <a:t>протеин свързан рецептор (</a:t>
            </a:r>
            <a:r>
              <a:rPr lang="en-US" dirty="0">
                <a:solidFill>
                  <a:schemeClr val="accent3"/>
                </a:solidFill>
              </a:rPr>
              <a:t>Gprc6a) </a:t>
            </a:r>
            <a:r>
              <a:rPr lang="en-US" dirty="0"/>
              <a:t>(Pi et al., 2011)</a:t>
            </a:r>
            <a:endParaRPr lang="bg-BG" dirty="0"/>
          </a:p>
          <a:p>
            <a:pPr lvl="1"/>
            <a:r>
              <a:rPr lang="bg-BG" dirty="0">
                <a:solidFill>
                  <a:schemeClr val="accent3"/>
                </a:solidFill>
              </a:rPr>
              <a:t>В панкреаса:</a:t>
            </a:r>
          </a:p>
          <a:p>
            <a:pPr lvl="2"/>
            <a:r>
              <a:rPr lang="bg-BG" dirty="0">
                <a:solidFill>
                  <a:schemeClr val="accent4"/>
                </a:solidFill>
              </a:rPr>
              <a:t>Секреция на инсулин </a:t>
            </a:r>
          </a:p>
          <a:p>
            <a:pPr lvl="2"/>
            <a:r>
              <a:rPr lang="bg-BG" dirty="0">
                <a:solidFill>
                  <a:schemeClr val="accent4"/>
                </a:solidFill>
              </a:rPr>
              <a:t>Бета-клетъчна пролиферация</a:t>
            </a:r>
          </a:p>
          <a:p>
            <a:pPr lvl="1"/>
            <a:r>
              <a:rPr lang="bg-BG" dirty="0">
                <a:solidFill>
                  <a:schemeClr val="accent3"/>
                </a:solidFill>
              </a:rPr>
              <a:t>В периферните инсулин-чувствителни тъкани:</a:t>
            </a:r>
          </a:p>
          <a:p>
            <a:pPr lvl="2"/>
            <a:r>
              <a:rPr lang="bg-BG" dirty="0">
                <a:solidFill>
                  <a:schemeClr val="accent4"/>
                </a:solidFill>
              </a:rPr>
              <a:t>Повишаване експресията на адипонектин в адипоцитите</a:t>
            </a:r>
          </a:p>
          <a:p>
            <a:pPr lvl="2"/>
            <a:r>
              <a:rPr lang="bg-BG" dirty="0">
                <a:solidFill>
                  <a:schemeClr val="accent4"/>
                </a:solidFill>
              </a:rPr>
              <a:t>Увеличаване чувствителността на инсулиновите рецептори</a:t>
            </a:r>
          </a:p>
          <a:p>
            <a:pPr lvl="2"/>
            <a:r>
              <a:rPr lang="bg-BG" dirty="0">
                <a:solidFill>
                  <a:schemeClr val="accent4"/>
                </a:solidFill>
              </a:rPr>
              <a:t>Увеличаване на енергийния разход в мастната тъкан и скелетната мускулатура</a:t>
            </a:r>
          </a:p>
          <a:p>
            <a:pPr marL="739775" lvl="2" indent="-222250"/>
            <a:r>
              <a:rPr lang="bg-BG" sz="1900" dirty="0">
                <a:solidFill>
                  <a:schemeClr val="accent3"/>
                </a:solidFill>
              </a:rPr>
              <a:t>Секрецията на </a:t>
            </a:r>
            <a:r>
              <a:rPr lang="en-US" sz="1900" dirty="0">
                <a:solidFill>
                  <a:schemeClr val="accent3"/>
                </a:solidFill>
              </a:rPr>
              <a:t>ucOC</a:t>
            </a:r>
            <a:r>
              <a:rPr lang="bg-BG" sz="1900" dirty="0">
                <a:solidFill>
                  <a:schemeClr val="accent3"/>
                </a:solidFill>
              </a:rPr>
              <a:t> се регулира:</a:t>
            </a:r>
          </a:p>
          <a:p>
            <a:pPr marL="1196975" lvl="3" indent="-222250"/>
            <a:r>
              <a:rPr lang="bg-BG" dirty="0">
                <a:solidFill>
                  <a:schemeClr val="accent4"/>
                </a:solidFill>
              </a:rPr>
              <a:t>Положително от инсулин</a:t>
            </a:r>
            <a:r>
              <a:rPr lang="bg-BG" dirty="0"/>
              <a:t> – чрез активиране на инсулиновите рецептори в остеобластите</a:t>
            </a:r>
          </a:p>
          <a:p>
            <a:pPr marL="1196975" lvl="3" indent="-222250"/>
            <a:r>
              <a:rPr lang="bg-BG" dirty="0">
                <a:solidFill>
                  <a:schemeClr val="accent4"/>
                </a:solidFill>
              </a:rPr>
              <a:t>Отрицателно от лептин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bg-BG" dirty="0"/>
              <a:t>(индиректно чрез засилване на симпатиковия тонус на централно ниво)</a:t>
            </a:r>
            <a:r>
              <a:rPr lang="bg-BG" dirty="0">
                <a:solidFill>
                  <a:schemeClr val="tx2"/>
                </a:solidFill>
              </a:rPr>
              <a:t> 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bg-BG" dirty="0">
                <a:solidFill>
                  <a:schemeClr val="accent4"/>
                </a:solidFill>
              </a:rPr>
              <a:t>глюкокортикоиди </a:t>
            </a:r>
            <a:r>
              <a:rPr lang="bg-BG" dirty="0"/>
              <a:t>(чрез намаляване остеобластната функция)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24859"/>
          <a:stretch/>
        </p:blipFill>
        <p:spPr>
          <a:xfrm>
            <a:off x="6927904" y="1774637"/>
            <a:ext cx="4510883" cy="3553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62132" y="5455454"/>
            <a:ext cx="3549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Ferron et Lacombe, 2014 </a:t>
            </a:r>
          </a:p>
        </p:txBody>
      </p:sp>
    </p:spTree>
    <p:extLst>
      <p:ext uri="{BB962C8B-B14F-4D97-AF65-F5344CB8AC3E}">
        <p14:creationId xmlns:p14="http://schemas.microsoft.com/office/powerpoint/2010/main" val="24189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025" y="465662"/>
            <a:ext cx="6753225" cy="704209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>
                <a:solidFill>
                  <a:schemeClr val="accent1"/>
                </a:solidFill>
              </a:rPr>
              <a:t>Поведенчески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bg-BG" sz="2400" dirty="0" smtClean="0">
                <a:solidFill>
                  <a:schemeClr val="accent1"/>
                </a:solidFill>
              </a:rPr>
              <a:t>и когнитивни промени при пълна </a:t>
            </a:r>
            <a:r>
              <a:rPr lang="bg-BG" sz="2400" dirty="0">
                <a:solidFill>
                  <a:schemeClr val="accent1"/>
                </a:solidFill>
              </a:rPr>
              <a:t>липса на </a:t>
            </a:r>
            <a:r>
              <a:rPr lang="en-US" sz="2400" dirty="0" smtClean="0">
                <a:solidFill>
                  <a:schemeClr val="accent1"/>
                </a:solidFill>
              </a:rPr>
              <a:t>OSTEOCALCIN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97" y="1472592"/>
            <a:ext cx="5262073" cy="466697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OC knock-out </a:t>
            </a:r>
            <a:r>
              <a:rPr lang="bg-BG" sz="1800" dirty="0" smtClean="0"/>
              <a:t>мишки </a:t>
            </a:r>
            <a:r>
              <a:rPr lang="bg-BG" sz="1800" dirty="0"/>
              <a:t>проявяват(</a:t>
            </a:r>
            <a:r>
              <a:rPr lang="en-US" sz="1800" dirty="0"/>
              <a:t>Oury et al., 2013):</a:t>
            </a:r>
            <a:endParaRPr lang="bg-BG" sz="1800" dirty="0"/>
          </a:p>
          <a:p>
            <a:pPr lvl="1"/>
            <a:r>
              <a:rPr lang="bg-BG" sz="1800" dirty="0">
                <a:solidFill>
                  <a:schemeClr val="accent3"/>
                </a:solidFill>
              </a:rPr>
              <a:t>Тревожно-подобно поведение, </a:t>
            </a:r>
            <a:r>
              <a:rPr lang="bg-BG" sz="1800" dirty="0"/>
              <a:t>установено чрез:</a:t>
            </a:r>
          </a:p>
          <a:p>
            <a:pPr lvl="2"/>
            <a:r>
              <a:rPr lang="en-US" sz="1600" dirty="0"/>
              <a:t>Light and dark test (A)</a:t>
            </a:r>
            <a:endParaRPr lang="bg-BG" sz="1600" dirty="0"/>
          </a:p>
          <a:p>
            <a:pPr lvl="2"/>
            <a:r>
              <a:rPr lang="en-US" sz="1600" dirty="0"/>
              <a:t>Elevated plus maze test (B)</a:t>
            </a:r>
            <a:endParaRPr lang="bg-BG" sz="1600" dirty="0"/>
          </a:p>
          <a:p>
            <a:pPr lvl="2"/>
            <a:r>
              <a:rPr lang="en-US" sz="1600" dirty="0"/>
              <a:t>Open field </a:t>
            </a:r>
            <a:r>
              <a:rPr lang="en-US" sz="1600" dirty="0" smtClean="0"/>
              <a:t>test</a:t>
            </a:r>
            <a:endParaRPr lang="en-US" sz="1600" dirty="0"/>
          </a:p>
          <a:p>
            <a:pPr lvl="1"/>
            <a:r>
              <a:rPr lang="bg-BG" sz="1800" dirty="0">
                <a:solidFill>
                  <a:schemeClr val="accent3"/>
                </a:solidFill>
              </a:rPr>
              <a:t>Депресивно-подобно поведение, </a:t>
            </a:r>
            <a:r>
              <a:rPr lang="bg-BG" sz="1800" dirty="0"/>
              <a:t>установено чрез:</a:t>
            </a:r>
          </a:p>
          <a:p>
            <a:pPr lvl="2"/>
            <a:r>
              <a:rPr lang="en-US" sz="1600" dirty="0"/>
              <a:t>Tail suspension test </a:t>
            </a:r>
            <a:r>
              <a:rPr lang="en-US" sz="1600" dirty="0" smtClean="0"/>
              <a:t>(</a:t>
            </a:r>
            <a:r>
              <a:rPr lang="en-US" sz="1600" dirty="0"/>
              <a:t>C</a:t>
            </a:r>
            <a:r>
              <a:rPr lang="en-US" sz="1600" dirty="0" smtClean="0"/>
              <a:t>)</a:t>
            </a:r>
            <a:endParaRPr lang="en-US" sz="1600" dirty="0"/>
          </a:p>
          <a:p>
            <a:pPr lvl="2"/>
            <a:r>
              <a:rPr lang="en-US" sz="1600" dirty="0"/>
              <a:t>Forced swim test </a:t>
            </a:r>
            <a:r>
              <a:rPr lang="en-US" sz="1600" dirty="0" smtClean="0"/>
              <a:t>(D)</a:t>
            </a:r>
            <a:endParaRPr lang="en-US" sz="1600" dirty="0"/>
          </a:p>
          <a:p>
            <a:pPr lvl="1"/>
            <a:r>
              <a:rPr lang="bg-BG" sz="1800" dirty="0">
                <a:solidFill>
                  <a:schemeClr val="accent3"/>
                </a:solidFill>
              </a:rPr>
              <a:t>Когнитивни нарушения </a:t>
            </a:r>
            <a:r>
              <a:rPr lang="bg-BG" sz="1800" dirty="0">
                <a:solidFill>
                  <a:prstClr val="black"/>
                </a:solidFill>
              </a:rPr>
              <a:t>– намалена пространствена памет и способност за учене, установени чрез:</a:t>
            </a:r>
          </a:p>
          <a:p>
            <a:pPr lvl="2"/>
            <a:r>
              <a:rPr lang="en-US" sz="1600" dirty="0">
                <a:solidFill>
                  <a:prstClr val="black"/>
                </a:solidFill>
              </a:rPr>
              <a:t>Morris water maze test </a:t>
            </a:r>
            <a:r>
              <a:rPr lang="en-US" sz="1600" dirty="0" smtClean="0">
                <a:solidFill>
                  <a:prstClr val="black"/>
                </a:solidFill>
              </a:rPr>
              <a:t>(</a:t>
            </a:r>
            <a:r>
              <a:rPr lang="en-US" sz="1600" dirty="0">
                <a:solidFill>
                  <a:prstClr val="black"/>
                </a:solidFill>
              </a:rPr>
              <a:t>E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bg-BG" sz="1600" dirty="0" smtClean="0">
              <a:solidFill>
                <a:prstClr val="black"/>
              </a:solidFill>
            </a:endParaRPr>
          </a:p>
          <a:p>
            <a:pPr marL="228600" lvl="1"/>
            <a:r>
              <a:rPr lang="ru-RU" sz="1700" dirty="0">
                <a:solidFill>
                  <a:schemeClr val="accent1"/>
                </a:solidFill>
              </a:rPr>
              <a:t>Gprc6a knock-out </a:t>
            </a:r>
            <a:r>
              <a:rPr lang="ru-RU" sz="1700" dirty="0"/>
              <a:t>мишки имат </a:t>
            </a:r>
            <a:r>
              <a:rPr lang="ru-RU" sz="1700" dirty="0">
                <a:solidFill>
                  <a:schemeClr val="accent3"/>
                </a:solidFill>
              </a:rPr>
              <a:t>метаболитни </a:t>
            </a:r>
            <a:r>
              <a:rPr lang="ru-RU" sz="1700" dirty="0" smtClean="0">
                <a:solidFill>
                  <a:schemeClr val="accent3"/>
                </a:solidFill>
              </a:rPr>
              <a:t>нарушения</a:t>
            </a:r>
            <a:r>
              <a:rPr lang="ru-RU" sz="1700" dirty="0" smtClean="0"/>
              <a:t>, но </a:t>
            </a:r>
            <a:r>
              <a:rPr lang="ru-RU" sz="1700" b="1" dirty="0" smtClean="0">
                <a:solidFill>
                  <a:schemeClr val="accent1"/>
                </a:solidFill>
              </a:rPr>
              <a:t>не </a:t>
            </a:r>
            <a:r>
              <a:rPr lang="ru-RU" sz="1700" b="1" dirty="0">
                <a:solidFill>
                  <a:schemeClr val="accent1"/>
                </a:solidFill>
              </a:rPr>
              <a:t>проявяват </a:t>
            </a:r>
            <a:r>
              <a:rPr lang="ru-RU" sz="1700" dirty="0"/>
              <a:t>промени в поведението и когнитивните </a:t>
            </a:r>
            <a:r>
              <a:rPr lang="ru-RU" sz="1700" dirty="0" smtClean="0"/>
              <a:t>функции</a:t>
            </a:r>
          </a:p>
          <a:p>
            <a:pPr marL="228600" lvl="1"/>
            <a:r>
              <a:rPr lang="ru-RU" sz="1700" dirty="0" smtClean="0">
                <a:solidFill>
                  <a:schemeClr val="accent1"/>
                </a:solidFill>
              </a:rPr>
              <a:t>Функциите </a:t>
            </a:r>
            <a:r>
              <a:rPr lang="ru-RU" sz="1700" dirty="0">
                <a:solidFill>
                  <a:schemeClr val="accent1"/>
                </a:solidFill>
              </a:rPr>
              <a:t>на ЦНС </a:t>
            </a:r>
            <a:r>
              <a:rPr lang="ru-RU" sz="1700" dirty="0"/>
              <a:t>се регулират от </a:t>
            </a:r>
            <a:r>
              <a:rPr lang="ru-RU" sz="1700" dirty="0">
                <a:solidFill>
                  <a:schemeClr val="accent1"/>
                </a:solidFill>
              </a:rPr>
              <a:t>ucOC</a:t>
            </a:r>
            <a:r>
              <a:rPr lang="ru-RU" sz="1700" dirty="0"/>
              <a:t> по </a:t>
            </a:r>
            <a:r>
              <a:rPr lang="ru-RU" sz="1700" dirty="0">
                <a:solidFill>
                  <a:schemeClr val="accent1"/>
                </a:solidFill>
              </a:rPr>
              <a:t>независим</a:t>
            </a:r>
            <a:r>
              <a:rPr lang="ru-RU" sz="1700" dirty="0"/>
              <a:t> от метаболитните ефекти </a:t>
            </a:r>
            <a:r>
              <a:rPr lang="ru-RU" sz="1700" dirty="0" smtClean="0">
                <a:solidFill>
                  <a:schemeClr val="accent1"/>
                </a:solidFill>
              </a:rPr>
              <a:t>механизъм</a:t>
            </a:r>
            <a:endParaRPr lang="en-US" sz="17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3067" b="77690"/>
          <a:stretch/>
        </p:blipFill>
        <p:spPr>
          <a:xfrm>
            <a:off x="6117260" y="1430709"/>
            <a:ext cx="5010334" cy="1583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404" y="6333806"/>
            <a:ext cx="1279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Oury et al.,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941"/>
          <a:stretch/>
        </p:blipFill>
        <p:spPr>
          <a:xfrm>
            <a:off x="5653030" y="3098973"/>
            <a:ext cx="3597133" cy="1499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3550" y="3098973"/>
            <a:ext cx="2141254" cy="3040596"/>
            <a:chOff x="9347999" y="3057880"/>
            <a:chExt cx="3122330" cy="4158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47865" r="68454"/>
            <a:stretch/>
          </p:blipFill>
          <p:spPr>
            <a:xfrm>
              <a:off x="9347999" y="3057880"/>
              <a:ext cx="3122330" cy="41581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383530" y="3105505"/>
              <a:ext cx="277881" cy="3788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83530" y="5160758"/>
              <a:ext cx="3177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</a:t>
              </a:r>
              <a:endParaRPr lang="en-US" sz="1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36498" y="4635073"/>
            <a:ext cx="3630196" cy="1502887"/>
            <a:chOff x="5272466" y="4753794"/>
            <a:chExt cx="3952040" cy="1553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31494" t="47888" r="15177" b="26105"/>
            <a:stretch/>
          </p:blipFill>
          <p:spPr>
            <a:xfrm>
              <a:off x="5272466" y="4753794"/>
              <a:ext cx="3952040" cy="15530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5741" y="4800829"/>
              <a:ext cx="207809" cy="3180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E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7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5" y="501910"/>
            <a:ext cx="7346667" cy="585863"/>
          </a:xfrm>
        </p:spPr>
        <p:txBody>
          <a:bodyPr>
            <a:noAutofit/>
          </a:bodyPr>
          <a:lstStyle/>
          <a:p>
            <a:pPr algn="ctr"/>
            <a:r>
              <a:rPr lang="bg-BG" sz="2000" dirty="0">
                <a:solidFill>
                  <a:srgbClr val="E5224E"/>
                </a:solidFill>
              </a:rPr>
              <a:t>Промени в мозъчните невротрансмитери при пълна липса на </a:t>
            </a:r>
            <a:r>
              <a:rPr lang="en-US" sz="2000" dirty="0" err="1" smtClean="0">
                <a:solidFill>
                  <a:srgbClr val="E5224E"/>
                </a:solidFill>
              </a:rPr>
              <a:t>osteocalcin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436" y="1698904"/>
            <a:ext cx="5356077" cy="4676259"/>
          </a:xfrm>
        </p:spPr>
        <p:txBody>
          <a:bodyPr>
            <a:normAutofit/>
          </a:bodyPr>
          <a:lstStyle/>
          <a:p>
            <a:pPr lvl="0"/>
            <a:r>
              <a:rPr lang="en-US" sz="1700" dirty="0">
                <a:solidFill>
                  <a:schemeClr val="accent1"/>
                </a:solidFill>
              </a:rPr>
              <a:t>OC knock-out </a:t>
            </a:r>
            <a:r>
              <a:rPr lang="bg-BG" sz="1700" dirty="0"/>
              <a:t>мишките са с променени нива на някои мозъчни </a:t>
            </a:r>
            <a:r>
              <a:rPr lang="bg-BG" sz="1700" dirty="0">
                <a:solidFill>
                  <a:schemeClr val="accent1"/>
                </a:solidFill>
              </a:rPr>
              <a:t>невротрансмитери </a:t>
            </a:r>
            <a:r>
              <a:rPr lang="bg-BG" sz="1700" dirty="0">
                <a:solidFill>
                  <a:prstClr val="black"/>
                </a:solidFill>
              </a:rPr>
              <a:t>(</a:t>
            </a:r>
            <a:r>
              <a:rPr lang="en-US" sz="1700" dirty="0">
                <a:solidFill>
                  <a:prstClr val="black"/>
                </a:solidFill>
              </a:rPr>
              <a:t>Oury et al., 2013):</a:t>
            </a:r>
            <a:r>
              <a:rPr lang="bg-BG" sz="1700" dirty="0"/>
              <a:t> </a:t>
            </a:r>
          </a:p>
          <a:p>
            <a:pPr lvl="1"/>
            <a:r>
              <a:rPr lang="bg-BG" sz="1700" dirty="0"/>
              <a:t>Нивата на </a:t>
            </a:r>
            <a:r>
              <a:rPr lang="en-US" sz="1700" dirty="0">
                <a:solidFill>
                  <a:schemeClr val="accent3"/>
                </a:solidFill>
              </a:rPr>
              <a:t>GABA </a:t>
            </a:r>
            <a:r>
              <a:rPr lang="bg-BG" sz="1700" dirty="0"/>
              <a:t>са</a:t>
            </a:r>
            <a:r>
              <a:rPr lang="bg-BG" sz="1700" dirty="0">
                <a:solidFill>
                  <a:schemeClr val="accent3"/>
                </a:solidFill>
              </a:rPr>
              <a:t> повишени </a:t>
            </a:r>
            <a:r>
              <a:rPr lang="bg-BG" sz="1700" dirty="0"/>
              <a:t>във всички изследвани части на мозъка</a:t>
            </a:r>
          </a:p>
          <a:p>
            <a:pPr lvl="1"/>
            <a:r>
              <a:rPr lang="bg-BG" sz="1700" dirty="0"/>
              <a:t>Нивата на </a:t>
            </a:r>
            <a:r>
              <a:rPr lang="bg-BG" sz="1700" dirty="0">
                <a:solidFill>
                  <a:schemeClr val="accent3"/>
                </a:solidFill>
              </a:rPr>
              <a:t>серотонин </a:t>
            </a:r>
            <a:r>
              <a:rPr lang="bg-BG" sz="1700" dirty="0"/>
              <a:t>и</a:t>
            </a:r>
            <a:r>
              <a:rPr lang="bg-BG" sz="1700" dirty="0">
                <a:solidFill>
                  <a:schemeClr val="accent3"/>
                </a:solidFill>
              </a:rPr>
              <a:t> норепинефрин </a:t>
            </a:r>
            <a:r>
              <a:rPr lang="bg-BG" sz="1700" dirty="0"/>
              <a:t>са</a:t>
            </a:r>
            <a:r>
              <a:rPr lang="bg-BG" sz="1700" dirty="0">
                <a:solidFill>
                  <a:schemeClr val="accent3"/>
                </a:solidFill>
              </a:rPr>
              <a:t> понижени </a:t>
            </a:r>
            <a:r>
              <a:rPr lang="bg-BG" sz="1700" dirty="0"/>
              <a:t>най-вече в </a:t>
            </a:r>
            <a:r>
              <a:rPr lang="bg-BG" sz="1700" dirty="0">
                <a:solidFill>
                  <a:schemeClr val="accent3"/>
                </a:solidFill>
              </a:rPr>
              <a:t>мозъчния ствол</a:t>
            </a:r>
          </a:p>
          <a:p>
            <a:pPr lvl="1"/>
            <a:r>
              <a:rPr lang="bg-BG" sz="1700" dirty="0"/>
              <a:t>Нивата на </a:t>
            </a:r>
            <a:r>
              <a:rPr lang="bg-BG" sz="1700" dirty="0">
                <a:solidFill>
                  <a:schemeClr val="accent3"/>
                </a:solidFill>
              </a:rPr>
              <a:t>допамин </a:t>
            </a:r>
            <a:r>
              <a:rPr lang="bg-BG" sz="1700" dirty="0"/>
              <a:t>са</a:t>
            </a:r>
            <a:r>
              <a:rPr lang="bg-BG" sz="1700" dirty="0">
                <a:solidFill>
                  <a:schemeClr val="accent3"/>
                </a:solidFill>
              </a:rPr>
              <a:t> понижени </a:t>
            </a:r>
            <a:r>
              <a:rPr lang="bg-BG" sz="1700" dirty="0"/>
              <a:t>в </a:t>
            </a:r>
            <a:r>
              <a:rPr lang="bg-BG" sz="1700" dirty="0">
                <a:solidFill>
                  <a:schemeClr val="accent3"/>
                </a:solidFill>
              </a:rPr>
              <a:t>хипокампа, стриатума и кортекса</a:t>
            </a:r>
          </a:p>
          <a:p>
            <a:pPr lvl="1"/>
            <a:r>
              <a:rPr lang="bg-BG" sz="1700" dirty="0"/>
              <a:t>Нивата на </a:t>
            </a:r>
            <a:r>
              <a:rPr lang="bg-BG" sz="1700" dirty="0">
                <a:solidFill>
                  <a:schemeClr val="accent3"/>
                </a:solidFill>
              </a:rPr>
              <a:t>глутамат </a:t>
            </a:r>
            <a:r>
              <a:rPr lang="bg-BG" sz="1700" dirty="0"/>
              <a:t>са </a:t>
            </a:r>
            <a:r>
              <a:rPr lang="bg-BG" sz="1700" dirty="0">
                <a:solidFill>
                  <a:schemeClr val="accent3"/>
                </a:solidFill>
              </a:rPr>
              <a:t>непроменени</a:t>
            </a:r>
          </a:p>
          <a:p>
            <a:pPr marL="230188" lvl="1" indent="-230188"/>
            <a:r>
              <a:rPr lang="bg-BG" sz="1700" dirty="0"/>
              <a:t>Промените в нивата на </a:t>
            </a:r>
            <a:r>
              <a:rPr lang="bg-BG" sz="1700" dirty="0">
                <a:solidFill>
                  <a:srgbClr val="E5224E"/>
                </a:solidFill>
              </a:rPr>
              <a:t>невротрансмитерите </a:t>
            </a:r>
            <a:r>
              <a:rPr lang="bg-BG" sz="1700" dirty="0"/>
              <a:t>се дължат на променена</a:t>
            </a:r>
            <a:r>
              <a:rPr lang="bg-BG" sz="1700" dirty="0">
                <a:solidFill>
                  <a:srgbClr val="E5224E"/>
                </a:solidFill>
              </a:rPr>
              <a:t> генна експресия </a:t>
            </a:r>
            <a:r>
              <a:rPr lang="bg-BG" sz="1700" dirty="0"/>
              <a:t>на ензимите, въвлечени в биосинтеза им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16378" y="1339593"/>
            <a:ext cx="4661106" cy="5095283"/>
            <a:chOff x="6793907" y="1093203"/>
            <a:chExt cx="4591850" cy="54724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7082"/>
            <a:stretch/>
          </p:blipFill>
          <p:spPr>
            <a:xfrm>
              <a:off x="6793907" y="1093203"/>
              <a:ext cx="4591850" cy="54724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19546" y="1153682"/>
              <a:ext cx="11964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56706" y="1153682"/>
              <a:ext cx="115481" cy="3292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19547" y="2905570"/>
              <a:ext cx="11964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5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19546" y="4807294"/>
              <a:ext cx="184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03065" y="4807294"/>
              <a:ext cx="184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8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51314" y="6538958"/>
            <a:ext cx="1051891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prstClr val="black"/>
                </a:solidFill>
              </a:rPr>
              <a:t>Oury et al., 2013</a:t>
            </a:r>
            <a:r>
              <a:rPr lang="bg-BG" sz="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5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757" y="613665"/>
            <a:ext cx="7381874" cy="594408"/>
          </a:xfrm>
        </p:spPr>
        <p:txBody>
          <a:bodyPr>
            <a:noAutofit/>
          </a:bodyPr>
          <a:lstStyle/>
          <a:p>
            <a:pPr algn="ctr"/>
            <a:r>
              <a:rPr lang="bg-BG" sz="2400" dirty="0">
                <a:solidFill>
                  <a:srgbClr val="E5224E"/>
                </a:solidFill>
              </a:rPr>
              <a:t>Ефекти на </a:t>
            </a:r>
            <a:r>
              <a:rPr lang="en-US" sz="2400" dirty="0" err="1" smtClean="0">
                <a:solidFill>
                  <a:srgbClr val="E5224E"/>
                </a:solidFill>
              </a:rPr>
              <a:t>osteocalcin</a:t>
            </a:r>
            <a:r>
              <a:rPr lang="bg-BG" sz="2400" dirty="0" smtClean="0">
                <a:solidFill>
                  <a:srgbClr val="E5224E"/>
                </a:solidFill>
              </a:rPr>
              <a:t>, </a:t>
            </a:r>
            <a:r>
              <a:rPr lang="bg-BG" sz="2400" dirty="0">
                <a:solidFill>
                  <a:srgbClr val="E5224E"/>
                </a:solidFill>
              </a:rPr>
              <a:t>приложен на генно-модифицирани мишки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522398"/>
            <a:ext cx="4238624" cy="4516452"/>
          </a:xfrm>
        </p:spPr>
        <p:txBody>
          <a:bodyPr>
            <a:normAutofit/>
          </a:bodyPr>
          <a:lstStyle/>
          <a:p>
            <a:r>
              <a:rPr lang="bg-BG" sz="1800" dirty="0">
                <a:solidFill>
                  <a:prstClr val="black"/>
                </a:solidFill>
              </a:rPr>
              <a:t>Екзогенен</a:t>
            </a:r>
            <a:r>
              <a:rPr lang="bg-BG" sz="1800" dirty="0">
                <a:solidFill>
                  <a:srgbClr val="E5224E"/>
                </a:solidFill>
              </a:rPr>
              <a:t> </a:t>
            </a:r>
            <a:r>
              <a:rPr lang="en-US" sz="1800" dirty="0" err="1">
                <a:solidFill>
                  <a:srgbClr val="E5224E"/>
                </a:solidFill>
              </a:rPr>
              <a:t>ucOC</a:t>
            </a:r>
            <a:r>
              <a:rPr lang="bg-BG" sz="1800" dirty="0">
                <a:solidFill>
                  <a:srgbClr val="E5224E"/>
                </a:solidFill>
              </a:rPr>
              <a:t>, </a:t>
            </a:r>
            <a:r>
              <a:rPr lang="bg-BG" sz="1800" dirty="0">
                <a:solidFill>
                  <a:prstClr val="black"/>
                </a:solidFill>
              </a:rPr>
              <a:t>приложен на </a:t>
            </a:r>
            <a:r>
              <a:rPr lang="en-US" sz="1800" dirty="0">
                <a:solidFill>
                  <a:schemeClr val="accent1"/>
                </a:solidFill>
              </a:rPr>
              <a:t>OC knock-out </a:t>
            </a:r>
            <a:r>
              <a:rPr lang="bg-BG" sz="1800" dirty="0">
                <a:solidFill>
                  <a:prstClr val="black"/>
                </a:solidFill>
              </a:rPr>
              <a:t>мишки</a:t>
            </a:r>
            <a:r>
              <a:rPr lang="en-US" sz="1800" dirty="0">
                <a:solidFill>
                  <a:prstClr val="black"/>
                </a:solidFill>
              </a:rPr>
              <a:t> (Oury et al., 2013): </a:t>
            </a:r>
          </a:p>
          <a:p>
            <a:pPr lvl="1"/>
            <a:r>
              <a:rPr lang="bg-BG" sz="1600" dirty="0">
                <a:solidFill>
                  <a:schemeClr val="accent3"/>
                </a:solidFill>
              </a:rPr>
              <a:t>Предотвратява</a:t>
            </a:r>
            <a:r>
              <a:rPr lang="bg-BG" sz="1600" dirty="0">
                <a:solidFill>
                  <a:prstClr val="black"/>
                </a:solidFill>
              </a:rPr>
              <a:t> </a:t>
            </a:r>
            <a:r>
              <a:rPr lang="bg-BG" sz="1600" dirty="0">
                <a:solidFill>
                  <a:schemeClr val="accent3"/>
                </a:solidFill>
              </a:rPr>
              <a:t>напълно</a:t>
            </a:r>
            <a:r>
              <a:rPr lang="bg-BG" sz="1600" dirty="0">
                <a:solidFill>
                  <a:prstClr val="black"/>
                </a:solidFill>
              </a:rPr>
              <a:t> </a:t>
            </a:r>
            <a:r>
              <a:rPr lang="bg-BG" sz="1600" dirty="0">
                <a:solidFill>
                  <a:schemeClr val="accent3"/>
                </a:solidFill>
              </a:rPr>
              <a:t>тревожно-подобното</a:t>
            </a:r>
            <a:r>
              <a:rPr lang="bg-BG" sz="1600" dirty="0">
                <a:solidFill>
                  <a:prstClr val="black"/>
                </a:solidFill>
              </a:rPr>
              <a:t> </a:t>
            </a:r>
            <a:r>
              <a:rPr lang="bg-BG" sz="1600" dirty="0">
                <a:solidFill>
                  <a:schemeClr val="accent3"/>
                </a:solidFill>
              </a:rPr>
              <a:t>поведение в</a:t>
            </a:r>
            <a:r>
              <a:rPr lang="en-US" sz="1600" dirty="0">
                <a:solidFill>
                  <a:schemeClr val="accent3"/>
                </a:solidFill>
              </a:rPr>
              <a:t>:</a:t>
            </a:r>
          </a:p>
          <a:p>
            <a:pPr lvl="2"/>
            <a:r>
              <a:rPr lang="en-US" sz="1400" dirty="0">
                <a:solidFill>
                  <a:prstClr val="black"/>
                </a:solidFill>
              </a:rPr>
              <a:t>Light and dark test (A)</a:t>
            </a:r>
            <a:r>
              <a:rPr lang="bg-BG" sz="1400" dirty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lvl="2"/>
            <a:r>
              <a:rPr lang="en-US" sz="1400" dirty="0">
                <a:solidFill>
                  <a:prstClr val="black"/>
                </a:solidFill>
              </a:rPr>
              <a:t>Elevated plus maze test (B)</a:t>
            </a:r>
          </a:p>
          <a:p>
            <a:pPr lvl="2"/>
            <a:r>
              <a:rPr lang="en-US" sz="1400" dirty="0">
                <a:solidFill>
                  <a:prstClr val="black"/>
                </a:solidFill>
              </a:rPr>
              <a:t>Open field </a:t>
            </a:r>
            <a:r>
              <a:rPr lang="en-US" sz="1400" dirty="0" smtClean="0">
                <a:solidFill>
                  <a:prstClr val="black"/>
                </a:solidFill>
              </a:rPr>
              <a:t>test</a:t>
            </a:r>
            <a:endParaRPr lang="bg-BG" sz="1400" dirty="0">
              <a:solidFill>
                <a:prstClr val="black"/>
              </a:solidFill>
            </a:endParaRPr>
          </a:p>
          <a:p>
            <a:pPr lvl="1"/>
            <a:r>
              <a:rPr lang="bg-BG" sz="1600" dirty="0">
                <a:solidFill>
                  <a:schemeClr val="accent3"/>
                </a:solidFill>
              </a:rPr>
              <a:t>Предотвратява напълно депресивно-подобното поведение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r>
              <a:rPr lang="bg-BG" sz="1600" dirty="0">
                <a:solidFill>
                  <a:schemeClr val="accent3"/>
                </a:solidFill>
              </a:rPr>
              <a:t>в:</a:t>
            </a:r>
            <a:r>
              <a:rPr lang="bg-BG" sz="1600" dirty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  <a:p>
            <a:pPr lvl="2"/>
            <a:r>
              <a:rPr lang="en-US" sz="1400" dirty="0">
                <a:solidFill>
                  <a:prstClr val="black"/>
                </a:solidFill>
              </a:rPr>
              <a:t>Forced swim test </a:t>
            </a:r>
            <a:r>
              <a:rPr lang="en-US" sz="1400" dirty="0" smtClean="0">
                <a:solidFill>
                  <a:prstClr val="black"/>
                </a:solidFill>
              </a:rPr>
              <a:t>(C)</a:t>
            </a:r>
            <a:endParaRPr lang="bg-BG" sz="1400" dirty="0">
              <a:solidFill>
                <a:prstClr val="black"/>
              </a:solidFill>
            </a:endParaRPr>
          </a:p>
          <a:p>
            <a:pPr lvl="2"/>
            <a:r>
              <a:rPr lang="en-US" sz="1400" dirty="0">
                <a:solidFill>
                  <a:prstClr val="black"/>
                </a:solidFill>
              </a:rPr>
              <a:t>Tail suspension test </a:t>
            </a:r>
            <a:r>
              <a:rPr lang="en-US" sz="1400" dirty="0" smtClean="0">
                <a:solidFill>
                  <a:prstClr val="black"/>
                </a:solidFill>
              </a:rPr>
              <a:t>(</a:t>
            </a:r>
            <a:r>
              <a:rPr lang="en-US" sz="1400" dirty="0">
                <a:solidFill>
                  <a:prstClr val="black"/>
                </a:solidFill>
              </a:rPr>
              <a:t>D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r>
              <a:rPr lang="bg-BG" sz="1400" dirty="0" smtClean="0">
                <a:solidFill>
                  <a:prstClr val="black"/>
                </a:solidFill>
              </a:rPr>
              <a:t> </a:t>
            </a:r>
            <a:endParaRPr lang="bg-BG" sz="1400" dirty="0">
              <a:solidFill>
                <a:prstClr val="black"/>
              </a:solidFill>
            </a:endParaRPr>
          </a:p>
          <a:p>
            <a:pPr lvl="1"/>
            <a:r>
              <a:rPr lang="bg-BG" sz="1600" dirty="0">
                <a:solidFill>
                  <a:schemeClr val="accent3"/>
                </a:solidFill>
              </a:rPr>
              <a:t>Предотвратява частично нарушенията в пространствената памет и обучението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r="27736" b="70432"/>
          <a:stretch/>
        </p:blipFill>
        <p:spPr>
          <a:xfrm>
            <a:off x="4915878" y="1734159"/>
            <a:ext cx="6399633" cy="1971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3534" y="5909101"/>
            <a:ext cx="101341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prstClr val="black"/>
                </a:solidFill>
              </a:rPr>
              <a:t>Oury et al., 2013</a:t>
            </a:r>
            <a:r>
              <a:rPr lang="bg-BG" sz="8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25827" y="3780624"/>
            <a:ext cx="2143125" cy="1933575"/>
            <a:chOff x="5395582" y="3916985"/>
            <a:chExt cx="2433968" cy="2121865"/>
          </a:xfrm>
        </p:grpSpPr>
        <p:grpSp>
          <p:nvGrpSpPr>
            <p:cNvPr id="12" name="Group 11"/>
            <p:cNvGrpSpPr/>
            <p:nvPr/>
          </p:nvGrpSpPr>
          <p:grpSpPr>
            <a:xfrm>
              <a:off x="5395582" y="3916986"/>
              <a:ext cx="2433968" cy="2064714"/>
              <a:chOff x="5395582" y="3916986"/>
              <a:chExt cx="2433968" cy="206471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75000" t="807" r="1137" b="53732"/>
              <a:stretch/>
            </p:blipFill>
            <p:spPr>
              <a:xfrm>
                <a:off x="5753100" y="4105275"/>
                <a:ext cx="2076450" cy="18764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395582" y="3916986"/>
                <a:ext cx="257833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</a:t>
                </a:r>
                <a:endParaRPr lang="en-US" sz="1600" b="1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95582" y="3916985"/>
              <a:ext cx="2367293" cy="212186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56725" y="3743325"/>
            <a:ext cx="2274590" cy="1970874"/>
            <a:chOff x="8279110" y="3743325"/>
            <a:chExt cx="2017416" cy="1809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0248" t="50469" r="4701" b="1934"/>
            <a:stretch/>
          </p:blipFill>
          <p:spPr>
            <a:xfrm>
              <a:off x="8543926" y="3867150"/>
              <a:ext cx="1752600" cy="16859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279110" y="3743325"/>
              <a:ext cx="259046" cy="25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D</a:t>
              </a:r>
              <a:endParaRPr lang="en-US" sz="12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79110" y="3780624"/>
              <a:ext cx="2017416" cy="177245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58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911" y="685835"/>
            <a:ext cx="6905625" cy="51749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E5224E"/>
                </a:solidFill>
              </a:rPr>
              <a:t>Мозъчна Акумулация и Ефекти на екзогенен </a:t>
            </a:r>
            <a:r>
              <a:rPr lang="en-US" sz="2400" dirty="0" err="1" smtClean="0">
                <a:solidFill>
                  <a:srgbClr val="E5224E"/>
                </a:solidFill>
              </a:rPr>
              <a:t>osteocalcin</a:t>
            </a:r>
            <a:r>
              <a:rPr lang="ru-RU" sz="2400" dirty="0" smtClean="0">
                <a:solidFill>
                  <a:srgbClr val="E5224E"/>
                </a:solidFill>
              </a:rPr>
              <a:t> </a:t>
            </a:r>
            <a:r>
              <a:rPr lang="ru-RU" sz="2400" dirty="0">
                <a:solidFill>
                  <a:srgbClr val="E5224E"/>
                </a:solidFill>
              </a:rPr>
              <a:t>върху генната експесия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34796"/>
            <a:ext cx="5715000" cy="4483889"/>
          </a:xfrm>
        </p:spPr>
        <p:txBody>
          <a:bodyPr>
            <a:normAutofit fontScale="92500"/>
          </a:bodyPr>
          <a:lstStyle/>
          <a:p>
            <a:r>
              <a:rPr lang="bg-BG" sz="1700" dirty="0"/>
              <a:t>Екзогенен</a:t>
            </a:r>
            <a:r>
              <a:rPr lang="bg-BG" sz="1700" dirty="0">
                <a:solidFill>
                  <a:srgbClr val="E5224E"/>
                </a:solidFill>
              </a:rPr>
              <a:t> </a:t>
            </a:r>
            <a:r>
              <a:rPr lang="en-US" sz="1700" dirty="0" err="1">
                <a:solidFill>
                  <a:srgbClr val="E5224E"/>
                </a:solidFill>
              </a:rPr>
              <a:t>ucOC</a:t>
            </a:r>
            <a:r>
              <a:rPr lang="bg-BG" sz="1700" dirty="0">
                <a:solidFill>
                  <a:srgbClr val="E5224E"/>
                </a:solidFill>
              </a:rPr>
              <a:t>, </a:t>
            </a:r>
            <a:r>
              <a:rPr lang="bg-BG" sz="1700" dirty="0"/>
              <a:t>приложен подкожно на </a:t>
            </a:r>
            <a:r>
              <a:rPr lang="en-US" sz="1700" dirty="0">
                <a:solidFill>
                  <a:schemeClr val="accent1"/>
                </a:solidFill>
              </a:rPr>
              <a:t>OC knock-out </a:t>
            </a:r>
            <a:r>
              <a:rPr lang="bg-BG" sz="1700" dirty="0"/>
              <a:t>мишки </a:t>
            </a:r>
            <a:r>
              <a:rPr lang="bg-BG" sz="1700" dirty="0">
                <a:solidFill>
                  <a:srgbClr val="E5224E"/>
                </a:solidFill>
              </a:rPr>
              <a:t>преминава през хемато-енцефалната бариера </a:t>
            </a:r>
            <a:r>
              <a:rPr lang="bg-BG" sz="1700" dirty="0"/>
              <a:t>и се </a:t>
            </a:r>
            <a:r>
              <a:rPr lang="bg-BG" sz="1700" dirty="0">
                <a:solidFill>
                  <a:srgbClr val="E5224E"/>
                </a:solidFill>
              </a:rPr>
              <a:t>натрупва</a:t>
            </a:r>
            <a:r>
              <a:rPr lang="bg-BG" sz="1700" dirty="0"/>
              <a:t> в</a:t>
            </a:r>
            <a:r>
              <a:rPr lang="en-US" sz="1700" dirty="0"/>
              <a:t> (Oury et al., 2013): </a:t>
            </a:r>
            <a:endParaRPr lang="bg-BG" sz="1700" dirty="0"/>
          </a:p>
          <a:p>
            <a:pPr lvl="1"/>
            <a:r>
              <a:rPr lang="bg-BG" sz="1500" dirty="0">
                <a:solidFill>
                  <a:schemeClr val="accent3"/>
                </a:solidFill>
              </a:rPr>
              <a:t>Средния мозък </a:t>
            </a:r>
            <a:r>
              <a:rPr lang="bg-BG" sz="1500" dirty="0"/>
              <a:t>– във </a:t>
            </a:r>
            <a:r>
              <a:rPr lang="bg-BG" sz="1500" dirty="0">
                <a:solidFill>
                  <a:schemeClr val="accent3"/>
                </a:solidFill>
              </a:rPr>
              <a:t>вентралния тегментум, </a:t>
            </a:r>
            <a:r>
              <a:rPr lang="bg-BG" sz="1500" dirty="0"/>
              <a:t>богат на </a:t>
            </a:r>
            <a:r>
              <a:rPr lang="bg-BG" sz="1500" dirty="0">
                <a:solidFill>
                  <a:schemeClr val="accent3"/>
                </a:solidFill>
              </a:rPr>
              <a:t>допаминергични </a:t>
            </a:r>
            <a:r>
              <a:rPr lang="bg-BG" sz="1500" dirty="0"/>
              <a:t>неврони</a:t>
            </a:r>
          </a:p>
          <a:p>
            <a:pPr lvl="1"/>
            <a:r>
              <a:rPr lang="bg-BG" sz="1500" dirty="0">
                <a:solidFill>
                  <a:schemeClr val="accent3"/>
                </a:solidFill>
              </a:rPr>
              <a:t>Мозъчния ствол </a:t>
            </a:r>
            <a:r>
              <a:rPr lang="bg-BG" sz="1500" dirty="0"/>
              <a:t>– в дорзалния и медианния </a:t>
            </a:r>
            <a:r>
              <a:rPr lang="en-US" sz="1500" dirty="0" err="1">
                <a:solidFill>
                  <a:schemeClr val="accent3"/>
                </a:solidFill>
              </a:rPr>
              <a:t>nn</a:t>
            </a:r>
            <a:r>
              <a:rPr lang="en-US" sz="1500" dirty="0">
                <a:solidFill>
                  <a:schemeClr val="accent3"/>
                </a:solidFill>
              </a:rPr>
              <a:t>. raphe, </a:t>
            </a:r>
            <a:r>
              <a:rPr lang="bg-BG" sz="1500" dirty="0"/>
              <a:t>съдържащи </a:t>
            </a:r>
            <a:r>
              <a:rPr lang="bg-BG" sz="1500" dirty="0">
                <a:solidFill>
                  <a:schemeClr val="accent3"/>
                </a:solidFill>
              </a:rPr>
              <a:t>серотонинергични </a:t>
            </a:r>
            <a:r>
              <a:rPr lang="bg-BG" sz="1500" dirty="0"/>
              <a:t>неврони</a:t>
            </a:r>
          </a:p>
          <a:p>
            <a:pPr lvl="1"/>
            <a:r>
              <a:rPr lang="bg-BG" sz="1500" dirty="0">
                <a:solidFill>
                  <a:schemeClr val="accent3"/>
                </a:solidFill>
              </a:rPr>
              <a:t>Хипокампа </a:t>
            </a:r>
            <a:r>
              <a:rPr lang="bg-BG" sz="1500" dirty="0"/>
              <a:t>– в регион </a:t>
            </a:r>
            <a:r>
              <a:rPr lang="en-US" sz="1500" dirty="0">
                <a:solidFill>
                  <a:schemeClr val="accent3"/>
                </a:solidFill>
              </a:rPr>
              <a:t>CA3, </a:t>
            </a:r>
            <a:r>
              <a:rPr lang="bg-BG" sz="1500" dirty="0"/>
              <a:t>имащ отношение към </a:t>
            </a:r>
            <a:r>
              <a:rPr lang="bg-BG" sz="1500" dirty="0">
                <a:solidFill>
                  <a:schemeClr val="accent3"/>
                </a:solidFill>
              </a:rPr>
              <a:t>пространствената памет</a:t>
            </a:r>
            <a:r>
              <a:rPr lang="bg-BG" sz="1500" dirty="0"/>
              <a:t> и </a:t>
            </a:r>
            <a:r>
              <a:rPr lang="bg-BG" sz="1500" dirty="0">
                <a:solidFill>
                  <a:schemeClr val="accent3"/>
                </a:solidFill>
              </a:rPr>
              <a:t>обучение </a:t>
            </a:r>
          </a:p>
          <a:p>
            <a:pPr marL="228600" lvl="1"/>
            <a:r>
              <a:rPr lang="ru-RU" sz="1700" dirty="0"/>
              <a:t>Екзогенен </a:t>
            </a:r>
            <a:r>
              <a:rPr lang="ru-RU" sz="1700" dirty="0">
                <a:solidFill>
                  <a:schemeClr val="accent1"/>
                </a:solidFill>
              </a:rPr>
              <a:t>остеокалцин, </a:t>
            </a:r>
            <a:r>
              <a:rPr lang="ru-RU" sz="1700" dirty="0"/>
              <a:t>приложен на </a:t>
            </a:r>
            <a:r>
              <a:rPr lang="en-US" sz="1700" dirty="0">
                <a:solidFill>
                  <a:schemeClr val="accent1"/>
                </a:solidFill>
              </a:rPr>
              <a:t>OC knock-out </a:t>
            </a:r>
            <a:r>
              <a:rPr lang="ru-RU" sz="1700" dirty="0"/>
              <a:t>мишки, както и </a:t>
            </a:r>
            <a:r>
              <a:rPr lang="ru-RU" sz="1700" i="1" dirty="0">
                <a:solidFill>
                  <a:schemeClr val="accent1"/>
                </a:solidFill>
              </a:rPr>
              <a:t>in vitro </a:t>
            </a:r>
            <a:r>
              <a:rPr lang="ru-RU" sz="1700" dirty="0"/>
              <a:t>на </a:t>
            </a:r>
            <a:r>
              <a:rPr lang="ru-RU" sz="1700" dirty="0">
                <a:solidFill>
                  <a:schemeClr val="accent1"/>
                </a:solidFill>
              </a:rPr>
              <a:t>срезове </a:t>
            </a:r>
            <a:r>
              <a:rPr lang="ru-RU" sz="1700" dirty="0"/>
              <a:t>от различни части на </a:t>
            </a:r>
            <a:r>
              <a:rPr lang="ru-RU" sz="1700" dirty="0">
                <a:solidFill>
                  <a:schemeClr val="accent1"/>
                </a:solidFill>
              </a:rPr>
              <a:t>мозъка</a:t>
            </a:r>
            <a:r>
              <a:rPr lang="ru-RU" sz="1700" dirty="0"/>
              <a:t> и на </a:t>
            </a:r>
            <a:r>
              <a:rPr lang="ru-RU" sz="1700" dirty="0">
                <a:solidFill>
                  <a:schemeClr val="accent1"/>
                </a:solidFill>
              </a:rPr>
              <a:t>невронални клетъчни култури:</a:t>
            </a:r>
          </a:p>
          <a:p>
            <a:pPr marL="685800" lvl="2"/>
            <a:r>
              <a:rPr lang="ru-RU" sz="1500" dirty="0">
                <a:solidFill>
                  <a:schemeClr val="accent3"/>
                </a:solidFill>
              </a:rPr>
              <a:t>Коригира промените в генната експресия </a:t>
            </a:r>
            <a:r>
              <a:rPr lang="ru-RU" sz="1500" dirty="0"/>
              <a:t>на ензимите, имащи отношение към биосинтеза на GABA</a:t>
            </a:r>
            <a:r>
              <a:rPr lang="en-US" sz="1500" dirty="0"/>
              <a:t> (</a:t>
            </a:r>
            <a:r>
              <a:rPr lang="en-US" sz="1500" i="1" dirty="0">
                <a:solidFill>
                  <a:schemeClr val="accent3"/>
                </a:solidFill>
              </a:rPr>
              <a:t>Gad1</a:t>
            </a:r>
            <a:r>
              <a:rPr lang="en-US" sz="1500" dirty="0"/>
              <a:t> </a:t>
            </a:r>
            <a:r>
              <a:rPr lang="bg-BG" sz="1500" dirty="0"/>
              <a:t>и </a:t>
            </a:r>
            <a:r>
              <a:rPr lang="en-US" sz="1500" i="1" dirty="0">
                <a:solidFill>
                  <a:schemeClr val="accent3"/>
                </a:solidFill>
              </a:rPr>
              <a:t>Gad</a:t>
            </a:r>
            <a:r>
              <a:rPr lang="bg-BG" sz="1500" i="1" dirty="0">
                <a:solidFill>
                  <a:schemeClr val="accent3"/>
                </a:solidFill>
              </a:rPr>
              <a:t>2</a:t>
            </a:r>
            <a:r>
              <a:rPr lang="bg-BG" sz="1500" dirty="0"/>
              <a:t>)</a:t>
            </a:r>
            <a:r>
              <a:rPr lang="ru-RU" sz="1500" dirty="0"/>
              <a:t>, допамин и норепинефрин (</a:t>
            </a:r>
            <a:r>
              <a:rPr lang="en-US" sz="1500" i="1" dirty="0" err="1">
                <a:solidFill>
                  <a:schemeClr val="accent3"/>
                </a:solidFill>
              </a:rPr>
              <a:t>Th</a:t>
            </a:r>
            <a:r>
              <a:rPr lang="en-US" sz="1500" dirty="0"/>
              <a:t>)</a:t>
            </a:r>
            <a:r>
              <a:rPr lang="ru-RU" sz="1500" dirty="0"/>
              <a:t> в </a:t>
            </a:r>
            <a:r>
              <a:rPr lang="ru-RU" sz="1500" dirty="0">
                <a:solidFill>
                  <a:schemeClr val="accent3"/>
                </a:solidFill>
              </a:rPr>
              <a:t>опитните живтони </a:t>
            </a:r>
            <a:endParaRPr lang="bg-BG" sz="1300" dirty="0">
              <a:solidFill>
                <a:schemeClr val="accent3"/>
              </a:solidFill>
            </a:endParaRPr>
          </a:p>
          <a:p>
            <a:pPr marL="687388" lvl="2" indent="-230188"/>
            <a:r>
              <a:rPr lang="bg-BG" sz="1500" dirty="0">
                <a:solidFill>
                  <a:schemeClr val="accent3"/>
                </a:solidFill>
              </a:rPr>
              <a:t>Потиска </a:t>
            </a:r>
            <a:r>
              <a:rPr lang="bg-BG" sz="1500" dirty="0"/>
              <a:t>експресията на </a:t>
            </a:r>
            <a:r>
              <a:rPr lang="en-US" sz="1500" i="1" dirty="0">
                <a:solidFill>
                  <a:schemeClr val="accent3"/>
                </a:solidFill>
              </a:rPr>
              <a:t>Gad1</a:t>
            </a:r>
            <a:r>
              <a:rPr lang="bg-BG" sz="1500" dirty="0"/>
              <a:t>, а </a:t>
            </a:r>
            <a:r>
              <a:rPr lang="bg-BG" sz="1500" dirty="0">
                <a:solidFill>
                  <a:schemeClr val="accent3"/>
                </a:solidFill>
              </a:rPr>
              <a:t>увеличава</a:t>
            </a:r>
            <a:r>
              <a:rPr lang="bg-BG" sz="1500" dirty="0">
                <a:solidFill>
                  <a:srgbClr val="E5224E"/>
                </a:solidFill>
              </a:rPr>
              <a:t> </a:t>
            </a:r>
            <a:r>
              <a:rPr lang="bg-BG" sz="1500" dirty="0"/>
              <a:t>експресията на </a:t>
            </a:r>
            <a:r>
              <a:rPr lang="en-US" sz="1500" i="1" dirty="0">
                <a:solidFill>
                  <a:schemeClr val="accent3"/>
                </a:solidFill>
              </a:rPr>
              <a:t>Tph2</a:t>
            </a:r>
            <a:r>
              <a:rPr lang="bg-BG" sz="1500" dirty="0"/>
              <a:t> и </a:t>
            </a:r>
            <a:r>
              <a:rPr lang="en-US" sz="1500" i="1" dirty="0" err="1">
                <a:solidFill>
                  <a:schemeClr val="accent3"/>
                </a:solidFill>
              </a:rPr>
              <a:t>Th</a:t>
            </a:r>
            <a:r>
              <a:rPr lang="bg-BG" sz="1500" dirty="0"/>
              <a:t> в </a:t>
            </a:r>
            <a:r>
              <a:rPr lang="en-US" sz="1500" i="1" dirty="0">
                <a:solidFill>
                  <a:schemeClr val="accent3"/>
                </a:solidFill>
              </a:rPr>
              <a:t>in vitro </a:t>
            </a:r>
            <a:r>
              <a:rPr lang="bg-BG" sz="1500" dirty="0"/>
              <a:t>експериментите</a:t>
            </a:r>
            <a:endParaRPr lang="bg-BG" sz="1500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07233" y="4027062"/>
            <a:ext cx="2790856" cy="2191623"/>
            <a:chOff x="8081800" y="4091506"/>
            <a:chExt cx="2471901" cy="21323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800" y="4091506"/>
              <a:ext cx="2471901" cy="21323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51219" y="4150818"/>
              <a:ext cx="100276" cy="3137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718028" y="6345718"/>
            <a:ext cx="101341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800">
                <a:solidFill>
                  <a:prstClr val="black"/>
                </a:solidFill>
              </a:rPr>
              <a:t>Oury et al., 2013</a:t>
            </a:r>
            <a:r>
              <a:rPr lang="bg-BG" sz="800">
                <a:solidFill>
                  <a:prstClr val="black"/>
                </a:solidFill>
              </a:rPr>
              <a:t> </a:t>
            </a:r>
            <a:endParaRPr lang="bg-BG" sz="800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00801" y="1817069"/>
            <a:ext cx="5517735" cy="1932328"/>
            <a:chOff x="6465872" y="1963397"/>
            <a:chExt cx="5517735" cy="1932328"/>
          </a:xfrm>
        </p:grpSpPr>
        <p:grpSp>
          <p:nvGrpSpPr>
            <p:cNvPr id="9" name="Group 8"/>
            <p:cNvGrpSpPr/>
            <p:nvPr/>
          </p:nvGrpSpPr>
          <p:grpSpPr>
            <a:xfrm>
              <a:off x="6465872" y="1963397"/>
              <a:ext cx="5517735" cy="1932328"/>
              <a:chOff x="4966854" y="1255279"/>
              <a:chExt cx="7225146" cy="240716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r="44636" b="76797"/>
              <a:stretch/>
            </p:blipFill>
            <p:spPr>
              <a:xfrm>
                <a:off x="4966854" y="1255279"/>
                <a:ext cx="7225146" cy="240716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038726" y="1286490"/>
                <a:ext cx="32385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400" dirty="0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8718028" y="3190874"/>
              <a:ext cx="1149422" cy="23812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572750" y="3190874"/>
              <a:ext cx="1123950" cy="23812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718028" y="3556032"/>
              <a:ext cx="1099408" cy="29367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597292" y="3556032"/>
              <a:ext cx="1099408" cy="29367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4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35823"/>
            <a:ext cx="8610600" cy="750102"/>
          </a:xfrm>
        </p:spPr>
        <p:txBody>
          <a:bodyPr>
            <a:noAutofit/>
          </a:bodyPr>
          <a:lstStyle/>
          <a:p>
            <a:pPr algn="ctr"/>
            <a:r>
              <a:rPr lang="bg-BG" sz="2000" dirty="0">
                <a:solidFill>
                  <a:schemeClr val="accent1"/>
                </a:solidFill>
              </a:rPr>
              <a:t>роля на </a:t>
            </a:r>
            <a:r>
              <a:rPr lang="en-US" sz="2000" dirty="0" err="1" smtClean="0">
                <a:solidFill>
                  <a:schemeClr val="accent1"/>
                </a:solidFill>
              </a:rPr>
              <a:t>osteocalcin</a:t>
            </a:r>
            <a:r>
              <a:rPr lang="bg-BG" sz="2000" dirty="0" smtClean="0">
                <a:solidFill>
                  <a:schemeClr val="accent1"/>
                </a:solidFill>
              </a:rPr>
              <a:t> </a:t>
            </a:r>
            <a:r>
              <a:rPr lang="bg-BG" sz="2000" dirty="0">
                <a:solidFill>
                  <a:schemeClr val="accent1"/>
                </a:solidFill>
              </a:rPr>
              <a:t>за ембрионалното развитие на мозъка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100" dirty="0" err="1">
                <a:solidFill>
                  <a:schemeClr val="accent1"/>
                </a:solidFill>
              </a:rPr>
              <a:t>ucOC</a:t>
            </a:r>
            <a:r>
              <a:rPr lang="bg-BG" sz="2100" dirty="0"/>
              <a:t>,</a:t>
            </a:r>
            <a:r>
              <a:rPr lang="en-US" sz="2100" dirty="0"/>
              <a:t> </a:t>
            </a:r>
            <a:r>
              <a:rPr lang="bg-BG" sz="2100" dirty="0"/>
              <a:t>произведен от </a:t>
            </a:r>
            <a:r>
              <a:rPr lang="bg-BG" sz="2100" dirty="0">
                <a:solidFill>
                  <a:schemeClr val="accent1"/>
                </a:solidFill>
              </a:rPr>
              <a:t>майчиния</a:t>
            </a:r>
            <a:r>
              <a:rPr lang="bg-BG" sz="2100" dirty="0"/>
              <a:t> организъм, </a:t>
            </a:r>
            <a:r>
              <a:rPr lang="bg-BG" sz="2100" dirty="0">
                <a:solidFill>
                  <a:schemeClr val="accent1"/>
                </a:solidFill>
              </a:rPr>
              <a:t>преминава през плацентата</a:t>
            </a:r>
            <a:r>
              <a:rPr lang="bg-BG" sz="2100" dirty="0"/>
              <a:t> и е необходим за правилното развитие на мозъка при миши ембриони</a:t>
            </a:r>
            <a:r>
              <a:rPr lang="en-US" sz="2100" dirty="0"/>
              <a:t> (Oury et al., 2013)</a:t>
            </a:r>
            <a:endParaRPr lang="bg-BG" sz="2100" dirty="0"/>
          </a:p>
          <a:p>
            <a:r>
              <a:rPr lang="en-US" sz="2100" dirty="0">
                <a:solidFill>
                  <a:schemeClr val="accent1"/>
                </a:solidFill>
              </a:rPr>
              <a:t>OC knock-out</a:t>
            </a:r>
            <a:r>
              <a:rPr lang="bg-BG" sz="2100" dirty="0">
                <a:solidFill>
                  <a:schemeClr val="accent1"/>
                </a:solidFill>
              </a:rPr>
              <a:t> ембрионите </a:t>
            </a:r>
            <a:r>
              <a:rPr lang="bg-BG" sz="2100" dirty="0"/>
              <a:t>са с:</a:t>
            </a:r>
          </a:p>
          <a:p>
            <a:pPr lvl="1">
              <a:spcBef>
                <a:spcPts val="1000"/>
              </a:spcBef>
            </a:pPr>
            <a:r>
              <a:rPr lang="bg-BG" sz="1800" dirty="0">
                <a:solidFill>
                  <a:schemeClr val="accent3"/>
                </a:solidFill>
              </a:rPr>
              <a:t>По-ниска </a:t>
            </a:r>
            <a:r>
              <a:rPr lang="bg-BG" sz="1800" dirty="0"/>
              <a:t>стойност на отношението </a:t>
            </a:r>
            <a:r>
              <a:rPr lang="bg-BG" sz="1800" dirty="0">
                <a:solidFill>
                  <a:schemeClr val="accent3"/>
                </a:solidFill>
              </a:rPr>
              <a:t>тегло мозък/телесно тегло</a:t>
            </a:r>
          </a:p>
          <a:p>
            <a:pPr lvl="1">
              <a:spcBef>
                <a:spcPts val="1000"/>
              </a:spcBef>
            </a:pPr>
            <a:r>
              <a:rPr lang="bg-BG" sz="1800" dirty="0">
                <a:solidFill>
                  <a:schemeClr val="accent3"/>
                </a:solidFill>
              </a:rPr>
              <a:t>Уголемени мозъчни вентрикули</a:t>
            </a:r>
          </a:p>
          <a:p>
            <a:pPr lvl="1">
              <a:spcBef>
                <a:spcPts val="1000"/>
              </a:spcBef>
            </a:pPr>
            <a:r>
              <a:rPr lang="bg-BG" sz="1800" dirty="0">
                <a:solidFill>
                  <a:schemeClr val="accent3"/>
                </a:solidFill>
              </a:rPr>
              <a:t>По-голям</a:t>
            </a:r>
            <a:r>
              <a:rPr lang="bg-BG" sz="1800" dirty="0"/>
              <a:t> брой </a:t>
            </a:r>
            <a:r>
              <a:rPr lang="bg-BG" sz="1800" dirty="0">
                <a:solidFill>
                  <a:schemeClr val="accent3"/>
                </a:solidFill>
              </a:rPr>
              <a:t>апоптотични клетки </a:t>
            </a:r>
            <a:r>
              <a:rPr lang="bg-BG" sz="1800" dirty="0"/>
              <a:t>в </a:t>
            </a:r>
            <a:r>
              <a:rPr lang="bg-BG" sz="1800" dirty="0">
                <a:solidFill>
                  <a:schemeClr val="accent3"/>
                </a:solidFill>
              </a:rPr>
              <a:t>хипокампа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228600" lvl="1">
              <a:spcBef>
                <a:spcPts val="1000"/>
              </a:spcBef>
            </a:pPr>
            <a:r>
              <a:rPr lang="bg-BG" dirty="0"/>
              <a:t>Третирането с </a:t>
            </a:r>
            <a:r>
              <a:rPr lang="en-US" dirty="0" err="1">
                <a:solidFill>
                  <a:schemeClr val="accent1"/>
                </a:solidFill>
              </a:rPr>
              <a:t>ucOC</a:t>
            </a:r>
            <a:r>
              <a:rPr lang="en-US" dirty="0"/>
              <a:t> </a:t>
            </a:r>
            <a:r>
              <a:rPr lang="bg-BG" dirty="0"/>
              <a:t>на </a:t>
            </a:r>
            <a:r>
              <a:rPr lang="en-US" dirty="0">
                <a:solidFill>
                  <a:schemeClr val="accent1"/>
                </a:solidFill>
              </a:rPr>
              <a:t>OC knock-out </a:t>
            </a:r>
            <a:r>
              <a:rPr lang="bg-BG" dirty="0">
                <a:solidFill>
                  <a:schemeClr val="accent1"/>
                </a:solidFill>
              </a:rPr>
              <a:t>бременни мишки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pPr marL="685800" lvl="2">
              <a:spcBef>
                <a:spcPts val="1000"/>
              </a:spcBef>
            </a:pPr>
            <a:r>
              <a:rPr lang="bg-BG" dirty="0">
                <a:solidFill>
                  <a:schemeClr val="accent3"/>
                </a:solidFill>
              </a:rPr>
              <a:t>Предотвратява уголемяването на мозъчните вентрикули и невроналната апоптоза в хипокампа на ембрионите</a:t>
            </a:r>
          </a:p>
          <a:p>
            <a:pPr marL="685800" lvl="2">
              <a:spcBef>
                <a:spcPts val="1000"/>
              </a:spcBef>
            </a:pPr>
            <a:r>
              <a:rPr lang="bg-BG" dirty="0">
                <a:solidFill>
                  <a:schemeClr val="accent3"/>
                </a:solidFill>
              </a:rPr>
              <a:t>Предотвратява</a:t>
            </a:r>
            <a:r>
              <a:rPr lang="bg-BG" dirty="0"/>
              <a:t> напълно промените в нивата на </a:t>
            </a:r>
            <a:r>
              <a:rPr lang="bg-BG" dirty="0">
                <a:solidFill>
                  <a:schemeClr val="accent3"/>
                </a:solidFill>
              </a:rPr>
              <a:t>серотонин, норепинефрин и допмаин</a:t>
            </a:r>
            <a:r>
              <a:rPr lang="bg-BG" dirty="0"/>
              <a:t> и частично тези на </a:t>
            </a:r>
            <a:r>
              <a:rPr lang="en-US" dirty="0"/>
              <a:t>GABA </a:t>
            </a:r>
            <a:r>
              <a:rPr lang="bg-BG" dirty="0">
                <a:solidFill>
                  <a:schemeClr val="accent3"/>
                </a:solidFill>
              </a:rPr>
              <a:t>в поколението </a:t>
            </a:r>
            <a:r>
              <a:rPr lang="bg-BG" dirty="0"/>
              <a:t>3 месеца след раждането</a:t>
            </a:r>
          </a:p>
          <a:p>
            <a:pPr marL="685800" lvl="2">
              <a:spcBef>
                <a:spcPts val="1000"/>
              </a:spcBef>
            </a:pPr>
            <a:r>
              <a:rPr lang="bg-BG" dirty="0">
                <a:solidFill>
                  <a:schemeClr val="accent3"/>
                </a:solidFill>
              </a:rPr>
              <a:t>Предотвратява </a:t>
            </a:r>
            <a:r>
              <a:rPr lang="bg-BG" dirty="0"/>
              <a:t>нарушенията в </a:t>
            </a:r>
            <a:r>
              <a:rPr lang="bg-BG" dirty="0">
                <a:solidFill>
                  <a:schemeClr val="accent3"/>
                </a:solidFill>
              </a:rPr>
              <a:t>когнитивните функции </a:t>
            </a:r>
            <a:r>
              <a:rPr lang="bg-BG" dirty="0"/>
              <a:t>на поколението </a:t>
            </a:r>
          </a:p>
          <a:p>
            <a:pPr marL="685800" lvl="2">
              <a:spcBef>
                <a:spcPts val="1000"/>
              </a:spcBef>
            </a:pPr>
            <a:r>
              <a:rPr lang="bg-BG" dirty="0">
                <a:solidFill>
                  <a:schemeClr val="accent3"/>
                </a:solidFill>
              </a:rPr>
              <a:t>Не повлиява </a:t>
            </a:r>
            <a:r>
              <a:rPr lang="bg-BG" dirty="0"/>
              <a:t>проявите на </a:t>
            </a:r>
            <a:r>
              <a:rPr lang="bg-BG" dirty="0">
                <a:solidFill>
                  <a:schemeClr val="accent3"/>
                </a:solidFill>
              </a:rPr>
              <a:t>тревожно- и депресивно-подобно поведение </a:t>
            </a:r>
            <a:r>
              <a:rPr lang="bg-BG" dirty="0"/>
              <a:t>в поколението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175" y="577865"/>
            <a:ext cx="8610600" cy="616752"/>
          </a:xfrm>
        </p:spPr>
        <p:txBody>
          <a:bodyPr>
            <a:noAutofit/>
          </a:bodyPr>
          <a:lstStyle/>
          <a:p>
            <a:r>
              <a:rPr lang="bg-BG" sz="2000" dirty="0" smtClean="0">
                <a:solidFill>
                  <a:srgbClr val="E5224E"/>
                </a:solidFill>
              </a:rPr>
              <a:t>Рецептори на </a:t>
            </a:r>
            <a:r>
              <a:rPr lang="en-US" sz="2000" dirty="0" err="1">
                <a:solidFill>
                  <a:srgbClr val="E5224E"/>
                </a:solidFill>
              </a:rPr>
              <a:t>osteocalcin</a:t>
            </a:r>
            <a:r>
              <a:rPr lang="en-US" sz="2000" dirty="0">
                <a:solidFill>
                  <a:srgbClr val="E5224E"/>
                </a:solidFill>
              </a:rPr>
              <a:t> </a:t>
            </a:r>
            <a:r>
              <a:rPr lang="bg-BG" sz="2000" dirty="0">
                <a:solidFill>
                  <a:srgbClr val="E5224E"/>
                </a:solidFill>
              </a:rPr>
              <a:t>в Цнс</a:t>
            </a:r>
            <a:endParaRPr lang="en-US" sz="2000" dirty="0">
              <a:solidFill>
                <a:srgbClr val="E5224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591614"/>
            <a:ext cx="5739981" cy="4895850"/>
          </a:xfrm>
        </p:spPr>
        <p:txBody>
          <a:bodyPr>
            <a:normAutofit lnSpcReduction="10000"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Gpr158</a:t>
            </a:r>
            <a:r>
              <a:rPr lang="bg-BG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/>
              <a:t>Khrimian</a:t>
            </a:r>
            <a:r>
              <a:rPr lang="en-US" sz="1600" dirty="0"/>
              <a:t> et al., 2017</a:t>
            </a:r>
            <a:r>
              <a:rPr lang="en-US" sz="1600" dirty="0" smtClean="0"/>
              <a:t>)</a:t>
            </a:r>
            <a:endParaRPr lang="bg-BG" sz="1600" dirty="0" smtClean="0"/>
          </a:p>
          <a:p>
            <a:pPr lvl="1"/>
            <a:r>
              <a:rPr lang="bg-BG" sz="1600" dirty="0" smtClean="0"/>
              <a:t>Генна </a:t>
            </a:r>
            <a:r>
              <a:rPr lang="bg-BG" sz="1600" dirty="0" smtClean="0">
                <a:solidFill>
                  <a:schemeClr val="accent3"/>
                </a:solidFill>
              </a:rPr>
              <a:t>експресия</a:t>
            </a:r>
            <a:r>
              <a:rPr lang="bg-BG" sz="1600" dirty="0" smtClean="0"/>
              <a:t> се открива в:</a:t>
            </a:r>
          </a:p>
          <a:p>
            <a:pPr lvl="2"/>
            <a:r>
              <a:rPr lang="en-US" sz="1400" dirty="0" smtClean="0">
                <a:solidFill>
                  <a:schemeClr val="accent4"/>
                </a:solidFill>
              </a:rPr>
              <a:t>CA3</a:t>
            </a:r>
            <a:r>
              <a:rPr lang="en-US" sz="1400" dirty="0" smtClean="0"/>
              <a:t> </a:t>
            </a:r>
            <a:r>
              <a:rPr lang="bg-BG" sz="1400" dirty="0" smtClean="0"/>
              <a:t>региона на </a:t>
            </a:r>
            <a:r>
              <a:rPr lang="bg-BG" sz="1400" dirty="0" smtClean="0">
                <a:solidFill>
                  <a:schemeClr val="accent4"/>
                </a:solidFill>
              </a:rPr>
              <a:t>хипокампа</a:t>
            </a:r>
          </a:p>
          <a:p>
            <a:pPr lvl="2"/>
            <a:r>
              <a:rPr lang="bg-BG" sz="1400" dirty="0" smtClean="0">
                <a:solidFill>
                  <a:schemeClr val="accent4"/>
                </a:solidFill>
              </a:rPr>
              <a:t>Вентралния тегментум</a:t>
            </a:r>
          </a:p>
          <a:p>
            <a:pPr lvl="2"/>
            <a:r>
              <a:rPr lang="bg-BG" sz="1400" dirty="0" smtClean="0"/>
              <a:t>Части от </a:t>
            </a:r>
            <a:r>
              <a:rPr lang="bg-BG" sz="1400" dirty="0" smtClean="0">
                <a:solidFill>
                  <a:schemeClr val="accent4"/>
                </a:solidFill>
              </a:rPr>
              <a:t>мозъчната кора</a:t>
            </a:r>
          </a:p>
          <a:p>
            <a:pPr marL="685800" lvl="2"/>
            <a:r>
              <a:rPr lang="bg-BG" sz="1600" dirty="0" smtClean="0">
                <a:solidFill>
                  <a:schemeClr val="accent3"/>
                </a:solidFill>
              </a:rPr>
              <a:t>Активирането</a:t>
            </a:r>
            <a:r>
              <a:rPr lang="bg-BG" sz="1600" dirty="0" smtClean="0"/>
              <a:t> му води:</a:t>
            </a:r>
          </a:p>
          <a:p>
            <a:pPr marL="1143000" lvl="3"/>
            <a:r>
              <a:rPr lang="bg-BG" sz="1400" dirty="0">
                <a:solidFill>
                  <a:schemeClr val="accent3"/>
                </a:solidFill>
              </a:rPr>
              <a:t>У</a:t>
            </a:r>
            <a:r>
              <a:rPr lang="bg-BG" sz="1400" dirty="0" smtClean="0">
                <a:solidFill>
                  <a:schemeClr val="accent3"/>
                </a:solidFill>
              </a:rPr>
              <a:t>величаване</a:t>
            </a:r>
            <a:r>
              <a:rPr lang="bg-BG" sz="1400" dirty="0" smtClean="0"/>
              <a:t> на нивата на </a:t>
            </a:r>
            <a:r>
              <a:rPr lang="en-US" sz="1400" dirty="0" smtClean="0">
                <a:solidFill>
                  <a:schemeClr val="accent3"/>
                </a:solidFill>
              </a:rPr>
              <a:t>IP3 </a:t>
            </a:r>
            <a:r>
              <a:rPr lang="bg-BG" sz="1400" dirty="0"/>
              <a:t>в </a:t>
            </a:r>
            <a:r>
              <a:rPr lang="bg-BG" sz="1400" dirty="0" smtClean="0"/>
              <a:t>хипокампалните неврони</a:t>
            </a:r>
          </a:p>
          <a:p>
            <a:pPr marL="1143000" lvl="3"/>
            <a:r>
              <a:rPr lang="bg-BG" sz="1400" dirty="0">
                <a:solidFill>
                  <a:schemeClr val="accent3"/>
                </a:solidFill>
              </a:rPr>
              <a:t>У</a:t>
            </a:r>
            <a:r>
              <a:rPr lang="bg-BG" sz="1400" dirty="0" smtClean="0">
                <a:solidFill>
                  <a:schemeClr val="accent3"/>
                </a:solidFill>
              </a:rPr>
              <a:t>величаване</a:t>
            </a:r>
            <a:r>
              <a:rPr lang="bg-BG" sz="1400" dirty="0" smtClean="0"/>
              <a:t> на броя и засилване на транспорта на </a:t>
            </a:r>
            <a:r>
              <a:rPr lang="en-US" sz="1400" dirty="0" smtClean="0">
                <a:solidFill>
                  <a:schemeClr val="accent3"/>
                </a:solidFill>
              </a:rPr>
              <a:t>BDNF</a:t>
            </a:r>
            <a:r>
              <a:rPr lang="bg-BG" sz="1400" dirty="0" smtClean="0"/>
              <a:t>-съдържащи везикули</a:t>
            </a:r>
            <a:r>
              <a:rPr lang="en-US" sz="1400" dirty="0" smtClean="0"/>
              <a:t> </a:t>
            </a:r>
            <a:r>
              <a:rPr lang="bg-BG" sz="1400" dirty="0" smtClean="0"/>
              <a:t>в ембрионални плъши неврони</a:t>
            </a:r>
            <a:endParaRPr lang="bg-BG" sz="1400" dirty="0" smtClean="0">
              <a:solidFill>
                <a:schemeClr val="accent1"/>
              </a:solidFill>
            </a:endParaRPr>
          </a:p>
          <a:p>
            <a:pPr marL="685800" lvl="2"/>
            <a:r>
              <a:rPr lang="en-US" sz="1600" dirty="0" smtClean="0">
                <a:solidFill>
                  <a:schemeClr val="accent3"/>
                </a:solidFill>
              </a:rPr>
              <a:t>Gpr158 knock-out </a:t>
            </a:r>
            <a:r>
              <a:rPr lang="bg-BG" sz="1600" dirty="0" smtClean="0"/>
              <a:t>мишки</a:t>
            </a:r>
            <a:r>
              <a:rPr lang="bg-BG" sz="1600" dirty="0" smtClean="0">
                <a:solidFill>
                  <a:schemeClr val="accent1"/>
                </a:solidFill>
              </a:rPr>
              <a:t> </a:t>
            </a:r>
            <a:r>
              <a:rPr lang="bg-BG" sz="1600" dirty="0" smtClean="0"/>
              <a:t>проявяват:</a:t>
            </a:r>
          </a:p>
          <a:p>
            <a:pPr marL="1143000" lvl="3"/>
            <a:r>
              <a:rPr lang="bg-BG" sz="1400" dirty="0" smtClean="0"/>
              <a:t>Нарушения в </a:t>
            </a:r>
            <a:r>
              <a:rPr lang="bg-BG" sz="1400" dirty="0" smtClean="0">
                <a:solidFill>
                  <a:schemeClr val="accent4"/>
                </a:solidFill>
              </a:rPr>
              <a:t>когнитивните функции</a:t>
            </a:r>
            <a:r>
              <a:rPr lang="bg-BG" sz="1400" dirty="0" smtClean="0">
                <a:solidFill>
                  <a:schemeClr val="tx2"/>
                </a:solidFill>
              </a:rPr>
              <a:t>, </a:t>
            </a:r>
            <a:r>
              <a:rPr lang="bg-BG" sz="1400" dirty="0" smtClean="0"/>
              <a:t>установени чрез </a:t>
            </a:r>
            <a:r>
              <a:rPr lang="en-US" sz="1400" dirty="0"/>
              <a:t>Morris water maze test </a:t>
            </a:r>
            <a:r>
              <a:rPr lang="bg-BG" sz="1400" dirty="0" smtClean="0"/>
              <a:t>(А) и </a:t>
            </a:r>
            <a:r>
              <a:rPr lang="en-US" sz="1400" dirty="0" smtClean="0"/>
              <a:t>Novel object recognition test</a:t>
            </a:r>
            <a:r>
              <a:rPr lang="bg-BG" sz="1400" dirty="0" smtClean="0"/>
              <a:t> (</a:t>
            </a:r>
            <a:r>
              <a:rPr lang="en-US" sz="1400" dirty="0" smtClean="0"/>
              <a:t>B)</a:t>
            </a:r>
          </a:p>
          <a:p>
            <a:pPr marL="1143000" lvl="3"/>
            <a:r>
              <a:rPr lang="bg-BG" sz="1400" dirty="0" smtClean="0">
                <a:solidFill>
                  <a:schemeClr val="accent4"/>
                </a:solidFill>
              </a:rPr>
              <a:t>Тревожно-подобно</a:t>
            </a:r>
            <a:r>
              <a:rPr lang="bg-BG" sz="1400" dirty="0" smtClean="0">
                <a:solidFill>
                  <a:schemeClr val="accent3"/>
                </a:solidFill>
              </a:rPr>
              <a:t> </a:t>
            </a:r>
            <a:r>
              <a:rPr lang="bg-BG" sz="1400" dirty="0" smtClean="0"/>
              <a:t>поведение, установено чрез </a:t>
            </a:r>
            <a:r>
              <a:rPr lang="en-US" sz="1400" dirty="0" smtClean="0"/>
              <a:t>Elevated plus maze test (C), Dark-to-light transition test (D) </a:t>
            </a:r>
            <a:r>
              <a:rPr lang="bg-BG" sz="1400" dirty="0" smtClean="0"/>
              <a:t>и </a:t>
            </a:r>
            <a:r>
              <a:rPr lang="en-US" sz="1400" dirty="0" smtClean="0"/>
              <a:t>Open field test (E)</a:t>
            </a:r>
          </a:p>
          <a:p>
            <a:pPr marL="685800" lvl="3"/>
            <a:r>
              <a:rPr lang="bg-BG" dirty="0" smtClean="0"/>
              <a:t>Третирането на </a:t>
            </a:r>
            <a:r>
              <a:rPr lang="en-US" dirty="0">
                <a:solidFill>
                  <a:schemeClr val="accent3"/>
                </a:solidFill>
              </a:rPr>
              <a:t>Gpr158 knock-out </a:t>
            </a:r>
            <a:r>
              <a:rPr lang="bg-BG" dirty="0" smtClean="0"/>
              <a:t>мишки</a:t>
            </a:r>
            <a:r>
              <a:rPr lang="bg-BG" dirty="0" smtClean="0">
                <a:solidFill>
                  <a:schemeClr val="accent1"/>
                </a:solidFill>
              </a:rPr>
              <a:t> </a:t>
            </a:r>
            <a:r>
              <a:rPr lang="bg-BG" dirty="0" smtClean="0"/>
              <a:t>с екзогенен </a:t>
            </a:r>
            <a:r>
              <a:rPr lang="en-US" dirty="0" err="1" smtClean="0">
                <a:solidFill>
                  <a:schemeClr val="accent3"/>
                </a:solidFill>
              </a:rPr>
              <a:t>ucOC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bg-BG" b="1" dirty="0" smtClean="0">
                <a:solidFill>
                  <a:schemeClr val="accent3"/>
                </a:solidFill>
              </a:rPr>
              <a:t>не води </a:t>
            </a:r>
            <a:r>
              <a:rPr lang="bg-BG" dirty="0" smtClean="0"/>
              <a:t>до </a:t>
            </a:r>
            <a:r>
              <a:rPr lang="bg-BG" dirty="0" smtClean="0">
                <a:solidFill>
                  <a:schemeClr val="accent3"/>
                </a:solidFill>
              </a:rPr>
              <a:t>промени</a:t>
            </a:r>
            <a:r>
              <a:rPr lang="bg-BG" dirty="0" smtClean="0"/>
              <a:t> в наблюдаваните </a:t>
            </a:r>
            <a:r>
              <a:rPr lang="bg-BG" dirty="0" smtClean="0">
                <a:solidFill>
                  <a:schemeClr val="accent3"/>
                </a:solidFill>
              </a:rPr>
              <a:t>нарушения</a:t>
            </a:r>
          </a:p>
          <a:p>
            <a:pPr marL="1147763" lvl="5" indent="-233363"/>
            <a:endParaRPr lang="bg-BG" sz="1400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88898" y="1591614"/>
            <a:ext cx="2715498" cy="2228460"/>
            <a:chOff x="7988898" y="1591614"/>
            <a:chExt cx="2715498" cy="22284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4260" t="1391" r="26098" b="70625"/>
            <a:stretch/>
          </p:blipFill>
          <p:spPr>
            <a:xfrm>
              <a:off x="7988898" y="1818726"/>
              <a:ext cx="2715498" cy="20013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988898" y="1608237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dirty="0" smtClean="0"/>
                <a:t>А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53861" y="1591614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22232" y="4056162"/>
            <a:ext cx="2982441" cy="1778560"/>
            <a:chOff x="6648186" y="4197549"/>
            <a:chExt cx="2982441" cy="17785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76518" r="49183"/>
            <a:stretch/>
          </p:blipFill>
          <p:spPr>
            <a:xfrm>
              <a:off x="6787193" y="4257675"/>
              <a:ext cx="2843434" cy="17184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48186" y="4210051"/>
              <a:ext cx="4120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56812" y="4197549"/>
              <a:ext cx="2754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143680" y="4030562"/>
            <a:ext cx="1391095" cy="1804159"/>
            <a:chOff x="10439400" y="4444183"/>
            <a:chExt cx="1501544" cy="19333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76142"/>
            <a:stretch/>
          </p:blipFill>
          <p:spPr>
            <a:xfrm>
              <a:off x="10439400" y="4444183"/>
              <a:ext cx="1501544" cy="19333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439400" y="4444183"/>
              <a:ext cx="2808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7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13533</TotalTime>
  <Words>2405</Words>
  <Application>Microsoft Office PowerPoint</Application>
  <PresentationFormat>Widescreen</PresentationFormat>
  <Paragraphs>206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Vapor Trail</vt:lpstr>
      <vt:lpstr>Prism 5</vt:lpstr>
      <vt:lpstr>Остеокалцин – костният хормон, регулиращ поведението и когнитивните функции </vt:lpstr>
      <vt:lpstr>OSTEOCALCIN</vt:lpstr>
      <vt:lpstr>OSTEOCALCIN и енергиен метаболизъм</vt:lpstr>
      <vt:lpstr>Поведенчески и когнитивни промени при пълна липса на OSTEOCALCIN</vt:lpstr>
      <vt:lpstr>Промени в мозъчните невротрансмитери при пълна липса на osteocalcin</vt:lpstr>
      <vt:lpstr>Ефекти на osteocalcin, приложен на генно-модифицирани мишки</vt:lpstr>
      <vt:lpstr>Мозъчна Акумулация и Ефекти на екзогенен osteocalcin върху генната експесия</vt:lpstr>
      <vt:lpstr>роля на osteocalcin за ембрионалното развитие на мозъка</vt:lpstr>
      <vt:lpstr>Рецептори на osteocalcin в Цнс</vt:lpstr>
      <vt:lpstr>Рецептори на osteocalcin в нервната система</vt:lpstr>
      <vt:lpstr>Промени в нивата на Osteocalcin при генетично интактни опитни животни </vt:lpstr>
      <vt:lpstr>osteocalcin, животни в напреднала възраст, памет и поведение</vt:lpstr>
      <vt:lpstr>osteocalcin, животни с диета-индуцирани метаболитни нарушения, памет и поведение</vt:lpstr>
      <vt:lpstr>osteocalcin, alendronate, памет и поведение</vt:lpstr>
      <vt:lpstr>Osteocalcin, warfarin, памет и поведение</vt:lpstr>
      <vt:lpstr>Osteocalcin и ЦНС – клинични проучвания</vt:lpstr>
      <vt:lpstr>Литература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Остеокалцин – костният хормон, регулиращ поведението и когнитивните функции</dc:title>
  <dc:creator>Силвия Ганчева Маринова</dc:creator>
  <cp:lastModifiedBy>Силвия Ганчева Маринова</cp:lastModifiedBy>
  <cp:revision>134</cp:revision>
  <dcterms:created xsi:type="dcterms:W3CDTF">2022-06-29T08:41:08Z</dcterms:created>
  <dcterms:modified xsi:type="dcterms:W3CDTF">2023-04-11T11:57:21Z</dcterms:modified>
</cp:coreProperties>
</file>