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52"/>
  </p:notesMasterIdLst>
  <p:handoutMasterIdLst>
    <p:handoutMasterId r:id="rId53"/>
  </p:handoutMasterIdLst>
  <p:sldIdLst>
    <p:sldId id="265" r:id="rId3"/>
    <p:sldId id="383" r:id="rId4"/>
    <p:sldId id="342" r:id="rId5"/>
    <p:sldId id="436" r:id="rId6"/>
    <p:sldId id="437" r:id="rId7"/>
    <p:sldId id="438" r:id="rId8"/>
    <p:sldId id="391" r:id="rId9"/>
    <p:sldId id="447" r:id="rId10"/>
    <p:sldId id="448" r:id="rId11"/>
    <p:sldId id="450" r:id="rId12"/>
    <p:sldId id="451" r:id="rId13"/>
    <p:sldId id="392" r:id="rId14"/>
    <p:sldId id="393" r:id="rId15"/>
    <p:sldId id="394" r:id="rId16"/>
    <p:sldId id="440" r:id="rId17"/>
    <p:sldId id="452" r:id="rId18"/>
    <p:sldId id="453" r:id="rId19"/>
    <p:sldId id="446" r:id="rId20"/>
    <p:sldId id="397" r:id="rId21"/>
    <p:sldId id="399" r:id="rId22"/>
    <p:sldId id="419" r:id="rId23"/>
    <p:sldId id="401" r:id="rId24"/>
    <p:sldId id="400" r:id="rId25"/>
    <p:sldId id="402" r:id="rId26"/>
    <p:sldId id="415" r:id="rId27"/>
    <p:sldId id="405" r:id="rId28"/>
    <p:sldId id="406" r:id="rId29"/>
    <p:sldId id="407" r:id="rId30"/>
    <p:sldId id="408" r:id="rId31"/>
    <p:sldId id="409" r:id="rId32"/>
    <p:sldId id="411" r:id="rId33"/>
    <p:sldId id="410" r:id="rId34"/>
    <p:sldId id="412" r:id="rId35"/>
    <p:sldId id="454" r:id="rId36"/>
    <p:sldId id="455" r:id="rId37"/>
    <p:sldId id="300" r:id="rId38"/>
    <p:sldId id="369" r:id="rId39"/>
    <p:sldId id="303" r:id="rId40"/>
    <p:sldId id="422" r:id="rId41"/>
    <p:sldId id="423" r:id="rId42"/>
    <p:sldId id="425" r:id="rId43"/>
    <p:sldId id="426" r:id="rId44"/>
    <p:sldId id="459" r:id="rId45"/>
    <p:sldId id="428" r:id="rId46"/>
    <p:sldId id="457" r:id="rId47"/>
    <p:sldId id="456" r:id="rId48"/>
    <p:sldId id="458" r:id="rId49"/>
    <p:sldId id="420" r:id="rId50"/>
    <p:sldId id="309" r:id="rId51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5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AB7D7-3608-4730-B2E2-670834DF882C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33930" y="178129"/>
            <a:ext cx="12275127" cy="6513615"/>
          </a:xfrm>
        </p:spPr>
        <p:txBody>
          <a:bodyPr>
            <a:normAutofit fontScale="40000" lnSpcReduction="20000"/>
          </a:bodyPr>
          <a:lstStyle/>
          <a:p>
            <a:r>
              <a:rPr lang="bg-BG" sz="33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en-US" sz="33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bg-BG" sz="6000" b="1" cap="all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Факултет по обществено здравеопазване</a:t>
            </a:r>
          </a:p>
          <a:p>
            <a:r>
              <a:rPr lang="bg-BG" sz="6000" b="1" cap="all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Катедра по здравни грижи</a:t>
            </a:r>
          </a:p>
          <a:p>
            <a:r>
              <a:rPr lang="bg-BG" sz="5500" b="1" cap="all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УС „Управление на здравните грижи и логопедия“</a:t>
            </a:r>
          </a:p>
          <a:p>
            <a:endParaRPr lang="bg-BG" sz="7400" b="1" cap="all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endParaRPr lang="bg-BG" sz="51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bg-BG" sz="98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Академична лекция</a:t>
            </a:r>
          </a:p>
          <a:p>
            <a:endParaRPr lang="bg-BG" sz="80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bg-BG" sz="8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УПРАВЛЕНИЕ НА ЗДРАВЕОПАЗВАНЕТО </a:t>
            </a:r>
          </a:p>
          <a:p>
            <a:r>
              <a:rPr lang="bg-BG" sz="8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ЧРЕЗ ПАРТНЬОРСТВА С ОБЩНОСТИ</a:t>
            </a:r>
          </a:p>
          <a:p>
            <a:endParaRPr lang="en-US" sz="80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bg-BG" sz="8000" b="1" dirty="0">
                <a:solidFill>
                  <a:srgbClr val="002060"/>
                </a:solidFill>
                <a:latin typeface="Garamond" panose="02020404030301010803" pitchFamily="18" charset="0"/>
              </a:rPr>
              <a:t>д</a:t>
            </a:r>
            <a:r>
              <a:rPr lang="bg-BG" sz="8000" b="1" smtClean="0">
                <a:solidFill>
                  <a:srgbClr val="002060"/>
                </a:solidFill>
                <a:latin typeface="Garamond" panose="02020404030301010803" pitchFamily="18" charset="0"/>
              </a:rPr>
              <a:t>оц</a:t>
            </a:r>
            <a:r>
              <a:rPr lang="bg-BG" sz="8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. Анета Докова, </a:t>
            </a:r>
            <a:r>
              <a:rPr lang="bg-BG" sz="80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д.и</a:t>
            </a:r>
            <a:r>
              <a:rPr lang="bg-BG" sz="8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.</a:t>
            </a:r>
            <a:r>
              <a:rPr lang="bg-BG" sz="8000" b="1" dirty="0">
                <a:solidFill>
                  <a:srgbClr val="002060"/>
                </a:solidFill>
                <a:latin typeface="Garamond" panose="02020404030301010803" pitchFamily="18" charset="0"/>
              </a:rPr>
              <a:t> </a:t>
            </a:r>
            <a:endParaRPr lang="en-US" sz="80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bg-BG" sz="8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Варна, </a:t>
            </a:r>
            <a:r>
              <a:rPr lang="bg-BG" sz="8000" b="1" spc="11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2019</a:t>
            </a:r>
            <a:r>
              <a:rPr lang="bg-BG" sz="8000" b="1" dirty="0">
                <a:solidFill>
                  <a:srgbClr val="7030A0"/>
                </a:solidFill>
                <a:latin typeface="Garamond" panose="02020404030301010803" pitchFamily="18" charset="0"/>
              </a:rPr>
              <a:t/>
            </a:r>
            <a:br>
              <a:rPr lang="bg-BG" sz="8000" b="1" dirty="0">
                <a:solidFill>
                  <a:srgbClr val="7030A0"/>
                </a:solidFill>
                <a:latin typeface="Garamond" panose="02020404030301010803" pitchFamily="18" charset="0"/>
              </a:rPr>
            </a:br>
            <a:endParaRPr lang="en-US" sz="8000" b="1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6" descr="C:\Users\dokova\Desktop\MU LOGO_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654" y="75554"/>
            <a:ext cx="1805050" cy="152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03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6543" y="1143002"/>
            <a:ext cx="10210800" cy="52904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b="1" dirty="0" smtClean="0">
                <a:latin typeface="Garamond" panose="02020404030301010803" pitchFamily="18" charset="0"/>
              </a:rPr>
              <a:t>3. Овластяване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latin typeface="Garamond" panose="02020404030301010803" pitchFamily="18" charset="0"/>
              </a:rPr>
              <a:t> През </a:t>
            </a:r>
            <a:r>
              <a:rPr lang="bg-BG" dirty="0">
                <a:latin typeface="Garamond" panose="02020404030301010803" pitchFamily="18" charset="0"/>
              </a:rPr>
              <a:t>80-те години, когато глобалната икономическа криза и засилващата се глобална информационна система започват да </a:t>
            </a:r>
            <a:r>
              <a:rPr lang="bg-BG" dirty="0" smtClean="0">
                <a:latin typeface="Garamond" panose="02020404030301010803" pitchFamily="18" charset="0"/>
              </a:rPr>
              <a:t>потискат </a:t>
            </a:r>
            <a:r>
              <a:rPr lang="bg-BG" dirty="0">
                <a:latin typeface="Garamond" panose="02020404030301010803" pitchFamily="18" charset="0"/>
              </a:rPr>
              <a:t>стремежите на подхода за „участието на хората“. </a:t>
            </a:r>
            <a:endParaRPr lang="bg-BG" dirty="0" smtClean="0">
              <a:latin typeface="Garamond" panose="02020404030301010803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latin typeface="Garamond" panose="02020404030301010803" pitchFamily="18" charset="0"/>
              </a:rPr>
              <a:t> Стимулиране </a:t>
            </a:r>
            <a:r>
              <a:rPr lang="bg-BG" dirty="0">
                <a:latin typeface="Garamond" panose="02020404030301010803" pitchFamily="18" charset="0"/>
              </a:rPr>
              <a:t>участието като средство, чрез което, в рамките на контекста на общностите, индивидите имат възможност да натрупат опит и умения и да преобразуват собствения си живот и собствената си житейска ситуация. </a:t>
            </a:r>
            <a:endParaRPr lang="bg-BG" dirty="0" smtClean="0">
              <a:latin typeface="Garamond" panose="02020404030301010803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latin typeface="Garamond" panose="02020404030301010803" pitchFamily="18" charset="0"/>
              </a:rPr>
              <a:t> Осигуряване </a:t>
            </a:r>
            <a:r>
              <a:rPr lang="bg-BG" dirty="0">
                <a:latin typeface="Garamond" panose="02020404030301010803" pitchFamily="18" charset="0"/>
              </a:rPr>
              <a:t>на среда, в която местните хора да могат по-успешно да управляват собствения си живот, отколкото да атакуват структурите, които ги поддържат в състояние на </a:t>
            </a:r>
            <a:r>
              <a:rPr lang="bg-BG" dirty="0" smtClean="0">
                <a:latin typeface="Garamond" panose="02020404030301010803" pitchFamily="18" charset="0"/>
              </a:rPr>
              <a:t>бедност.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05100" y="234498"/>
            <a:ext cx="5861957" cy="908504"/>
          </a:xfrm>
        </p:spPr>
        <p:txBody>
          <a:bodyPr/>
          <a:lstStyle/>
          <a:p>
            <a:r>
              <a:rPr lang="bg-BG" b="1" dirty="0">
                <a:latin typeface="Garamond" panose="02020404030301010803" pitchFamily="18" charset="0"/>
              </a:rPr>
              <a:t>Исторически преглед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5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6414" y="1763486"/>
            <a:ext cx="9791700" cy="372291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latin typeface="Garamond" panose="02020404030301010803" pitchFamily="18" charset="0"/>
              </a:rPr>
              <a:t> Бурно </a:t>
            </a:r>
            <a:r>
              <a:rPr lang="bg-BG" dirty="0">
                <a:latin typeface="Garamond" panose="02020404030301010803" pitchFamily="18" charset="0"/>
              </a:rPr>
              <a:t>развитие на теоретичната и практическа медицина;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latin typeface="Garamond" panose="02020404030301010803" pitchFamily="18" charset="0"/>
              </a:rPr>
              <a:t> Сериозни </a:t>
            </a:r>
            <a:r>
              <a:rPr lang="bg-BG" dirty="0">
                <a:latin typeface="Garamond" panose="02020404030301010803" pitchFamily="18" charset="0"/>
              </a:rPr>
              <a:t>предизвикателства на социално-значимите </a:t>
            </a:r>
            <a:r>
              <a:rPr lang="bg-BG" dirty="0" smtClean="0">
                <a:latin typeface="Garamond" panose="02020404030301010803" pitchFamily="18" charset="0"/>
              </a:rPr>
              <a:t>заболявания;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latin typeface="Garamond" panose="02020404030301010803" pitchFamily="18" charset="0"/>
              </a:rPr>
              <a:t> Задълбочаващо </a:t>
            </a:r>
            <a:r>
              <a:rPr lang="bg-BG" dirty="0">
                <a:latin typeface="Garamond" panose="02020404030301010803" pitchFamily="18" charset="0"/>
              </a:rPr>
              <a:t>се неравенство по отношение на здравното и медицинско обслужване на отделните групи от населението както в развитите, така и в развиващите се </a:t>
            </a:r>
            <a:r>
              <a:rPr lang="bg-BG" dirty="0" smtClean="0">
                <a:latin typeface="Garamond" panose="02020404030301010803" pitchFamily="18" charset="0"/>
              </a:rPr>
              <a:t>страни;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latin typeface="Garamond" panose="02020404030301010803" pitchFamily="18" charset="0"/>
              </a:rPr>
              <a:t> Провежданите </a:t>
            </a:r>
            <a:r>
              <a:rPr lang="bg-BG" dirty="0">
                <a:latin typeface="Garamond" panose="02020404030301010803" pitchFamily="18" charset="0"/>
              </a:rPr>
              <a:t>здравни реформи в целия свят все още не са достатъчно ефективни</a:t>
            </a:r>
            <a:r>
              <a:rPr lang="bg-BG" dirty="0" smtClean="0">
                <a:latin typeface="Garamond" panose="02020404030301010803" pitchFamily="18" charset="0"/>
              </a:rPr>
              <a:t>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0315" y="419554"/>
            <a:ext cx="9710057" cy="1017361"/>
          </a:xfrm>
        </p:spPr>
        <p:txBody>
          <a:bodyPr>
            <a:normAutofit/>
          </a:bodyPr>
          <a:lstStyle/>
          <a:p>
            <a:r>
              <a:rPr lang="bg-BG" sz="4000" b="1" dirty="0">
                <a:latin typeface="Garamond" panose="02020404030301010803" pitchFamily="18" charset="0"/>
              </a:rPr>
              <a:t>Исторически преглед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3326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1472" y="1491343"/>
            <a:ext cx="9791700" cy="4093028"/>
          </a:xfrm>
        </p:spPr>
        <p:txBody>
          <a:bodyPr/>
          <a:lstStyle/>
          <a:p>
            <a:pPr marL="0" indent="0" algn="just">
              <a:buNone/>
            </a:pPr>
            <a:r>
              <a:rPr lang="bg-BG" dirty="0" smtClean="0">
                <a:latin typeface="Garamond" panose="02020404030301010803" pitchFamily="18" charset="0"/>
              </a:rPr>
              <a:t>При </a:t>
            </a:r>
            <a:r>
              <a:rPr lang="bg-BG" dirty="0">
                <a:latin typeface="Garamond" panose="02020404030301010803" pitchFamily="18" charset="0"/>
              </a:rPr>
              <a:t>всички определения за </a:t>
            </a:r>
            <a:r>
              <a:rPr lang="bg-BG" dirty="0" smtClean="0">
                <a:latin typeface="Garamond" panose="02020404030301010803" pitchFamily="18" charset="0"/>
              </a:rPr>
              <a:t>участието</a:t>
            </a:r>
            <a:r>
              <a:rPr lang="en-US" dirty="0" smtClean="0">
                <a:latin typeface="Garamond" panose="02020404030301010803" pitchFamily="18" charset="0"/>
              </a:rPr>
              <a:t>: </a:t>
            </a:r>
            <a:endParaRPr lang="bg-BG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endParaRPr lang="bg-BG" sz="1000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bg-BG" dirty="0" smtClean="0">
                <a:latin typeface="Garamond" panose="02020404030301010803" pitchFamily="18" charset="0"/>
              </a:rPr>
              <a:t>1) То трябва </a:t>
            </a:r>
            <a:r>
              <a:rPr lang="bg-BG" dirty="0">
                <a:latin typeface="Garamond" panose="02020404030301010803" pitchFamily="18" charset="0"/>
              </a:rPr>
              <a:t>да бъде </a:t>
            </a:r>
            <a:r>
              <a:rPr lang="bg-BG" b="1" dirty="0">
                <a:latin typeface="Garamond" panose="02020404030301010803" pitchFamily="18" charset="0"/>
              </a:rPr>
              <a:t>активно</a:t>
            </a:r>
            <a:r>
              <a:rPr lang="bg-BG" dirty="0">
                <a:latin typeface="Garamond" panose="02020404030301010803" pitchFamily="18" charset="0"/>
              </a:rPr>
              <a:t>, т.е. само получаването на услуги не представлява участие; </a:t>
            </a:r>
            <a:endParaRPr lang="bg-BG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Garamond" panose="02020404030301010803" pitchFamily="18" charset="0"/>
              </a:rPr>
              <a:t>2</a:t>
            </a:r>
            <a:r>
              <a:rPr lang="en-US" dirty="0">
                <a:latin typeface="Garamond" panose="02020404030301010803" pitchFamily="18" charset="0"/>
              </a:rPr>
              <a:t>) </a:t>
            </a:r>
            <a:r>
              <a:rPr lang="bg-BG" dirty="0" smtClean="0">
                <a:latin typeface="Garamond" panose="02020404030301010803" pitchFamily="18" charset="0"/>
              </a:rPr>
              <a:t>То в</a:t>
            </a:r>
            <a:r>
              <a:rPr lang="bg-BG" b="1" dirty="0" smtClean="0">
                <a:latin typeface="Garamond" panose="02020404030301010803" pitchFamily="18" charset="0"/>
              </a:rPr>
              <a:t>ключва </a:t>
            </a:r>
            <a:r>
              <a:rPr lang="bg-BG" b="1" dirty="0">
                <a:latin typeface="Garamond" panose="02020404030301010803" pitchFamily="18" charset="0"/>
              </a:rPr>
              <a:t>избор</a:t>
            </a:r>
            <a:r>
              <a:rPr lang="bg-BG" dirty="0">
                <a:latin typeface="Garamond" panose="02020404030301010803" pitchFamily="18" charset="0"/>
              </a:rPr>
              <a:t>, т.е. от него да се подразбира правото и отговорността на хората да правят избор и да имат властта да вземат решения, които засягат техния живот и </a:t>
            </a:r>
            <a:endParaRPr lang="bg-BG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Garamond" panose="02020404030301010803" pitchFamily="18" charset="0"/>
              </a:rPr>
              <a:t>3</a:t>
            </a:r>
            <a:r>
              <a:rPr lang="en-US" dirty="0">
                <a:latin typeface="Garamond" panose="02020404030301010803" pitchFamily="18" charset="0"/>
              </a:rPr>
              <a:t>) </a:t>
            </a:r>
            <a:r>
              <a:rPr lang="bg-BG" dirty="0">
                <a:latin typeface="Garamond" panose="02020404030301010803" pitchFamily="18" charset="0"/>
              </a:rPr>
              <a:t>И</a:t>
            </a:r>
            <a:r>
              <a:rPr lang="bg-BG" dirty="0" smtClean="0">
                <a:latin typeface="Garamond" panose="02020404030301010803" pitchFamily="18" charset="0"/>
              </a:rPr>
              <a:t>зборът </a:t>
            </a:r>
            <a:r>
              <a:rPr lang="bg-BG" dirty="0">
                <a:latin typeface="Garamond" panose="02020404030301010803" pitchFamily="18" charset="0"/>
              </a:rPr>
              <a:t>трябва да бъде </a:t>
            </a:r>
            <a:r>
              <a:rPr lang="bg-BG" b="1" dirty="0">
                <a:latin typeface="Garamond" panose="02020404030301010803" pitchFamily="18" charset="0"/>
              </a:rPr>
              <a:t>ефективен</a:t>
            </a:r>
            <a:r>
              <a:rPr lang="bg-BG" dirty="0">
                <a:latin typeface="Garamond" panose="02020404030301010803" pitchFamily="18" charset="0"/>
              </a:rPr>
              <a:t>, т.е. да има механизми, позволяващи реализацията на избора.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2343" y="299811"/>
            <a:ext cx="9960429" cy="984704"/>
          </a:xfrm>
        </p:spPr>
        <p:txBody>
          <a:bodyPr>
            <a:normAutofit/>
          </a:bodyPr>
          <a:lstStyle/>
          <a:p>
            <a:r>
              <a:rPr lang="bg-BG" sz="2800" b="1" dirty="0"/>
              <a:t>Концептуална рамка на понятието „общностно участие“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405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82485" y="1308780"/>
            <a:ext cx="10297885" cy="5081134"/>
          </a:xfrm>
        </p:spPr>
        <p:txBody>
          <a:bodyPr/>
          <a:lstStyle/>
          <a:p>
            <a:pPr marL="0" indent="0" algn="just">
              <a:buNone/>
            </a:pPr>
            <a:r>
              <a:rPr lang="bg-BG" dirty="0" smtClean="0">
                <a:latin typeface="Garamond" panose="02020404030301010803" pitchFamily="18" charset="0"/>
              </a:rPr>
              <a:t>Участието </a:t>
            </a:r>
            <a:r>
              <a:rPr lang="bg-BG" dirty="0">
                <a:latin typeface="Garamond" panose="02020404030301010803" pitchFamily="18" charset="0"/>
              </a:rPr>
              <a:t>на общностите в здравните програми не може да доведе или само до </a:t>
            </a:r>
            <a:r>
              <a:rPr lang="bg-BG" b="1" dirty="0">
                <a:latin typeface="Garamond" panose="02020404030301010803" pitchFamily="18" charset="0"/>
              </a:rPr>
              <a:t>подобрен здравен статус, </a:t>
            </a:r>
            <a:r>
              <a:rPr lang="bg-BG" dirty="0">
                <a:latin typeface="Garamond" panose="02020404030301010803" pitchFamily="18" charset="0"/>
              </a:rPr>
              <a:t>или само до </a:t>
            </a:r>
            <a:r>
              <a:rPr lang="bg-BG" b="1" dirty="0">
                <a:latin typeface="Garamond" panose="02020404030301010803" pitchFamily="18" charset="0"/>
              </a:rPr>
              <a:t>овластяване на хората от общността. </a:t>
            </a:r>
            <a:r>
              <a:rPr lang="bg-BG" dirty="0" smtClean="0">
                <a:latin typeface="Garamond" panose="02020404030301010803" pitchFamily="18" charset="0"/>
              </a:rPr>
              <a:t>То </a:t>
            </a:r>
            <a:r>
              <a:rPr lang="bg-BG" dirty="0">
                <a:latin typeface="Garamond" panose="02020404030301010803" pitchFamily="18" charset="0"/>
              </a:rPr>
              <a:t>има потенциала да направи и двете.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7029" y="302305"/>
            <a:ext cx="10210800" cy="1006475"/>
          </a:xfrm>
        </p:spPr>
        <p:txBody>
          <a:bodyPr>
            <a:normAutofit/>
          </a:bodyPr>
          <a:lstStyle/>
          <a:p>
            <a:r>
              <a:rPr lang="bg-BG" sz="3000" b="1" dirty="0"/>
              <a:t>Н</a:t>
            </a:r>
            <a:r>
              <a:rPr lang="bg-BG" sz="3000" b="1" dirty="0" smtClean="0"/>
              <a:t>овата парадигма </a:t>
            </a:r>
            <a:r>
              <a:rPr lang="bg-BG" sz="3000" b="1" dirty="0"/>
              <a:t>на понятието „общностно участие“</a:t>
            </a:r>
            <a:endParaRPr lang="en-US" sz="3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268" y="3036305"/>
            <a:ext cx="4099589" cy="360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32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5161" y="1883230"/>
            <a:ext cx="5372099" cy="34725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dirty="0" smtClean="0">
                <a:latin typeface="Garamond" panose="02020404030301010803" pitchFamily="18" charset="0"/>
              </a:rPr>
              <a:t>Показатели по континуума на </a:t>
            </a:r>
            <a:r>
              <a:rPr lang="bg-BG" dirty="0">
                <a:latin typeface="Garamond" panose="02020404030301010803" pitchFamily="18" charset="0"/>
              </a:rPr>
              <a:t>общностното участие: </a:t>
            </a:r>
            <a:endParaRPr lang="bg-BG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bg-BG" dirty="0" smtClean="0">
                <a:latin typeface="Garamond" panose="02020404030301010803" pitchFamily="18" charset="0"/>
              </a:rPr>
              <a:t>1) оценка </a:t>
            </a:r>
            <a:r>
              <a:rPr lang="bg-BG" dirty="0">
                <a:latin typeface="Garamond" panose="02020404030301010803" pitchFamily="18" charset="0"/>
              </a:rPr>
              <a:t>на нуждите; </a:t>
            </a:r>
            <a:endParaRPr lang="bg-BG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bg-BG" dirty="0" smtClean="0">
                <a:latin typeface="Garamond" panose="02020404030301010803" pitchFamily="18" charset="0"/>
              </a:rPr>
              <a:t>2</a:t>
            </a:r>
            <a:r>
              <a:rPr lang="bg-BG" dirty="0">
                <a:latin typeface="Garamond" panose="02020404030301010803" pitchFamily="18" charset="0"/>
              </a:rPr>
              <a:t>) </a:t>
            </a:r>
            <a:r>
              <a:rPr lang="bg-BG" dirty="0" smtClean="0">
                <a:latin typeface="Garamond" panose="02020404030301010803" pitchFamily="18" charset="0"/>
              </a:rPr>
              <a:t>лидерство</a:t>
            </a:r>
            <a:r>
              <a:rPr lang="bg-BG" dirty="0">
                <a:latin typeface="Garamond" panose="02020404030301010803" pitchFamily="18" charset="0"/>
              </a:rPr>
              <a:t>; </a:t>
            </a:r>
            <a:endParaRPr lang="bg-BG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bg-BG" dirty="0" smtClean="0">
                <a:latin typeface="Garamond" panose="02020404030301010803" pitchFamily="18" charset="0"/>
              </a:rPr>
              <a:t>3</a:t>
            </a:r>
            <a:r>
              <a:rPr lang="bg-BG" dirty="0">
                <a:latin typeface="Garamond" panose="02020404030301010803" pitchFamily="18" charset="0"/>
              </a:rPr>
              <a:t>) организация на програмата; </a:t>
            </a:r>
            <a:endParaRPr lang="bg-BG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bg-BG" dirty="0" smtClean="0">
                <a:latin typeface="Garamond" panose="02020404030301010803" pitchFamily="18" charset="0"/>
              </a:rPr>
              <a:t>4</a:t>
            </a:r>
            <a:r>
              <a:rPr lang="bg-BG" dirty="0">
                <a:latin typeface="Garamond" panose="02020404030301010803" pitchFamily="18" charset="0"/>
              </a:rPr>
              <a:t>) управление на програмата и </a:t>
            </a:r>
            <a:endParaRPr lang="bg-BG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bg-BG" dirty="0" smtClean="0">
                <a:latin typeface="Garamond" panose="02020404030301010803" pitchFamily="18" charset="0"/>
              </a:rPr>
              <a:t>5</a:t>
            </a:r>
            <a:r>
              <a:rPr lang="bg-BG" dirty="0">
                <a:latin typeface="Garamond" panose="02020404030301010803" pitchFamily="18" charset="0"/>
              </a:rPr>
              <a:t>) мобилизация на </a:t>
            </a:r>
            <a:r>
              <a:rPr lang="bg-BG" dirty="0" smtClean="0">
                <a:latin typeface="Garamond" panose="02020404030301010803" pitchFamily="18" charset="0"/>
              </a:rPr>
              <a:t>ресурсите</a:t>
            </a:r>
            <a:r>
              <a:rPr lang="en-US" dirty="0" smtClean="0">
                <a:latin typeface="Garamond" panose="02020404030301010803" pitchFamily="18" charset="0"/>
              </a:rPr>
              <a:t>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1" y="397782"/>
            <a:ext cx="10134600" cy="930275"/>
          </a:xfrm>
        </p:spPr>
        <p:txBody>
          <a:bodyPr>
            <a:normAutofit/>
          </a:bodyPr>
          <a:lstStyle/>
          <a:p>
            <a:r>
              <a:rPr lang="bg-BG" sz="3200" b="1" dirty="0">
                <a:latin typeface="Garamond" panose="02020404030301010803" pitchFamily="18" charset="0"/>
              </a:rPr>
              <a:t>Новата парадигма на понятието „общностно участие“</a:t>
            </a:r>
            <a:endParaRPr lang="en-US" sz="3200" dirty="0">
              <a:latin typeface="Garamond" panose="020204040303010108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260" y="1154750"/>
            <a:ext cx="5824740" cy="587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6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93372" y="1023256"/>
            <a:ext cx="10243457" cy="32548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dirty="0" smtClean="0">
                <a:latin typeface="Garamond" panose="02020404030301010803" pitchFamily="18" charset="0"/>
              </a:rPr>
              <a:t>Засилен </a:t>
            </a:r>
            <a:r>
              <a:rPr lang="bg-BG" dirty="0">
                <a:latin typeface="Garamond" panose="02020404030301010803" pitchFamily="18" charset="0"/>
              </a:rPr>
              <a:t>научно-изследователски интерес към същността на </a:t>
            </a:r>
            <a:r>
              <a:rPr lang="bg-BG" b="1" dirty="0" smtClean="0">
                <a:latin typeface="Garamond" panose="02020404030301010803" pitchFamily="18" charset="0"/>
              </a:rPr>
              <a:t>общностно базирани организации (ОБО</a:t>
            </a:r>
            <a:r>
              <a:rPr lang="bg-BG" b="1" dirty="0">
                <a:latin typeface="Garamond" panose="02020404030301010803" pitchFamily="18" charset="0"/>
              </a:rPr>
              <a:t>) </a:t>
            </a:r>
            <a:r>
              <a:rPr lang="bg-BG" dirty="0">
                <a:latin typeface="Garamond" panose="02020404030301010803" pitchFamily="18" charset="0"/>
              </a:rPr>
              <a:t>(с</a:t>
            </a:r>
            <a:r>
              <a:rPr lang="en-US" dirty="0" err="1">
                <a:latin typeface="Garamond" panose="02020404030301010803" pitchFamily="18" charset="0"/>
              </a:rPr>
              <a:t>ommunity</a:t>
            </a:r>
            <a:r>
              <a:rPr lang="en-US" dirty="0">
                <a:latin typeface="Garamond" panose="02020404030301010803" pitchFamily="18" charset="0"/>
              </a:rPr>
              <a:t>-based organizations)</a:t>
            </a:r>
            <a:r>
              <a:rPr lang="bg-BG" dirty="0">
                <a:latin typeface="Garamond" panose="02020404030301010803" pitchFamily="18" charset="0"/>
              </a:rPr>
              <a:t> и към ролята им за приобщаването на широките общности към действително ефективните социални политики и </a:t>
            </a:r>
            <a:r>
              <a:rPr lang="bg-BG" dirty="0" smtClean="0">
                <a:latin typeface="Garamond" panose="02020404030301010803" pitchFamily="18" charset="0"/>
              </a:rPr>
              <a:t>особено към </a:t>
            </a:r>
            <a:r>
              <a:rPr lang="bg-BG" dirty="0">
                <a:latin typeface="Garamond" panose="02020404030301010803" pitchFamily="18" charset="0"/>
              </a:rPr>
              <a:t>политиките в системата на общественото здравеопазване.  </a:t>
            </a:r>
            <a:endParaRPr lang="bg-BG" dirty="0" smtClean="0">
              <a:latin typeface="Garamond" panose="02020404030301010803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3457" y="0"/>
            <a:ext cx="9198429" cy="794657"/>
          </a:xfrm>
        </p:spPr>
        <p:txBody>
          <a:bodyPr>
            <a:normAutofit/>
          </a:bodyPr>
          <a:lstStyle/>
          <a:p>
            <a:r>
              <a:rPr lang="bg-BG" b="1" dirty="0" smtClean="0">
                <a:latin typeface="Garamond" panose="02020404030301010803" pitchFamily="18" charset="0"/>
              </a:rPr>
              <a:t>Общностно базирани организации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113" y="3231084"/>
            <a:ext cx="5932715" cy="34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6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5643" y="1662340"/>
            <a:ext cx="9791700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latin typeface="Garamond" panose="02020404030301010803" pitchFamily="18" charset="0"/>
              </a:rPr>
              <a:t> Важна </a:t>
            </a:r>
            <a:r>
              <a:rPr lang="bg-BG" dirty="0">
                <a:latin typeface="Garamond" panose="02020404030301010803" pitchFamily="18" charset="0"/>
              </a:rPr>
              <a:t>заинтересована страна в системата на здравеопазването, тъй като осигуряват множество програми и услуги на членовете на своите общности. </a:t>
            </a:r>
            <a:endParaRPr lang="bg-BG" dirty="0" smtClean="0">
              <a:latin typeface="Garamond" panose="02020404030301010803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latin typeface="Garamond" panose="02020404030301010803" pitchFamily="18" charset="0"/>
              </a:rPr>
              <a:t> </a:t>
            </a:r>
            <a:r>
              <a:rPr lang="bg-BG" b="1" dirty="0" smtClean="0">
                <a:latin typeface="Garamond" panose="02020404030301010803" pitchFamily="18" charset="0"/>
              </a:rPr>
              <a:t>Основни типове </a:t>
            </a:r>
            <a:r>
              <a:rPr lang="bg-BG" b="1" dirty="0">
                <a:latin typeface="Garamond" panose="02020404030301010803" pitchFamily="18" charset="0"/>
              </a:rPr>
              <a:t>организации</a:t>
            </a:r>
            <a:r>
              <a:rPr lang="bg-BG" dirty="0">
                <a:latin typeface="Garamond" panose="02020404030301010803" pitchFamily="18" charset="0"/>
              </a:rPr>
              <a:t>: </a:t>
            </a:r>
            <a:r>
              <a:rPr lang="bg-BG" dirty="0" smtClean="0">
                <a:latin typeface="Garamond" panose="02020404030301010803" pitchFamily="18" charset="0"/>
              </a:rPr>
              <a:t>граждански, обществени, религиозни и верски организации</a:t>
            </a:r>
            <a:r>
              <a:rPr lang="bg-BG" dirty="0">
                <a:latin typeface="Garamond" panose="02020404030301010803" pitchFamily="18" charset="0"/>
              </a:rPr>
              <a:t>, </a:t>
            </a:r>
            <a:r>
              <a:rPr lang="bg-BG" dirty="0" smtClean="0">
                <a:latin typeface="Garamond" panose="02020404030301010803" pitchFamily="18" charset="0"/>
              </a:rPr>
              <a:t>центрове </a:t>
            </a:r>
            <a:r>
              <a:rPr lang="bg-BG" dirty="0">
                <a:latin typeface="Garamond" panose="02020404030301010803" pitchFamily="18" charset="0"/>
              </a:rPr>
              <a:t>за психично здраве на общността, общностно </a:t>
            </a:r>
            <a:r>
              <a:rPr lang="bg-BG" dirty="0" smtClean="0">
                <a:latin typeface="Garamond" panose="02020404030301010803" pitchFamily="18" charset="0"/>
              </a:rPr>
              <a:t>базирани </a:t>
            </a:r>
            <a:r>
              <a:rPr lang="bg-BG" dirty="0">
                <a:latin typeface="Garamond" panose="02020404030301010803" pitchFamily="18" charset="0"/>
              </a:rPr>
              <a:t>доброволни и неправителствени </a:t>
            </a:r>
            <a:r>
              <a:rPr lang="bg-BG" dirty="0" smtClean="0">
                <a:latin typeface="Garamond" panose="02020404030301010803" pitchFamily="18" charset="0"/>
              </a:rPr>
              <a:t>организации</a:t>
            </a:r>
            <a:r>
              <a:rPr lang="en-US" dirty="0" smtClean="0">
                <a:latin typeface="Garamond" panose="02020404030301010803" pitchFamily="18" charset="0"/>
              </a:rPr>
              <a:t>. </a:t>
            </a:r>
            <a:endParaRPr lang="bg-BG" dirty="0" smtClean="0">
              <a:latin typeface="Garamond" panose="02020404030301010803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latin typeface="Garamond" panose="02020404030301010803" pitchFamily="18" charset="0"/>
              </a:rPr>
              <a:t> </a:t>
            </a:r>
            <a:r>
              <a:rPr lang="bg-BG" dirty="0">
                <a:latin typeface="Garamond" panose="02020404030301010803" pitchFamily="18" charset="0"/>
              </a:rPr>
              <a:t> </a:t>
            </a:r>
            <a:r>
              <a:rPr lang="bg-BG" dirty="0" smtClean="0">
                <a:latin typeface="Garamond" panose="02020404030301010803" pitchFamily="18" charset="0"/>
              </a:rPr>
              <a:t>Често </a:t>
            </a:r>
            <a:r>
              <a:rPr lang="bg-BG" dirty="0">
                <a:latin typeface="Garamond" panose="02020404030301010803" pitchFamily="18" charset="0"/>
              </a:rPr>
              <a:t>предоставят услуги и подкрепят най-</a:t>
            </a:r>
            <a:r>
              <a:rPr lang="bg-BG" dirty="0" err="1">
                <a:latin typeface="Garamond" panose="02020404030301010803" pitchFamily="18" charset="0"/>
              </a:rPr>
              <a:t>маргинализираните</a:t>
            </a:r>
            <a:r>
              <a:rPr lang="bg-BG" dirty="0">
                <a:latin typeface="Garamond" panose="02020404030301010803" pitchFamily="18" charset="0"/>
              </a:rPr>
              <a:t>, </a:t>
            </a:r>
            <a:r>
              <a:rPr lang="bg-BG" dirty="0" err="1">
                <a:latin typeface="Garamond" panose="02020404030301010803" pitchFamily="18" charset="0"/>
              </a:rPr>
              <a:t>неравнопоставени</a:t>
            </a:r>
            <a:r>
              <a:rPr lang="bg-BG" dirty="0">
                <a:latin typeface="Garamond" panose="02020404030301010803" pitchFamily="18" charset="0"/>
              </a:rPr>
              <a:t> и </a:t>
            </a:r>
            <a:r>
              <a:rPr lang="bg-BG" dirty="0" err="1">
                <a:latin typeface="Garamond" panose="02020404030301010803" pitchFamily="18" charset="0"/>
              </a:rPr>
              <a:t>стигматизирани</a:t>
            </a:r>
            <a:r>
              <a:rPr lang="bg-BG" dirty="0">
                <a:latin typeface="Garamond" panose="02020404030301010803" pitchFamily="18" charset="0"/>
              </a:rPr>
              <a:t> групи в обществото.</a:t>
            </a: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56015" y="506640"/>
            <a:ext cx="9029700" cy="973818"/>
          </a:xfrm>
        </p:spPr>
        <p:txBody>
          <a:bodyPr/>
          <a:lstStyle/>
          <a:p>
            <a:r>
              <a:rPr lang="bg-BG" b="1" dirty="0">
                <a:latin typeface="Garamond" panose="02020404030301010803" pitchFamily="18" charset="0"/>
              </a:rPr>
              <a:t>Общностно базирани организации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4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64129" y="1531710"/>
            <a:ext cx="9791700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latin typeface="Garamond" panose="02020404030301010803" pitchFamily="18" charset="0"/>
              </a:rPr>
              <a:t> Сътрудничат </a:t>
            </a:r>
            <a:r>
              <a:rPr lang="bg-BG" dirty="0">
                <a:latin typeface="Garamond" panose="02020404030301010803" pitchFamily="18" charset="0"/>
              </a:rPr>
              <a:t>на хората, вземащи решения, и на заинтересованите страни в системите на здравеопазването при </a:t>
            </a:r>
            <a:r>
              <a:rPr lang="bg-BG" b="1" dirty="0">
                <a:latin typeface="Garamond" panose="02020404030301010803" pitchFamily="18" charset="0"/>
              </a:rPr>
              <a:t>разработването на политики, програми и </a:t>
            </a:r>
            <a:r>
              <a:rPr lang="bg-BG" b="1" dirty="0" smtClean="0">
                <a:latin typeface="Garamond" panose="02020404030301010803" pitchFamily="18" charset="0"/>
              </a:rPr>
              <a:t>услуги</a:t>
            </a:r>
            <a:r>
              <a:rPr lang="bg-BG" dirty="0" smtClean="0">
                <a:latin typeface="Garamond" panose="02020404030301010803" pitchFamily="18" charset="0"/>
              </a:rPr>
              <a:t>, </a:t>
            </a:r>
            <a:r>
              <a:rPr lang="bg-BG" dirty="0">
                <a:latin typeface="Garamond" panose="02020404030301010803" pitchFamily="18" charset="0"/>
              </a:rPr>
              <a:t>както и </a:t>
            </a:r>
            <a:r>
              <a:rPr lang="bg-BG" dirty="0" smtClean="0">
                <a:latin typeface="Garamond" panose="02020404030301010803" pitchFamily="18" charset="0"/>
              </a:rPr>
              <a:t>участват </a:t>
            </a:r>
            <a:r>
              <a:rPr lang="bg-BG" dirty="0">
                <a:latin typeface="Garamond" panose="02020404030301010803" pitchFamily="18" charset="0"/>
              </a:rPr>
              <a:t>в планирането и провеждането на </a:t>
            </a:r>
            <a:r>
              <a:rPr lang="bg-BG" b="1" dirty="0">
                <a:latin typeface="Garamond" panose="02020404030301010803" pitchFamily="18" charset="0"/>
              </a:rPr>
              <a:t>научни </a:t>
            </a:r>
            <a:r>
              <a:rPr lang="bg-BG" b="1" dirty="0" smtClean="0">
                <a:latin typeface="Garamond" panose="02020404030301010803" pitchFamily="18" charset="0"/>
              </a:rPr>
              <a:t>изследвания</a:t>
            </a:r>
            <a:r>
              <a:rPr lang="bg-BG" dirty="0" smtClean="0">
                <a:latin typeface="Garamond" panose="02020404030301010803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latin typeface="Garamond" panose="02020404030301010803" pitchFamily="18" charset="0"/>
              </a:rPr>
              <a:t> </a:t>
            </a:r>
            <a:r>
              <a:rPr lang="bg-BG" b="1" dirty="0">
                <a:latin typeface="Garamond" panose="02020404030301010803" pitchFamily="18" charset="0"/>
              </a:rPr>
              <a:t>П</a:t>
            </a:r>
            <a:r>
              <a:rPr lang="bg-BG" b="1" dirty="0" smtClean="0">
                <a:latin typeface="Garamond" panose="02020404030301010803" pitchFamily="18" charset="0"/>
              </a:rPr>
              <a:t>одпомагат </a:t>
            </a:r>
            <a:r>
              <a:rPr lang="bg-BG" b="1" dirty="0">
                <a:latin typeface="Garamond" panose="02020404030301010803" pitchFamily="18" charset="0"/>
              </a:rPr>
              <a:t>включването на общностите</a:t>
            </a:r>
            <a:r>
              <a:rPr lang="bg-BG" dirty="0">
                <a:latin typeface="Garamond" panose="02020404030301010803" pitchFamily="18" charset="0"/>
              </a:rPr>
              <a:t> и обществото в планирането и реализацията на здравеопазването като ключов принцип на Декларацията от Алма </a:t>
            </a:r>
            <a:r>
              <a:rPr lang="bg-BG" dirty="0" smtClean="0">
                <a:latin typeface="Garamond" panose="02020404030301010803" pitchFamily="18" charset="0"/>
              </a:rPr>
              <a:t>Ата. </a:t>
            </a:r>
            <a:r>
              <a:rPr lang="bg-BG" dirty="0">
                <a:latin typeface="Garamond" panose="02020404030301010803" pitchFamily="18" charset="0"/>
              </a:rPr>
              <a:t>Успешното ангажиране на </a:t>
            </a:r>
            <a:r>
              <a:rPr lang="bg-BG" dirty="0" smtClean="0">
                <a:latin typeface="Garamond" panose="02020404030301010803" pitchFamily="18" charset="0"/>
              </a:rPr>
              <a:t>хората увеличава </a:t>
            </a:r>
            <a:r>
              <a:rPr lang="bg-BG" dirty="0">
                <a:latin typeface="Garamond" panose="02020404030301010803" pitchFamily="18" charset="0"/>
              </a:rPr>
              <a:t>вероятността за провеждане на подходящи, </a:t>
            </a:r>
            <a:r>
              <a:rPr lang="bg-BG" dirty="0" smtClean="0">
                <a:latin typeface="Garamond" panose="02020404030301010803" pitchFamily="18" charset="0"/>
              </a:rPr>
              <a:t>приемливи, ефективни и устойчиви политики.</a:t>
            </a:r>
            <a:endParaRPr lang="en-US" dirty="0">
              <a:latin typeface="Garamond" panose="02020404030301010803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56015" y="376012"/>
            <a:ext cx="9791700" cy="1039132"/>
          </a:xfrm>
        </p:spPr>
        <p:txBody>
          <a:bodyPr>
            <a:normAutofit/>
          </a:bodyPr>
          <a:lstStyle/>
          <a:p>
            <a:r>
              <a:rPr lang="bg-BG" b="1" dirty="0">
                <a:latin typeface="Garamond" panose="02020404030301010803" pitchFamily="18" charset="0"/>
              </a:rPr>
              <a:t>Общностно базирани организации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42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73628" y="1458686"/>
            <a:ext cx="10221686" cy="50618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bg-BG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bg-BG" dirty="0" smtClean="0">
                <a:latin typeface="Garamond" panose="02020404030301010803" pitchFamily="18" charset="0"/>
              </a:rPr>
              <a:t>Продължаване </a:t>
            </a:r>
            <a:r>
              <a:rPr lang="bg-BG" dirty="0">
                <a:latin typeface="Garamond" panose="02020404030301010803" pitchFamily="18" charset="0"/>
              </a:rPr>
              <a:t>на конкретна интервенция във времето, най-често след намаляване или прекратяване на външното финансиране, респ. като степента, в която една здравна програма (проект), основана на доказателствата, може да продължи да доставя целевите ползи през дълъг период от време след спиране на външната финансова, мениджърска или техническа помощ (R. </a:t>
            </a:r>
            <a:r>
              <a:rPr lang="bg-BG" dirty="0" err="1">
                <a:latin typeface="Garamond" panose="02020404030301010803" pitchFamily="18" charset="0"/>
              </a:rPr>
              <a:t>Van</a:t>
            </a:r>
            <a:r>
              <a:rPr lang="bg-BG" dirty="0">
                <a:latin typeface="Garamond" panose="02020404030301010803" pitchFamily="18" charset="0"/>
              </a:rPr>
              <a:t> </a:t>
            </a:r>
            <a:r>
              <a:rPr lang="bg-BG" dirty="0" err="1">
                <a:latin typeface="Garamond" panose="02020404030301010803" pitchFamily="18" charset="0"/>
              </a:rPr>
              <a:t>Acker</a:t>
            </a:r>
            <a:r>
              <a:rPr lang="bg-BG" dirty="0">
                <a:latin typeface="Garamond" panose="02020404030301010803" pitchFamily="18" charset="0"/>
              </a:rPr>
              <a:t> и </a:t>
            </a:r>
            <a:r>
              <a:rPr lang="bg-BG" dirty="0" err="1">
                <a:latin typeface="Garamond" panose="02020404030301010803" pitchFamily="18" charset="0"/>
              </a:rPr>
              <a:t>съавт</a:t>
            </a:r>
            <a:r>
              <a:rPr lang="bg-BG" dirty="0">
                <a:latin typeface="Garamond" panose="02020404030301010803" pitchFamily="18" charset="0"/>
              </a:rPr>
              <a:t>., 2011).</a:t>
            </a:r>
            <a:endParaRPr lang="en-US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endParaRPr lang="bg-BG" dirty="0" smtClean="0">
              <a:latin typeface="Garamond" panose="02020404030301010803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62100" y="365125"/>
            <a:ext cx="10325099" cy="1325563"/>
          </a:xfrm>
        </p:spPr>
        <p:txBody>
          <a:bodyPr>
            <a:normAutofit/>
          </a:bodyPr>
          <a:lstStyle/>
          <a:p>
            <a:r>
              <a:rPr lang="bg-BG" sz="3200" b="1" dirty="0">
                <a:latin typeface="Garamond" panose="02020404030301010803" pitchFamily="18" charset="0"/>
              </a:rPr>
              <a:t>Същност на устойчивостта в проектния мениджмънт</a:t>
            </a:r>
            <a:endParaRPr lang="en-US" sz="32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1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9444" y="1371601"/>
            <a:ext cx="10210800" cy="480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g-BG" b="1" i="1" dirty="0" smtClean="0">
                <a:latin typeface="Garamond" panose="02020404030301010803" pitchFamily="18" charset="0"/>
              </a:rPr>
              <a:t>Групи </a:t>
            </a:r>
            <a:r>
              <a:rPr lang="bg-BG" b="1" i="1" dirty="0">
                <a:latin typeface="Garamond" panose="02020404030301010803" pitchFamily="18" charset="0"/>
              </a:rPr>
              <a:t>фактори, </a:t>
            </a:r>
            <a:r>
              <a:rPr lang="bg-BG" b="1" i="1" dirty="0" smtClean="0">
                <a:latin typeface="Garamond" panose="02020404030301010803" pitchFamily="18" charset="0"/>
              </a:rPr>
              <a:t>влияещи върху </a:t>
            </a:r>
            <a:r>
              <a:rPr lang="bg-BG" b="1" i="1" dirty="0">
                <a:latin typeface="Garamond" panose="02020404030301010803" pitchFamily="18" charset="0"/>
              </a:rPr>
              <a:t>устойчивостта:</a:t>
            </a:r>
            <a:r>
              <a:rPr lang="bg-BG" dirty="0">
                <a:latin typeface="Garamond" panose="02020404030301010803" pitchFamily="18" charset="0"/>
              </a:rPr>
              <a:t> </a:t>
            </a:r>
            <a:endParaRPr lang="bg-BG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endParaRPr lang="bg-BG" sz="1400" dirty="0" smtClean="0">
              <a:latin typeface="Garamond" panose="02020404030301010803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latin typeface="Garamond" panose="02020404030301010803" pitchFamily="18" charset="0"/>
              </a:rPr>
              <a:t> </a:t>
            </a:r>
            <a:r>
              <a:rPr lang="bg-BG" b="1" dirty="0" smtClean="0">
                <a:latin typeface="Garamond" panose="02020404030301010803" pitchFamily="18" charset="0"/>
              </a:rPr>
              <a:t>проектен </a:t>
            </a:r>
            <a:r>
              <a:rPr lang="bg-BG" b="1" dirty="0">
                <a:latin typeface="Garamond" panose="02020404030301010803" pitchFamily="18" charset="0"/>
              </a:rPr>
              <a:t>дизайн </a:t>
            </a:r>
            <a:r>
              <a:rPr lang="bg-BG" dirty="0">
                <a:latin typeface="Garamond" panose="02020404030301010803" pitchFamily="18" charset="0"/>
              </a:rPr>
              <a:t>и фактори за осъществяване</a:t>
            </a:r>
            <a:r>
              <a:rPr lang="en-US" dirty="0">
                <a:latin typeface="Garamond" panose="02020404030301010803" pitchFamily="18" charset="0"/>
              </a:rPr>
              <a:t> (</a:t>
            </a:r>
            <a:r>
              <a:rPr lang="bg-BG" dirty="0">
                <a:latin typeface="Garamond" panose="02020404030301010803" pitchFamily="18" charset="0"/>
              </a:rPr>
              <a:t>процес на преговори по проекта</a:t>
            </a:r>
            <a:r>
              <a:rPr lang="en-US" dirty="0">
                <a:latin typeface="Garamond" panose="02020404030301010803" pitchFamily="18" charset="0"/>
              </a:rPr>
              <a:t>, </a:t>
            </a:r>
            <a:r>
              <a:rPr lang="bg-BG" dirty="0">
                <a:latin typeface="Garamond" panose="02020404030301010803" pitchFamily="18" charset="0"/>
              </a:rPr>
              <a:t>проектна ефективност</a:t>
            </a:r>
            <a:r>
              <a:rPr lang="en-US" dirty="0">
                <a:latin typeface="Garamond" panose="02020404030301010803" pitchFamily="18" charset="0"/>
              </a:rPr>
              <a:t>, </a:t>
            </a:r>
            <a:r>
              <a:rPr lang="bg-BG" dirty="0">
                <a:latin typeface="Garamond" panose="02020404030301010803" pitchFamily="18" charset="0"/>
              </a:rPr>
              <a:t>продължителност на проекта</a:t>
            </a:r>
            <a:r>
              <a:rPr lang="en-US" dirty="0">
                <a:latin typeface="Garamond" panose="02020404030301010803" pitchFamily="18" charset="0"/>
              </a:rPr>
              <a:t>, </a:t>
            </a:r>
            <a:r>
              <a:rPr lang="bg-BG" dirty="0">
                <a:latin typeface="Garamond" panose="02020404030301010803" pitchFamily="18" charset="0"/>
              </a:rPr>
              <a:t>финансиране на проекта</a:t>
            </a:r>
            <a:r>
              <a:rPr lang="en-US" dirty="0">
                <a:latin typeface="Garamond" panose="02020404030301010803" pitchFamily="18" charset="0"/>
              </a:rPr>
              <a:t>, </a:t>
            </a:r>
            <a:r>
              <a:rPr lang="bg-BG" dirty="0">
                <a:latin typeface="Garamond" panose="02020404030301010803" pitchFamily="18" charset="0"/>
              </a:rPr>
              <a:t>вид на проекта и обучение</a:t>
            </a:r>
            <a:r>
              <a:rPr lang="en-US" dirty="0">
                <a:latin typeface="Garamond" panose="02020404030301010803" pitchFamily="18" charset="0"/>
              </a:rPr>
              <a:t>)</a:t>
            </a:r>
            <a:r>
              <a:rPr lang="bg-BG" dirty="0">
                <a:latin typeface="Garamond" panose="02020404030301010803" pitchFamily="18" charset="0"/>
              </a:rPr>
              <a:t>; </a:t>
            </a:r>
            <a:endParaRPr lang="bg-BG" dirty="0" smtClean="0">
              <a:latin typeface="Garamond" panose="02020404030301010803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latin typeface="Garamond" panose="02020404030301010803" pitchFamily="18" charset="0"/>
              </a:rPr>
              <a:t> </a:t>
            </a:r>
            <a:r>
              <a:rPr lang="bg-BG" b="1" dirty="0" smtClean="0">
                <a:latin typeface="Garamond" panose="02020404030301010803" pitchFamily="18" charset="0"/>
              </a:rPr>
              <a:t>вътрешни </a:t>
            </a:r>
            <a:r>
              <a:rPr lang="bg-BG" b="1" dirty="0">
                <a:latin typeface="Garamond" panose="02020404030301010803" pitchFamily="18" charset="0"/>
              </a:rPr>
              <a:t>фактори на организационната среда</a:t>
            </a:r>
            <a:r>
              <a:rPr lang="bg-BG" dirty="0">
                <a:latin typeface="Garamond" panose="02020404030301010803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</a:rPr>
              <a:t>(</a:t>
            </a:r>
            <a:r>
              <a:rPr lang="bg-BG" dirty="0">
                <a:latin typeface="Garamond" panose="02020404030301010803" pitchFamily="18" charset="0"/>
              </a:rPr>
              <a:t>институционална сила</a:t>
            </a:r>
            <a:r>
              <a:rPr lang="en-US" dirty="0">
                <a:latin typeface="Garamond" panose="02020404030301010803" pitchFamily="18" charset="0"/>
              </a:rPr>
              <a:t>, </a:t>
            </a:r>
            <a:r>
              <a:rPr lang="bg-BG" dirty="0">
                <a:latin typeface="Garamond" panose="02020404030301010803" pitchFamily="18" charset="0"/>
              </a:rPr>
              <a:t>интегрираност със съществуващите програми/услуги и  застъпници на проекта/лидерство</a:t>
            </a:r>
            <a:r>
              <a:rPr lang="en-US" dirty="0">
                <a:latin typeface="Garamond" panose="02020404030301010803" pitchFamily="18" charset="0"/>
              </a:rPr>
              <a:t>) </a:t>
            </a:r>
            <a:r>
              <a:rPr lang="bg-BG" dirty="0">
                <a:latin typeface="Garamond" panose="02020404030301010803" pitchFamily="18" charset="0"/>
              </a:rPr>
              <a:t>и </a:t>
            </a:r>
            <a:endParaRPr lang="bg-BG" dirty="0" smtClean="0">
              <a:latin typeface="Garamond" panose="02020404030301010803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latin typeface="Garamond" panose="02020404030301010803" pitchFamily="18" charset="0"/>
              </a:rPr>
              <a:t> фактори </a:t>
            </a:r>
            <a:r>
              <a:rPr lang="bg-BG" dirty="0">
                <a:latin typeface="Garamond" panose="02020404030301010803" pitchFamily="18" charset="0"/>
              </a:rPr>
              <a:t>в </a:t>
            </a:r>
            <a:r>
              <a:rPr lang="bg-BG" b="1" dirty="0">
                <a:latin typeface="Garamond" panose="02020404030301010803" pitchFamily="18" charset="0"/>
              </a:rPr>
              <a:t>по-широката среда на общността</a:t>
            </a:r>
            <a:r>
              <a:rPr lang="en-US" dirty="0">
                <a:latin typeface="Garamond" panose="02020404030301010803" pitchFamily="18" charset="0"/>
              </a:rPr>
              <a:t> (</a:t>
            </a:r>
            <a:r>
              <a:rPr lang="bg-BG" dirty="0">
                <a:latin typeface="Garamond" panose="02020404030301010803" pitchFamily="18" charset="0"/>
              </a:rPr>
              <a:t>социално-икономически и политически съображения и участие на общността</a:t>
            </a:r>
            <a:r>
              <a:rPr lang="en-US" dirty="0" smtClean="0">
                <a:latin typeface="Garamond" panose="02020404030301010803" pitchFamily="18" charset="0"/>
              </a:rPr>
              <a:t>)</a:t>
            </a:r>
            <a:r>
              <a:rPr lang="bg-BG" dirty="0" smtClean="0">
                <a:latin typeface="Garamond" panose="02020404030301010803" pitchFamily="18" charset="0"/>
              </a:rPr>
              <a:t>.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11830" y="234497"/>
            <a:ext cx="9046028" cy="854075"/>
          </a:xfrm>
        </p:spPr>
        <p:txBody>
          <a:bodyPr>
            <a:normAutofit/>
          </a:bodyPr>
          <a:lstStyle/>
          <a:p>
            <a:r>
              <a:rPr lang="bg-BG" sz="2800" b="1" dirty="0"/>
              <a:t>Концептуална рамка </a:t>
            </a:r>
            <a:r>
              <a:rPr lang="bg-BG" sz="2800" b="1" dirty="0" smtClean="0"/>
              <a:t>на </a:t>
            </a:r>
            <a:r>
              <a:rPr lang="bg-BG" sz="2800" b="1" dirty="0"/>
              <a:t>понятието „устойчивост“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496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82486" y="1034143"/>
            <a:ext cx="9938657" cy="36902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Декларацията </a:t>
            </a:r>
            <a:r>
              <a:rPr lang="bg-BG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от Алма </a:t>
            </a:r>
            <a:r>
              <a:rPr lang="bg-BG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Ата</a:t>
            </a:r>
            <a:r>
              <a:rPr lang="en-US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(</a:t>
            </a:r>
            <a:r>
              <a:rPr lang="bg-BG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1978</a:t>
            </a:r>
            <a:r>
              <a:rPr lang="bg-BG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 г</a:t>
            </a:r>
            <a:r>
              <a:rPr lang="bg-BG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.)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Международна конференция, организирана от </a:t>
            </a:r>
            <a:r>
              <a:rPr lang="bg-BG" dirty="0">
                <a:solidFill>
                  <a:srgbClr val="002060"/>
                </a:solidFill>
                <a:latin typeface="Garamond" panose="02020404030301010803" pitchFamily="18" charset="0"/>
              </a:rPr>
              <a:t>СЗО и </a:t>
            </a:r>
            <a:r>
              <a:rPr lang="en-US" dirty="0">
                <a:solidFill>
                  <a:srgbClr val="002060"/>
                </a:solidFill>
                <a:latin typeface="Garamond" panose="02020404030301010803" pitchFamily="18" charset="0"/>
              </a:rPr>
              <a:t>UNICEF</a:t>
            </a:r>
            <a:endParaRPr lang="en-US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Първичната здравна помощ (ПЗП) - </a:t>
            </a:r>
            <a:r>
              <a:rPr lang="bg-BG" dirty="0">
                <a:solidFill>
                  <a:srgbClr val="002060"/>
                </a:solidFill>
                <a:latin typeface="Garamond" panose="02020404030301010803" pitchFamily="18" charset="0"/>
              </a:rPr>
              <a:t>стратегия за постигане на </a:t>
            </a:r>
            <a:r>
              <a:rPr lang="bg-BG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по-добро</a:t>
            </a:r>
            <a:r>
              <a:rPr lang="en-US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bg-BG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здравеопазване за </a:t>
            </a:r>
            <a:r>
              <a:rPr lang="bg-BG" dirty="0">
                <a:solidFill>
                  <a:srgbClr val="002060"/>
                </a:solidFill>
                <a:latin typeface="Garamond" panose="02020404030301010803" pitchFamily="18" charset="0"/>
              </a:rPr>
              <a:t>цялото население под </a:t>
            </a:r>
            <a:r>
              <a:rPr lang="bg-BG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надслова</a:t>
            </a:r>
            <a:r>
              <a:rPr lang="bg-BG" dirty="0">
                <a:solidFill>
                  <a:srgbClr val="002060"/>
                </a:solidFill>
                <a:latin typeface="Garamond" panose="02020404030301010803" pitchFamily="18" charset="0"/>
              </a:rPr>
              <a:t> </a:t>
            </a:r>
            <a:r>
              <a:rPr lang="bg-BG" dirty="0" smtClean="0">
                <a:solidFill>
                  <a:srgbClr val="002060"/>
                </a:solidFill>
                <a:latin typeface="Garamond" panose="02020404030301010803" pitchFamily="18" charset="0"/>
              </a:rPr>
              <a:t>„Здраве за всички до </a:t>
            </a:r>
            <a:r>
              <a:rPr lang="bg-BG" dirty="0">
                <a:solidFill>
                  <a:srgbClr val="002060"/>
                </a:solidFill>
                <a:latin typeface="Garamond" panose="02020404030301010803" pitchFamily="18" charset="0"/>
              </a:rPr>
              <a:t>2000 г</a:t>
            </a:r>
            <a:r>
              <a:rPr lang="bg-BG" dirty="0" smtClean="0">
                <a:solidFill>
                  <a:srgbClr val="002060"/>
                </a:solidFill>
                <a:latin typeface="Garamond" panose="02020404030301010803" pitchFamily="18" charset="0"/>
              </a:rPr>
              <a:t>.“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Спешна </a:t>
            </a:r>
            <a:r>
              <a:rPr lang="bg-BG" dirty="0">
                <a:solidFill>
                  <a:srgbClr val="002060"/>
                </a:solidFill>
                <a:latin typeface="Garamond" panose="02020404030301010803" pitchFamily="18" charset="0"/>
              </a:rPr>
              <a:t>необходимост от страна </a:t>
            </a:r>
            <a:r>
              <a:rPr lang="bg-BG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на правителствата, здравните служби и международната общност за </a:t>
            </a:r>
            <a:r>
              <a:rPr lang="bg-BG" dirty="0">
                <a:solidFill>
                  <a:srgbClr val="002060"/>
                </a:solidFill>
                <a:latin typeface="Garamond" panose="02020404030301010803" pitchFamily="18" charset="0"/>
              </a:rPr>
              <a:t>защита и развитие на модела </a:t>
            </a:r>
            <a:r>
              <a:rPr lang="bg-BG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на ПЗП</a:t>
            </a:r>
            <a:r>
              <a:rPr lang="bg-BG" dirty="0">
                <a:solidFill>
                  <a:srgbClr val="002060"/>
                </a:solidFill>
                <a:latin typeface="Garamond" panose="02020404030301010803" pitchFamily="18" charset="0"/>
              </a:rPr>
              <a:t> за всички хора по света. </a:t>
            </a:r>
            <a:endParaRPr lang="en-US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93572" y="92982"/>
            <a:ext cx="5214256" cy="712561"/>
          </a:xfrm>
        </p:spPr>
        <p:txBody>
          <a:bodyPr>
            <a:normAutofit/>
          </a:bodyPr>
          <a:lstStyle/>
          <a:p>
            <a:r>
              <a:rPr lang="bg-BG" sz="4000" b="1" dirty="0" smtClean="0">
                <a:latin typeface="Garamond" panose="02020404030301010803" pitchFamily="18" charset="0"/>
              </a:rPr>
              <a:t>Въведение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14" y="5082205"/>
            <a:ext cx="4283529" cy="1070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69" y="4953000"/>
            <a:ext cx="4505337" cy="132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9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06283" y="1679461"/>
            <a:ext cx="4822373" cy="41008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dirty="0" smtClean="0">
                <a:latin typeface="Garamond" panose="02020404030301010803" pitchFamily="18" charset="0"/>
              </a:rPr>
              <a:t>Програмите </a:t>
            </a:r>
            <a:r>
              <a:rPr lang="bg-BG" dirty="0">
                <a:latin typeface="Garamond" panose="02020404030301010803" pitchFamily="18" charset="0"/>
              </a:rPr>
              <a:t>за промоция на „овластяване чрез участие“ включват активното участие на всички общности, за да могат всички членове на общността да придобият знания и умения, увереност, личен опит за ефикасност, способност да </a:t>
            </a:r>
            <a:r>
              <a:rPr lang="bg-BG" dirty="0" smtClean="0">
                <a:latin typeface="Garamond" panose="02020404030301010803" pitchFamily="18" charset="0"/>
              </a:rPr>
              <a:t>идентифицират </a:t>
            </a:r>
            <a:r>
              <a:rPr lang="bg-BG" dirty="0">
                <a:latin typeface="Garamond" panose="02020404030301010803" pitchFamily="18" charset="0"/>
              </a:rPr>
              <a:t>и разрешават проблемите </a:t>
            </a:r>
            <a:r>
              <a:rPr lang="bg-BG" dirty="0" smtClean="0">
                <a:latin typeface="Garamond" panose="02020404030301010803" pitchFamily="18" charset="0"/>
              </a:rPr>
              <a:t>си.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50570" y="315005"/>
            <a:ext cx="10341429" cy="751795"/>
          </a:xfrm>
        </p:spPr>
        <p:txBody>
          <a:bodyPr>
            <a:noAutofit/>
          </a:bodyPr>
          <a:lstStyle/>
          <a:p>
            <a:r>
              <a:rPr lang="bg-BG" sz="2800" b="1" dirty="0">
                <a:latin typeface="Garamond" panose="02020404030301010803" pitchFamily="18" charset="0"/>
              </a:rPr>
              <a:t>Овластяването като инструмент на проектния мениджмънт за постигане на устойчивост на промените в здравеопазването</a:t>
            </a:r>
            <a:endParaRPr lang="en-US" sz="2800" dirty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" r="20576"/>
          <a:stretch/>
        </p:blipFill>
        <p:spPr>
          <a:xfrm>
            <a:off x="6895980" y="1853633"/>
            <a:ext cx="4534019" cy="375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5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62100" y="1825625"/>
            <a:ext cx="9791700" cy="4607832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latin typeface="Garamond" panose="02020404030301010803" pitchFamily="18" charset="0"/>
              </a:rPr>
              <a:t> Лични </a:t>
            </a:r>
            <a:r>
              <a:rPr lang="bg-BG" dirty="0">
                <a:latin typeface="Garamond" panose="02020404030301010803" pitchFamily="18" charset="0"/>
              </a:rPr>
              <a:t>умения, здравни познания, информационни умения, ефективно взаимодействие между доставчиците на услуги и потребителите, вземане на информирани </a:t>
            </a:r>
            <a:r>
              <a:rPr lang="bg-BG" dirty="0" smtClean="0">
                <a:latin typeface="Garamond" panose="02020404030301010803" pitchFamily="18" charset="0"/>
              </a:rPr>
              <a:t>решения, </a:t>
            </a:r>
            <a:r>
              <a:rPr lang="bg-BG" dirty="0">
                <a:latin typeface="Garamond" panose="02020404030301010803" pitchFamily="18" charset="0"/>
              </a:rPr>
              <a:t>вкл. и политически действия като напр. </a:t>
            </a:r>
            <a:r>
              <a:rPr lang="bg-BG" dirty="0" smtClean="0">
                <a:latin typeface="Garamond" panose="02020404030301010803" pitchFamily="18" charset="0"/>
              </a:rPr>
              <a:t>критична </a:t>
            </a:r>
            <a:r>
              <a:rPr lang="bg-BG" dirty="0">
                <a:latin typeface="Garamond" panose="02020404030301010803" pitchFamily="18" charset="0"/>
              </a:rPr>
              <a:t>здравна образованост и култура. </a:t>
            </a:r>
            <a:endParaRPr lang="bg-BG" dirty="0" smtClean="0">
              <a:latin typeface="Garamond" panose="02020404030301010803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bg-BG" sz="1200" dirty="0" smtClean="0">
              <a:latin typeface="Garamond" panose="02020404030301010803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latin typeface="Garamond" panose="02020404030301010803" pitchFamily="18" charset="0"/>
              </a:rPr>
              <a:t> Потенциални последици - подобряване </a:t>
            </a:r>
            <a:r>
              <a:rPr lang="bg-BG" dirty="0">
                <a:latin typeface="Garamond" panose="02020404030301010803" pitchFamily="18" charset="0"/>
              </a:rPr>
              <a:t>на здравните резултати, създаването на по-ефективно използване на здравните услуги и намаляване на неравенствата в здравеопазването, като по този начин се вижда </a:t>
            </a:r>
            <a:r>
              <a:rPr lang="bg-BG" dirty="0" err="1">
                <a:latin typeface="Garamond" panose="02020404030301010803" pitchFamily="18" charset="0"/>
              </a:rPr>
              <a:t>релевантността</a:t>
            </a:r>
            <a:r>
              <a:rPr lang="bg-BG" dirty="0">
                <a:latin typeface="Garamond" panose="02020404030301010803" pitchFamily="18" charset="0"/>
              </a:rPr>
              <a:t> на това понятие към общественото здравеопазване и промоцията на здравето. </a:t>
            </a: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53343" y="271462"/>
            <a:ext cx="9775371" cy="1325563"/>
          </a:xfrm>
        </p:spPr>
        <p:txBody>
          <a:bodyPr>
            <a:noAutofit/>
          </a:bodyPr>
          <a:lstStyle/>
          <a:p>
            <a:r>
              <a:rPr lang="bg-BG" sz="2800" b="1" dirty="0">
                <a:latin typeface="Garamond" panose="02020404030301010803" pitchFamily="18" charset="0"/>
              </a:rPr>
              <a:t>Овластяването като инструмент на проектния мениджмънт за постигане на устойчивост на промените в здравеопазването</a:t>
            </a:r>
            <a:endParaRPr lang="en-US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45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6400" y="1654628"/>
            <a:ext cx="9884229" cy="444137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bg-BG" dirty="0">
                <a:latin typeface="Garamond" panose="02020404030301010803" pitchFamily="18" charset="0"/>
              </a:rPr>
              <a:t>Според M</a:t>
            </a:r>
            <a:r>
              <a:rPr lang="en-US" dirty="0">
                <a:latin typeface="Garamond" panose="02020404030301010803" pitchFamily="18" charset="0"/>
              </a:rPr>
              <a:t>. </a:t>
            </a:r>
            <a:r>
              <a:rPr lang="bg-BG" dirty="0">
                <a:latin typeface="Garamond" panose="02020404030301010803" pitchFamily="18" charset="0"/>
              </a:rPr>
              <a:t>S</a:t>
            </a:r>
            <a:r>
              <a:rPr lang="en-US" dirty="0">
                <a:latin typeface="Garamond" panose="02020404030301010803" pitchFamily="18" charset="0"/>
              </a:rPr>
              <a:t>.</a:t>
            </a:r>
            <a:r>
              <a:rPr lang="bg-BG" dirty="0">
                <a:latin typeface="Garamond" panose="02020404030301010803" pitchFamily="18" charset="0"/>
              </a:rPr>
              <a:t> Ferreira и L. D. </a:t>
            </a:r>
            <a:r>
              <a:rPr lang="bg-BG" dirty="0" err="1">
                <a:latin typeface="Garamond" panose="02020404030301010803" pitchFamily="18" charset="0"/>
              </a:rPr>
              <a:t>Castiel</a:t>
            </a:r>
            <a:r>
              <a:rPr lang="bg-BG" dirty="0">
                <a:latin typeface="Garamond" panose="02020404030301010803" pitchFamily="18" charset="0"/>
              </a:rPr>
              <a:t>  (2009), „овластяването“ или е по </a:t>
            </a:r>
            <a:r>
              <a:rPr lang="bg-BG" dirty="0" smtClean="0">
                <a:latin typeface="Garamond" panose="02020404030301010803" pitchFamily="18" charset="0"/>
              </a:rPr>
              <a:t>същество индивидуално </a:t>
            </a:r>
            <a:r>
              <a:rPr lang="bg-BG" dirty="0">
                <a:latin typeface="Garamond" panose="02020404030301010803" pitchFamily="18" charset="0"/>
              </a:rPr>
              <a:t>явление, съсредоточено върху осигуряването на информация и външно прехвърляне на власт в името на колективното добро, или е взаимосвързано явление, което се проявява в </a:t>
            </a:r>
            <a:r>
              <a:rPr lang="bg-BG" dirty="0" smtClean="0">
                <a:latin typeface="Garamond" panose="02020404030301010803" pitchFamily="18" charset="0"/>
              </a:rPr>
              <a:t>диалектическия </a:t>
            </a:r>
            <a:r>
              <a:rPr lang="bg-BG" dirty="0">
                <a:latin typeface="Garamond" panose="02020404030301010803" pitchFamily="18" charset="0"/>
              </a:rPr>
              <a:t>конфликт на интереси между индивиди, групи и социални класи</a:t>
            </a:r>
            <a:r>
              <a:rPr lang="bg-BG" dirty="0" smtClean="0">
                <a:latin typeface="Garamond" panose="02020404030301010803" pitchFamily="18" charset="0"/>
              </a:rPr>
              <a:t>.</a:t>
            </a:r>
          </a:p>
          <a:p>
            <a:pPr marL="0" indent="0" algn="just">
              <a:buNone/>
            </a:pPr>
            <a:endParaRPr lang="bg-BG" sz="1300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bg-BG" dirty="0" smtClean="0">
                <a:latin typeface="Garamond" panose="02020404030301010803" pitchFamily="18" charset="0"/>
              </a:rPr>
              <a:t>„</a:t>
            </a:r>
            <a:r>
              <a:rPr lang="bg-BG" dirty="0">
                <a:latin typeface="Garamond" panose="02020404030301010803" pitchFamily="18" charset="0"/>
              </a:rPr>
              <a:t>Психологичното“ или „общностно“ овластяване се </a:t>
            </a:r>
            <a:r>
              <a:rPr lang="bg-BG" dirty="0" smtClean="0">
                <a:latin typeface="Garamond" panose="02020404030301010803" pitchFamily="18" charset="0"/>
              </a:rPr>
              <a:t>разглеждат </a:t>
            </a:r>
            <a:r>
              <a:rPr lang="bg-BG" dirty="0">
                <a:latin typeface="Garamond" panose="02020404030301010803" pitchFamily="18" charset="0"/>
              </a:rPr>
              <a:t>като </a:t>
            </a:r>
            <a:r>
              <a:rPr lang="bg-BG" dirty="0" err="1">
                <a:latin typeface="Garamond" panose="02020404030301010803" pitchFamily="18" charset="0"/>
              </a:rPr>
              <a:t>микро</a:t>
            </a:r>
            <a:r>
              <a:rPr lang="bg-BG" dirty="0">
                <a:latin typeface="Garamond" panose="02020404030301010803" pitchFamily="18" charset="0"/>
              </a:rPr>
              <a:t>- или </a:t>
            </a:r>
            <a:r>
              <a:rPr lang="bg-BG" dirty="0" err="1" smtClean="0">
                <a:latin typeface="Garamond" panose="02020404030301010803" pitchFamily="18" charset="0"/>
              </a:rPr>
              <a:t>макронива</a:t>
            </a:r>
            <a:r>
              <a:rPr lang="bg-BG" dirty="0" smtClean="0">
                <a:latin typeface="Garamond" panose="02020404030301010803" pitchFamily="18" charset="0"/>
              </a:rPr>
              <a:t> </a:t>
            </a:r>
            <a:r>
              <a:rPr lang="bg-BG" dirty="0">
                <a:latin typeface="Garamond" panose="02020404030301010803" pitchFamily="18" charset="0"/>
              </a:rPr>
              <a:t>на анализ, но социалните трансформации са породени от едновременните промени на тези нива. Приемането на взаимосвързаната природа на овластяването означава </a:t>
            </a:r>
            <a:r>
              <a:rPr lang="bg-BG" dirty="0" smtClean="0">
                <a:latin typeface="Garamond" panose="02020404030301010803" pitchFamily="18" charset="0"/>
              </a:rPr>
              <a:t>приемане на нейната </a:t>
            </a:r>
            <a:r>
              <a:rPr lang="bg-BG" dirty="0">
                <a:latin typeface="Garamond" panose="02020404030301010803" pitchFamily="18" charset="0"/>
              </a:rPr>
              <a:t>взаимозависимост с понятието за участие, без което няма социално </a:t>
            </a:r>
            <a:r>
              <a:rPr lang="bg-BG" dirty="0" smtClean="0">
                <a:latin typeface="Garamond" panose="02020404030301010803" pitchFamily="18" charset="0"/>
              </a:rPr>
              <a:t>преобразуване</a:t>
            </a:r>
            <a:r>
              <a:rPr lang="bg-BG" dirty="0">
                <a:latin typeface="Garamond" panose="02020404030301010803" pitchFamily="18" charset="0"/>
              </a:rPr>
              <a:t>.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669926"/>
            <a:ext cx="10384972" cy="701674"/>
          </a:xfrm>
        </p:spPr>
        <p:txBody>
          <a:bodyPr>
            <a:noAutofit/>
          </a:bodyPr>
          <a:lstStyle/>
          <a:p>
            <a:r>
              <a:rPr lang="bg-BG" sz="3000" b="1" dirty="0">
                <a:latin typeface="Garamond" panose="02020404030301010803" pitchFamily="18" charset="0"/>
              </a:rPr>
              <a:t>Овластяването като инструмент на проектния мениджмънт</a:t>
            </a:r>
            <a:endParaRPr lang="en-US" sz="3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6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26670" y="1589314"/>
            <a:ext cx="9965871" cy="413657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bg-BG" sz="3000" dirty="0" smtClean="0">
                <a:latin typeface="Garamond" panose="02020404030301010803" pitchFamily="18" charset="0"/>
              </a:rPr>
              <a:t>Създаване </a:t>
            </a:r>
            <a:r>
              <a:rPr lang="bg-BG" sz="3000" dirty="0">
                <a:latin typeface="Garamond" panose="02020404030301010803" pitchFamily="18" charset="0"/>
              </a:rPr>
              <a:t>или </a:t>
            </a:r>
            <a:r>
              <a:rPr lang="bg-BG" sz="3000" dirty="0" smtClean="0">
                <a:latin typeface="Garamond" panose="02020404030301010803" pitchFamily="18" charset="0"/>
              </a:rPr>
              <a:t>засилване </a:t>
            </a:r>
            <a:r>
              <a:rPr lang="bg-BG" sz="3000" dirty="0">
                <a:latin typeface="Garamond" panose="02020404030301010803" pitchFamily="18" charset="0"/>
              </a:rPr>
              <a:t>на капацитета за изпълнението на определена програма, независимо от постоянството на институцията </a:t>
            </a:r>
            <a:r>
              <a:rPr lang="bg-BG" sz="3000" dirty="0" smtClean="0">
                <a:latin typeface="Garamond" panose="02020404030301010803" pitchFamily="18" charset="0"/>
              </a:rPr>
              <a:t>и </a:t>
            </a:r>
            <a:r>
              <a:rPr lang="bg-BG" sz="3000" dirty="0">
                <a:latin typeface="Garamond" panose="02020404030301010803" pitchFamily="18" charset="0"/>
              </a:rPr>
              <a:t>от промените на личности, технологии, социални структури и ресурсни кризи, т.е. от него произтича развитието на устойчиви и силни </a:t>
            </a:r>
            <a:r>
              <a:rPr lang="bg-BG" sz="3000" dirty="0" smtClean="0">
                <a:latin typeface="Garamond" panose="02020404030301010803" pitchFamily="18" charset="0"/>
              </a:rPr>
              <a:t>системи. </a:t>
            </a:r>
          </a:p>
          <a:p>
            <a:pPr marL="0" indent="0" algn="just">
              <a:buNone/>
            </a:pPr>
            <a:endParaRPr lang="bg-BG" sz="1400" dirty="0" smtClean="0">
              <a:latin typeface="Garamond" panose="02020404030301010803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sz="3000" dirty="0" smtClean="0">
                <a:latin typeface="Garamond" panose="02020404030301010803" pitchFamily="18" charset="0"/>
              </a:rPr>
              <a:t> Отнася се до </a:t>
            </a:r>
            <a:r>
              <a:rPr lang="bg-BG" sz="3000" dirty="0">
                <a:latin typeface="Garamond" panose="02020404030301010803" pitchFamily="18" charset="0"/>
              </a:rPr>
              <a:t>създаването, разширяването и осъвременяването на запас от желани </a:t>
            </a:r>
            <a:r>
              <a:rPr lang="bg-BG" sz="3000" dirty="0" smtClean="0">
                <a:latin typeface="Garamond" panose="02020404030301010803" pitchFamily="18" charset="0"/>
              </a:rPr>
              <a:t>способности</a:t>
            </a:r>
            <a:r>
              <a:rPr lang="bg-BG" sz="3000" dirty="0">
                <a:latin typeface="Garamond" panose="02020404030301010803" pitchFamily="18" charset="0"/>
              </a:rPr>
              <a:t>, от които да може да се черпи продължително време.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4071" y="283028"/>
            <a:ext cx="7756072" cy="1110343"/>
          </a:xfrm>
        </p:spPr>
        <p:txBody>
          <a:bodyPr>
            <a:noAutofit/>
          </a:bodyPr>
          <a:lstStyle/>
          <a:p>
            <a:r>
              <a:rPr lang="bg-BG" sz="3200" b="1" dirty="0" smtClean="0">
                <a:latin typeface="Garamond" panose="02020404030301010803" pitchFamily="18" charset="0"/>
              </a:rPr>
              <a:t>„</a:t>
            </a:r>
            <a:r>
              <a:rPr lang="bg-BG" sz="3200" b="1" dirty="0">
                <a:latin typeface="Garamond" panose="02020404030301010803" pitchFamily="18" charset="0"/>
              </a:rPr>
              <a:t>Създаване на капацитет“ в проектния мениджмънт в здравеопазването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799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0584" y="1756003"/>
            <a:ext cx="10227129" cy="389368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latin typeface="Garamond" panose="02020404030301010803" pitchFamily="18" charset="0"/>
              </a:rPr>
              <a:t> В </a:t>
            </a:r>
            <a:r>
              <a:rPr lang="bg-BG" dirty="0">
                <a:latin typeface="Garamond" panose="02020404030301010803" pitchFamily="18" charset="0"/>
              </a:rPr>
              <a:t>основата на процеса на създаване на капацитет стои образователният </a:t>
            </a:r>
            <a:r>
              <a:rPr lang="bg-BG" dirty="0" smtClean="0">
                <a:latin typeface="Garamond" panose="02020404030301010803" pitchFamily="18" charset="0"/>
              </a:rPr>
              <a:t>модел.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latin typeface="Garamond" panose="02020404030301010803" pitchFamily="18" charset="0"/>
              </a:rPr>
              <a:t> Изграждането </a:t>
            </a:r>
            <a:r>
              <a:rPr lang="bg-BG" dirty="0">
                <a:latin typeface="Garamond" panose="02020404030301010803" pitchFamily="18" charset="0"/>
              </a:rPr>
              <a:t>на капацитет в общностите развива устойчиви умения, организационни структури, ресурси и ангажираност с подобряването на здравето и наред с това удължава и мултиплицира многократно здравните </a:t>
            </a:r>
            <a:r>
              <a:rPr lang="bg-BG" dirty="0" smtClean="0">
                <a:latin typeface="Garamond" panose="02020404030301010803" pitchFamily="18" charset="0"/>
              </a:rPr>
              <a:t>ползи.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latin typeface="Garamond" panose="02020404030301010803" pitchFamily="18" charset="0"/>
              </a:rPr>
              <a:t> Това </a:t>
            </a:r>
            <a:r>
              <a:rPr lang="bg-BG" dirty="0">
                <a:latin typeface="Garamond" panose="02020404030301010803" pitchFamily="18" charset="0"/>
              </a:rPr>
              <a:t>трябва да бъде процес на участие, в който се касае по-скоро за взаимно обучение, отколкото за линеен, статичен и ориентиран към времето </a:t>
            </a:r>
            <a:r>
              <a:rPr lang="bg-BG" dirty="0" smtClean="0">
                <a:latin typeface="Garamond" panose="02020404030301010803" pitchFamily="18" charset="0"/>
              </a:rPr>
              <a:t>формат.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79914" y="354241"/>
            <a:ext cx="8719457" cy="962932"/>
          </a:xfrm>
        </p:spPr>
        <p:txBody>
          <a:bodyPr>
            <a:normAutofit fontScale="90000"/>
          </a:bodyPr>
          <a:lstStyle/>
          <a:p>
            <a:r>
              <a:rPr lang="bg-BG" sz="3200" b="1" dirty="0">
                <a:latin typeface="Garamond" panose="02020404030301010803" pitchFamily="18" charset="0"/>
              </a:rPr>
              <a:t>„Създаване на капацитет“ в проектния мениджмънт в здравеопазването</a:t>
            </a:r>
            <a:endParaRPr lang="en-US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94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64127" y="1197429"/>
            <a:ext cx="9933215" cy="46373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altLang="bg-BG" dirty="0" smtClean="0">
                <a:latin typeface="Garamond" panose="02020404030301010803" pitchFamily="18" charset="0"/>
              </a:rPr>
              <a:t>Изследвания, базирани на общностно участието </a:t>
            </a:r>
          </a:p>
          <a:p>
            <a:pPr marL="0" indent="0" algn="ctr">
              <a:buNone/>
            </a:pPr>
            <a:r>
              <a:rPr lang="bg-BG" altLang="bg-BG" dirty="0" smtClean="0">
                <a:latin typeface="Garamond" panose="02020404030301010803" pitchFamily="18" charset="0"/>
              </a:rPr>
              <a:t>(</a:t>
            </a:r>
            <a:r>
              <a:rPr lang="en-US" altLang="bg-BG" b="1" dirty="0" smtClean="0">
                <a:latin typeface="Garamond" panose="02020404030301010803" pitchFamily="18" charset="0"/>
              </a:rPr>
              <a:t>Community</a:t>
            </a:r>
            <a:r>
              <a:rPr lang="bg-BG" altLang="bg-BG" b="1" dirty="0">
                <a:latin typeface="Garamond" panose="02020404030301010803" pitchFamily="18" charset="0"/>
              </a:rPr>
              <a:t>-</a:t>
            </a:r>
            <a:r>
              <a:rPr lang="en-US" altLang="bg-BG" b="1" dirty="0" smtClean="0">
                <a:latin typeface="Garamond" panose="02020404030301010803" pitchFamily="18" charset="0"/>
              </a:rPr>
              <a:t>Based </a:t>
            </a:r>
            <a:r>
              <a:rPr lang="en-US" altLang="bg-BG" b="1" dirty="0">
                <a:latin typeface="Garamond" panose="02020404030301010803" pitchFamily="18" charset="0"/>
              </a:rPr>
              <a:t>Participatory Research</a:t>
            </a:r>
            <a:r>
              <a:rPr lang="en-US" altLang="bg-BG" dirty="0" smtClean="0">
                <a:latin typeface="Garamond" panose="02020404030301010803" pitchFamily="18" charset="0"/>
              </a:rPr>
              <a:t>)</a:t>
            </a:r>
            <a:endParaRPr lang="bg-BG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bg-BG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Подходът</a:t>
            </a:r>
            <a:r>
              <a:rPr lang="bg-BG" dirty="0">
                <a:solidFill>
                  <a:srgbClr val="002060"/>
                </a:solidFill>
                <a:latin typeface="Garamond" panose="02020404030301010803" pitchFamily="18" charset="0"/>
              </a:rPr>
              <a:t>, при който представителите на научната общност и на някои общности от населението участват съвместно при разработването и провеждането на специализирани регионални или национални проекти и програми в здравеопазването, има за цел същественото подобряване на здравето на определени, най-често недостатъчно обслужвани </a:t>
            </a:r>
            <a:r>
              <a:rPr lang="bg-BG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общности </a:t>
            </a:r>
            <a:r>
              <a:rPr lang="bg-BG" dirty="0">
                <a:solidFill>
                  <a:srgbClr val="002060"/>
                </a:solidFill>
                <a:latin typeface="Garamond" panose="02020404030301010803" pitchFamily="18" charset="0"/>
              </a:rPr>
              <a:t>от населението, най-често в условията на ограничени икономически и медицински ресурси.</a:t>
            </a:r>
            <a:endParaRPr lang="en-US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2557" y="103867"/>
            <a:ext cx="3673929" cy="73433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Garamond" panose="02020404030301010803" pitchFamily="18" charset="0"/>
              </a:rPr>
              <a:t>CBPR</a:t>
            </a:r>
            <a:r>
              <a:rPr lang="bg-BG" sz="3600" b="1" dirty="0" smtClean="0">
                <a:latin typeface="Garamond" panose="02020404030301010803" pitchFamily="18" charset="0"/>
              </a:rPr>
              <a:t>-подход</a:t>
            </a:r>
            <a:endParaRPr lang="en-US" sz="3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65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83228" y="1306286"/>
            <a:ext cx="9546772" cy="48815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latin typeface="Garamond" panose="02020404030301010803" pitchFamily="18" charset="0"/>
              </a:rPr>
              <a:t>CBPR</a:t>
            </a:r>
            <a:r>
              <a:rPr lang="bg-BG" dirty="0">
                <a:latin typeface="Garamond" panose="02020404030301010803" pitchFamily="18" charset="0"/>
              </a:rPr>
              <a:t>-подходът в общественото здравеопазване се фокусира върху социалните и структурните неравенства, както и неравенствата във физическата среда чрез активно включване на членовете на общността, представители на организации и научни изследователи </a:t>
            </a:r>
            <a:r>
              <a:rPr lang="bg-BG" b="1" dirty="0">
                <a:latin typeface="Garamond" panose="02020404030301010803" pitchFamily="18" charset="0"/>
              </a:rPr>
              <a:t>във всички аспекти на изследователския </a:t>
            </a:r>
            <a:r>
              <a:rPr lang="bg-BG" b="1" dirty="0" smtClean="0">
                <a:latin typeface="Garamond" panose="02020404030301010803" pitchFamily="18" charset="0"/>
              </a:rPr>
              <a:t>процес</a:t>
            </a:r>
            <a:r>
              <a:rPr lang="bg-BG" dirty="0" smtClean="0">
                <a:latin typeface="Garamond" panose="02020404030301010803" pitchFamily="18" charset="0"/>
              </a:rPr>
              <a:t>. </a:t>
            </a:r>
          </a:p>
          <a:p>
            <a:pPr marL="0" indent="0" algn="just">
              <a:buNone/>
            </a:pPr>
            <a:endParaRPr lang="bg-BG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bg-BG" dirty="0" smtClean="0">
                <a:latin typeface="Garamond" panose="02020404030301010803" pitchFamily="18" charset="0"/>
              </a:rPr>
              <a:t>Партньорите </a:t>
            </a:r>
            <a:r>
              <a:rPr lang="bg-BG" dirty="0">
                <a:latin typeface="Garamond" panose="02020404030301010803" pitchFamily="18" charset="0"/>
              </a:rPr>
              <a:t>допринасят със своята експертиза за подобряване на разбирането </a:t>
            </a:r>
            <a:r>
              <a:rPr lang="bg-BG" dirty="0" smtClean="0">
                <a:latin typeface="Garamond" panose="02020404030301010803" pitchFamily="18" charset="0"/>
              </a:rPr>
              <a:t>за </a:t>
            </a:r>
            <a:r>
              <a:rPr lang="bg-BG" dirty="0">
                <a:latin typeface="Garamond" panose="02020404030301010803" pitchFamily="18" charset="0"/>
              </a:rPr>
              <a:t>определено явление и за интегриране на знанията, придобити чрез действия, </a:t>
            </a:r>
            <a:r>
              <a:rPr lang="bg-BG" b="1" dirty="0">
                <a:latin typeface="Garamond" panose="02020404030301010803" pitchFamily="18" charset="0"/>
              </a:rPr>
              <a:t>в полза на засегнатата общност</a:t>
            </a:r>
            <a:r>
              <a:rPr lang="bg-BG" dirty="0">
                <a:latin typeface="Garamond" panose="02020404030301010803" pitchFamily="18" charset="0"/>
              </a:rPr>
              <a:t>.</a:t>
            </a: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50672" y="190955"/>
            <a:ext cx="4261757" cy="78876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Garamond" panose="02020404030301010803" pitchFamily="18" charset="0"/>
              </a:rPr>
              <a:t>CBPR</a:t>
            </a:r>
            <a:r>
              <a:rPr lang="bg-BG" sz="3600" b="1" dirty="0" smtClean="0">
                <a:latin typeface="Garamond" panose="02020404030301010803" pitchFamily="18" charset="0"/>
              </a:rPr>
              <a:t>-подход</a:t>
            </a:r>
            <a:endParaRPr lang="en-US" sz="3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3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1857" y="1415143"/>
            <a:ext cx="10580914" cy="501831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bg-BG" sz="1200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bg-BG" dirty="0" smtClean="0">
                <a:latin typeface="Garamond" panose="02020404030301010803" pitchFamily="18" charset="0"/>
              </a:rPr>
              <a:t>1</a:t>
            </a:r>
            <a:r>
              <a:rPr lang="en-US" dirty="0" smtClean="0">
                <a:latin typeface="Garamond" panose="02020404030301010803" pitchFamily="18" charset="0"/>
              </a:rPr>
              <a:t>) </a:t>
            </a:r>
            <a:r>
              <a:rPr lang="bg-BG" dirty="0">
                <a:latin typeface="Garamond" panose="02020404030301010803" pitchFamily="18" charset="0"/>
              </a:rPr>
              <a:t>признаване на общността като единица за идентичност; </a:t>
            </a:r>
            <a:endParaRPr lang="bg-BG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bg-BG" dirty="0" smtClean="0">
                <a:latin typeface="Garamond" panose="02020404030301010803" pitchFamily="18" charset="0"/>
              </a:rPr>
              <a:t>2</a:t>
            </a:r>
            <a:r>
              <a:rPr lang="en-US" dirty="0" smtClean="0">
                <a:latin typeface="Garamond" panose="02020404030301010803" pitchFamily="18" charset="0"/>
              </a:rPr>
              <a:t>) </a:t>
            </a:r>
            <a:r>
              <a:rPr lang="bg-BG" dirty="0">
                <a:latin typeface="Garamond" panose="02020404030301010803" pitchFamily="18" charset="0"/>
              </a:rPr>
              <a:t>основаване върху силните страни и ресурсите вътре в общността; </a:t>
            </a:r>
            <a:endParaRPr lang="bg-BG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bg-BG" dirty="0" smtClean="0">
                <a:latin typeface="Garamond" panose="02020404030301010803" pitchFamily="18" charset="0"/>
              </a:rPr>
              <a:t>3</a:t>
            </a:r>
            <a:r>
              <a:rPr lang="en-US" dirty="0" smtClean="0">
                <a:latin typeface="Garamond" panose="02020404030301010803" pitchFamily="18" charset="0"/>
              </a:rPr>
              <a:t>) </a:t>
            </a:r>
            <a:r>
              <a:rPr lang="bg-BG" dirty="0">
                <a:latin typeface="Garamond" panose="02020404030301010803" pitchFamily="18" charset="0"/>
              </a:rPr>
              <a:t>подпомагане на  партньорствата през всички фази на проучванията; </a:t>
            </a:r>
            <a:endParaRPr lang="bg-BG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bg-BG" dirty="0" smtClean="0">
                <a:latin typeface="Garamond" panose="02020404030301010803" pitchFamily="18" charset="0"/>
              </a:rPr>
              <a:t>4</a:t>
            </a:r>
            <a:r>
              <a:rPr lang="en-US" dirty="0" smtClean="0">
                <a:latin typeface="Garamond" panose="02020404030301010803" pitchFamily="18" charset="0"/>
              </a:rPr>
              <a:t>)</a:t>
            </a:r>
            <a:r>
              <a:rPr lang="bg-BG" dirty="0" smtClean="0">
                <a:latin typeface="Garamond" panose="02020404030301010803" pitchFamily="18" charset="0"/>
              </a:rPr>
              <a:t> </a:t>
            </a:r>
            <a:r>
              <a:rPr lang="bg-BG" dirty="0">
                <a:latin typeface="Garamond" panose="02020404030301010803" pitchFamily="18" charset="0"/>
              </a:rPr>
              <a:t>поощряване на съвместното учене и изграждането на капацитет сред партньорите; </a:t>
            </a:r>
            <a:endParaRPr lang="bg-BG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bg-BG" dirty="0" smtClean="0">
                <a:latin typeface="Garamond" panose="02020404030301010803" pitchFamily="18" charset="0"/>
              </a:rPr>
              <a:t>5) </a:t>
            </a:r>
            <a:r>
              <a:rPr lang="bg-BG" dirty="0">
                <a:latin typeface="Garamond" panose="02020404030301010803" pitchFamily="18" charset="0"/>
              </a:rPr>
              <a:t>интегриране и постигане на баланс между изследванията и действията за взаимна полза на всички партньори;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599" y="598713"/>
            <a:ext cx="9699171" cy="457201"/>
          </a:xfrm>
        </p:spPr>
        <p:txBody>
          <a:bodyPr>
            <a:normAutofit fontScale="90000"/>
          </a:bodyPr>
          <a:lstStyle/>
          <a:p>
            <a:r>
              <a:rPr lang="bg-BG" sz="3600" b="1" dirty="0">
                <a:latin typeface="Garamond" panose="02020404030301010803" pitchFamily="18" charset="0"/>
              </a:rPr>
              <a:t>П</a:t>
            </a:r>
            <a:r>
              <a:rPr lang="bg-BG" sz="3600" b="1" dirty="0" smtClean="0">
                <a:latin typeface="Garamond" panose="02020404030301010803" pitchFamily="18" charset="0"/>
              </a:rPr>
              <a:t>ринципи </a:t>
            </a:r>
            <a:r>
              <a:rPr lang="bg-BG" sz="3600" b="1" dirty="0">
                <a:latin typeface="Garamond" panose="02020404030301010803" pitchFamily="18" charset="0"/>
              </a:rPr>
              <a:t>на CBPR-подхода</a:t>
            </a:r>
            <a:endParaRPr lang="en-US" sz="3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6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62100" y="1690688"/>
            <a:ext cx="10096500" cy="4427083"/>
          </a:xfrm>
        </p:spPr>
        <p:txBody>
          <a:bodyPr/>
          <a:lstStyle/>
          <a:p>
            <a:pPr marL="0" indent="0" algn="just">
              <a:buNone/>
            </a:pPr>
            <a:r>
              <a:rPr lang="bg-BG" dirty="0" smtClean="0">
                <a:latin typeface="Garamond" panose="02020404030301010803" pitchFamily="18" charset="0"/>
              </a:rPr>
              <a:t>6) </a:t>
            </a:r>
            <a:r>
              <a:rPr lang="bg-BG" dirty="0">
                <a:latin typeface="Garamond" panose="02020404030301010803" pitchFamily="18" charset="0"/>
              </a:rPr>
              <a:t>поставяне на ударението върху местното значение на проблемите на общественото здраве и екологичните перспективи, като се </a:t>
            </a:r>
            <a:r>
              <a:rPr lang="bg-BG" dirty="0" smtClean="0">
                <a:latin typeface="Garamond" panose="02020404030301010803" pitchFamily="18" charset="0"/>
              </a:rPr>
              <a:t>отчитат множеството </a:t>
            </a:r>
            <a:r>
              <a:rPr lang="bg-BG" dirty="0">
                <a:latin typeface="Garamond" panose="02020404030301010803" pitchFamily="18" charset="0"/>
              </a:rPr>
              <a:t>детерминанти на здравето и болестта; </a:t>
            </a:r>
            <a:endParaRPr lang="bg-BG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bg-BG" dirty="0" smtClean="0">
                <a:latin typeface="Garamond" panose="02020404030301010803" pitchFamily="18" charset="0"/>
              </a:rPr>
              <a:t>7) </a:t>
            </a:r>
            <a:r>
              <a:rPr lang="bg-BG" dirty="0">
                <a:latin typeface="Garamond" panose="02020404030301010803" pitchFamily="18" charset="0"/>
              </a:rPr>
              <a:t>включване на системно развитие чрез цикличен и повтарящ се процес; </a:t>
            </a:r>
            <a:endParaRPr lang="bg-BG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bg-BG" dirty="0" smtClean="0">
                <a:latin typeface="Garamond" panose="02020404030301010803" pitchFamily="18" charset="0"/>
              </a:rPr>
              <a:t>8) </a:t>
            </a:r>
            <a:r>
              <a:rPr lang="bg-BG" dirty="0">
                <a:latin typeface="Garamond" panose="02020404030301010803" pitchFamily="18" charset="0"/>
              </a:rPr>
              <a:t>разпространяване на резултатите и натрупаното познание до всички партньори и включване на всички партньори в процеса на разпространение; </a:t>
            </a:r>
            <a:endParaRPr lang="bg-BG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bg-BG" dirty="0" smtClean="0">
                <a:latin typeface="Garamond" panose="02020404030301010803" pitchFamily="18" charset="0"/>
              </a:rPr>
              <a:t>9) </a:t>
            </a:r>
            <a:r>
              <a:rPr lang="bg-BG" dirty="0">
                <a:latin typeface="Garamond" panose="02020404030301010803" pitchFamily="18" charset="0"/>
              </a:rPr>
              <a:t>дългосрочен процес и ангажираност.</a:t>
            </a: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6386" y="180069"/>
            <a:ext cx="6776357" cy="962932"/>
          </a:xfrm>
        </p:spPr>
        <p:txBody>
          <a:bodyPr>
            <a:normAutofit/>
          </a:bodyPr>
          <a:lstStyle/>
          <a:p>
            <a:r>
              <a:rPr lang="bg-BG" sz="3600" b="1" dirty="0">
                <a:latin typeface="Garamond" panose="02020404030301010803" pitchFamily="18" charset="0"/>
              </a:rPr>
              <a:t>Принципи на CBPR-подхода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394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30828" y="1665514"/>
            <a:ext cx="5061857" cy="51924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dirty="0" smtClean="0">
                <a:latin typeface="Garamond" panose="02020404030301010803" pitchFamily="18" charset="0"/>
              </a:rPr>
              <a:t>Подход </a:t>
            </a:r>
            <a:r>
              <a:rPr lang="bg-BG" dirty="0">
                <a:latin typeface="Garamond" panose="02020404030301010803" pitchFamily="18" charset="0"/>
              </a:rPr>
              <a:t>на сътрудничество в областта на проучванията, който включва на равни начала всички партньори в изследователския процес и признава уникалните силни страни, с които участва всеки един от партньорите.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90156" y="190954"/>
            <a:ext cx="4142015" cy="973817"/>
          </a:xfrm>
        </p:spPr>
        <p:txBody>
          <a:bodyPr>
            <a:normAutofit/>
          </a:bodyPr>
          <a:lstStyle/>
          <a:p>
            <a:r>
              <a:rPr lang="bg-BG" sz="3600" b="1" dirty="0" smtClean="0">
                <a:latin typeface="Garamond" panose="02020404030301010803" pitchFamily="18" charset="0"/>
              </a:rPr>
              <a:t>CBPR-подход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028" y="1665514"/>
            <a:ext cx="3026228" cy="30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4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4843" y="1906861"/>
            <a:ext cx="10572202" cy="4004082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Clr>
                <a:schemeClr val="bg1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Групи </a:t>
            </a:r>
            <a:r>
              <a:rPr lang="bg-BG" dirty="0">
                <a:solidFill>
                  <a:srgbClr val="002060"/>
                </a:solidFill>
                <a:latin typeface="Garamond" panose="02020404030301010803" pitchFamily="18" charset="0"/>
              </a:rPr>
              <a:t>от хора, обект на конкретни здравни проекти и програми. </a:t>
            </a:r>
            <a:endParaRPr lang="en-US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chemeClr val="bg1">
                  <a:lumMod val="75000"/>
                </a:schemeClr>
              </a:buClr>
              <a:buSzPct val="150000"/>
              <a:buNone/>
            </a:pPr>
            <a:endParaRPr lang="bg-BG" sz="12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chemeClr val="bg1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Обединени </a:t>
            </a:r>
            <a:r>
              <a:rPr lang="bg-BG" dirty="0">
                <a:solidFill>
                  <a:srgbClr val="002060"/>
                </a:solidFill>
                <a:latin typeface="Garamond" panose="02020404030301010803" pitchFamily="18" charset="0"/>
              </a:rPr>
              <a:t>от </a:t>
            </a:r>
            <a:r>
              <a:rPr lang="bg-BG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общ </a:t>
            </a:r>
            <a:r>
              <a:rPr lang="bg-BG" dirty="0">
                <a:solidFill>
                  <a:srgbClr val="002060"/>
                </a:solidFill>
                <a:latin typeface="Garamond" panose="02020404030301010803" pitchFamily="18" charset="0"/>
              </a:rPr>
              <a:t>интерес, </a:t>
            </a:r>
            <a:r>
              <a:rPr lang="bg-BG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по социално-икономически</a:t>
            </a:r>
            <a:r>
              <a:rPr lang="bg-BG" dirty="0">
                <a:solidFill>
                  <a:srgbClr val="002060"/>
                </a:solidFill>
                <a:latin typeface="Garamond" panose="02020404030301010803" pitchFamily="18" charset="0"/>
              </a:rPr>
              <a:t>, професионален, демографски, географски, етнически, религиозен или друг принцип. </a:t>
            </a:r>
            <a:endParaRPr lang="bg-BG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chemeClr val="bg1">
                  <a:lumMod val="75000"/>
                </a:schemeClr>
              </a:buClr>
              <a:buSzPct val="150000"/>
              <a:buNone/>
            </a:pPr>
            <a:endParaRPr lang="bg-BG" sz="12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chemeClr val="bg1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Често общности </a:t>
            </a:r>
            <a:r>
              <a:rPr lang="bg-BG" dirty="0">
                <a:solidFill>
                  <a:srgbClr val="002060"/>
                </a:solidFill>
                <a:latin typeface="Garamond" panose="02020404030301010803" pitchFamily="18" charset="0"/>
              </a:rPr>
              <a:t>на пациенти с различни заболявания, здравни работници, изследователи, малцинствени и маргинални групи, общности в неравностойно </a:t>
            </a:r>
            <a:r>
              <a:rPr lang="bg-BG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положение </a:t>
            </a:r>
            <a:r>
              <a:rPr lang="bg-BG" dirty="0">
                <a:solidFill>
                  <a:srgbClr val="002060"/>
                </a:solidFill>
                <a:latin typeface="Garamond" panose="02020404030301010803" pitchFamily="18" charset="0"/>
              </a:rPr>
              <a:t>и др.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67873" y="411058"/>
            <a:ext cx="9699172" cy="875846"/>
          </a:xfrm>
        </p:spPr>
        <p:txBody>
          <a:bodyPr>
            <a:noAutofit/>
          </a:bodyPr>
          <a:lstStyle/>
          <a:p>
            <a:r>
              <a:rPr lang="bg-BG" sz="3200" b="1" dirty="0">
                <a:latin typeface="Garamond" panose="02020404030301010803" pitchFamily="18" charset="0"/>
              </a:rPr>
              <a:t>Общностното участие като инструмент за управление на проекти в здравеопазването</a:t>
            </a:r>
            <a:endParaRPr lang="bg-BG" sz="3200" b="1" cap="all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36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96785" y="1306286"/>
            <a:ext cx="10172700" cy="52795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3200" b="1" i="1" dirty="0" smtClean="0">
                <a:latin typeface="Garamond" panose="02020404030301010803" pitchFamily="18" charset="0"/>
              </a:rPr>
              <a:t>Предизвикателства пред </a:t>
            </a:r>
            <a:r>
              <a:rPr lang="bg-BG" sz="3200" b="1" i="1" dirty="0">
                <a:latin typeface="Garamond" panose="02020404030301010803" pitchFamily="18" charset="0"/>
              </a:rPr>
              <a:t>общността</a:t>
            </a:r>
            <a:r>
              <a:rPr lang="bg-BG" sz="3200" dirty="0">
                <a:latin typeface="Garamond" panose="02020404030301010803" pitchFamily="18" charset="0"/>
              </a:rPr>
              <a:t> </a:t>
            </a:r>
            <a:endParaRPr lang="bg-BG" sz="3200" dirty="0" smtClean="0">
              <a:latin typeface="Garamond" panose="02020404030301010803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latin typeface="Garamond" panose="02020404030301010803" pitchFamily="18" charset="0"/>
              </a:rPr>
              <a:t> Какви са нуждите </a:t>
            </a:r>
            <a:r>
              <a:rPr lang="bg-BG" dirty="0">
                <a:latin typeface="Garamond" panose="02020404030301010803" pitchFamily="18" charset="0"/>
              </a:rPr>
              <a:t>на академичния </a:t>
            </a:r>
            <a:r>
              <a:rPr lang="bg-BG" dirty="0" smtClean="0">
                <a:latin typeface="Garamond" panose="02020404030301010803" pitchFamily="18" charset="0"/>
              </a:rPr>
              <a:t>партньор?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latin typeface="Garamond" panose="02020404030301010803" pitchFamily="18" charset="0"/>
              </a:rPr>
              <a:t> Как </a:t>
            </a:r>
            <a:r>
              <a:rPr lang="bg-BG" dirty="0">
                <a:latin typeface="Garamond" panose="02020404030301010803" pitchFamily="18" charset="0"/>
              </a:rPr>
              <a:t>да се направи оценка за това дали има споделени ценности, цели и изследователски </a:t>
            </a:r>
            <a:r>
              <a:rPr lang="bg-BG" dirty="0" smtClean="0">
                <a:latin typeface="Garamond" panose="02020404030301010803" pitchFamily="18" charset="0"/>
              </a:rPr>
              <a:t>приоритети?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latin typeface="Garamond" panose="02020404030301010803" pitchFamily="18" charset="0"/>
              </a:rPr>
              <a:t> Какви </a:t>
            </a:r>
            <a:r>
              <a:rPr lang="bg-BG" dirty="0">
                <a:latin typeface="Garamond" panose="02020404030301010803" pitchFamily="18" charset="0"/>
              </a:rPr>
              <a:t>са ограниченията на всяка организация и конкурентното </a:t>
            </a:r>
            <a:r>
              <a:rPr lang="bg-BG" dirty="0" smtClean="0">
                <a:latin typeface="Garamond" panose="02020404030301010803" pitchFamily="18" charset="0"/>
              </a:rPr>
              <a:t>търсене?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latin typeface="Garamond" panose="02020404030301010803" pitchFamily="18" charset="0"/>
              </a:rPr>
              <a:t> Как </a:t>
            </a:r>
            <a:r>
              <a:rPr lang="bg-BG" dirty="0">
                <a:latin typeface="Garamond" panose="02020404030301010803" pitchFamily="18" charset="0"/>
              </a:rPr>
              <a:t>да се използва партньорството за изграждане на капацитет в общността за провеждане на научни </a:t>
            </a:r>
            <a:r>
              <a:rPr lang="bg-BG" dirty="0" smtClean="0">
                <a:latin typeface="Garamond" panose="02020404030301010803" pitchFamily="18" charset="0"/>
              </a:rPr>
              <a:t>изследвания?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latin typeface="Garamond" panose="02020404030301010803" pitchFamily="18" charset="0"/>
              </a:rPr>
              <a:t> Каква </a:t>
            </a:r>
            <a:r>
              <a:rPr lang="bg-BG" dirty="0">
                <a:latin typeface="Garamond" panose="02020404030301010803" pitchFamily="18" charset="0"/>
              </a:rPr>
              <a:t>е добавената стойност за общността от участието й в изследванията спрямо рисковете от това </a:t>
            </a:r>
            <a:r>
              <a:rPr lang="bg-BG" dirty="0" smtClean="0">
                <a:latin typeface="Garamond" panose="02020404030301010803" pitchFamily="18" charset="0"/>
              </a:rPr>
              <a:t>участие</a:t>
            </a:r>
            <a:r>
              <a:rPr lang="bg-BG" dirty="0">
                <a:latin typeface="Garamond" panose="02020404030301010803" pitchFamily="18" charset="0"/>
              </a:rPr>
              <a:t>?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34986" y="180068"/>
            <a:ext cx="9029700" cy="952046"/>
          </a:xfrm>
        </p:spPr>
        <p:txBody>
          <a:bodyPr>
            <a:normAutofit/>
          </a:bodyPr>
          <a:lstStyle/>
          <a:p>
            <a:r>
              <a:rPr lang="bg-BG" sz="3600" b="1" dirty="0" smtClean="0">
                <a:latin typeface="Garamond" panose="02020404030301010803" pitchFamily="18" charset="0"/>
              </a:rPr>
              <a:t>Общностно-академични партньорства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3977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73629" y="1110343"/>
            <a:ext cx="10428513" cy="53666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3200" b="1" i="1" dirty="0">
                <a:latin typeface="Garamond" panose="02020404030301010803" pitchFamily="18" charset="0"/>
              </a:rPr>
              <a:t>Предизвикателства пред </a:t>
            </a:r>
            <a:r>
              <a:rPr lang="bg-BG" sz="3200" b="1" i="1" dirty="0" smtClean="0">
                <a:latin typeface="Garamond" panose="02020404030301010803" pitchFamily="18" charset="0"/>
              </a:rPr>
              <a:t>академията</a:t>
            </a:r>
            <a:r>
              <a:rPr lang="bg-BG" sz="3200" dirty="0" smtClean="0">
                <a:latin typeface="Garamond" panose="02020404030301010803" pitchFamily="18" charset="0"/>
              </a:rPr>
              <a:t> </a:t>
            </a:r>
            <a:endParaRPr lang="bg-BG" sz="3200" dirty="0">
              <a:latin typeface="Garamond" panose="02020404030301010803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latin typeface="Garamond" panose="02020404030301010803" pitchFamily="18" charset="0"/>
              </a:rPr>
              <a:t> Какво е разбирането </a:t>
            </a:r>
            <a:r>
              <a:rPr lang="bg-BG" dirty="0">
                <a:latin typeface="Garamond" panose="02020404030301010803" pitchFamily="18" charset="0"/>
              </a:rPr>
              <a:t>за понятието „общност</a:t>
            </a:r>
            <a:r>
              <a:rPr lang="bg-BG" dirty="0" smtClean="0">
                <a:latin typeface="Garamond" panose="02020404030301010803" pitchFamily="18" charset="0"/>
              </a:rPr>
              <a:t>“?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latin typeface="Garamond" panose="02020404030301010803" pitchFamily="18" charset="0"/>
              </a:rPr>
              <a:t> Каква </a:t>
            </a:r>
            <a:r>
              <a:rPr lang="bg-BG" dirty="0">
                <a:latin typeface="Garamond" panose="02020404030301010803" pitchFamily="18" charset="0"/>
              </a:rPr>
              <a:t>е добавената стойност от едно истинско </a:t>
            </a:r>
            <a:r>
              <a:rPr lang="bg-BG" dirty="0" smtClean="0">
                <a:latin typeface="Garamond" panose="02020404030301010803" pitchFamily="18" charset="0"/>
              </a:rPr>
              <a:t>партньорство?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latin typeface="Garamond" panose="02020404030301010803" pitchFamily="18" charset="0"/>
              </a:rPr>
              <a:t> Как </a:t>
            </a:r>
            <a:r>
              <a:rPr lang="bg-BG" dirty="0">
                <a:latin typeface="Garamond" panose="02020404030301010803" pitchFamily="18" charset="0"/>
              </a:rPr>
              <a:t>се изграждат ефективни </a:t>
            </a:r>
            <a:r>
              <a:rPr lang="bg-BG" dirty="0" smtClean="0">
                <a:latin typeface="Garamond" panose="02020404030301010803" pitchFamily="18" charset="0"/>
              </a:rPr>
              <a:t>партньорства?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latin typeface="Garamond" panose="02020404030301010803" pitchFamily="18" charset="0"/>
              </a:rPr>
              <a:t> Какво </a:t>
            </a:r>
            <a:r>
              <a:rPr lang="bg-BG" dirty="0">
                <a:latin typeface="Garamond" panose="02020404030301010803" pitchFamily="18" charset="0"/>
              </a:rPr>
              <a:t>поражда едно балансирано сътрудничество с равнопоставена </a:t>
            </a:r>
            <a:r>
              <a:rPr lang="bg-BG" dirty="0" smtClean="0">
                <a:latin typeface="Garamond" panose="02020404030301010803" pitchFamily="18" charset="0"/>
              </a:rPr>
              <a:t>власт?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latin typeface="Garamond" panose="02020404030301010803" pitchFamily="18" charset="0"/>
              </a:rPr>
              <a:t> Целите </a:t>
            </a:r>
            <a:r>
              <a:rPr lang="bg-BG" dirty="0">
                <a:latin typeface="Garamond" panose="02020404030301010803" pitchFamily="18" charset="0"/>
              </a:rPr>
              <a:t>на партньора от общността може и да не </a:t>
            </a:r>
            <a:r>
              <a:rPr lang="bg-BG" dirty="0" smtClean="0">
                <a:latin typeface="Garamond" panose="02020404030301010803" pitchFamily="18" charset="0"/>
              </a:rPr>
              <a:t>отразяват    академичните цели. Как подхождаме?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latin typeface="Garamond" panose="02020404030301010803" pitchFamily="18" charset="0"/>
              </a:rPr>
              <a:t> Какви са възможностите </a:t>
            </a:r>
            <a:r>
              <a:rPr lang="bg-BG" dirty="0">
                <a:latin typeface="Garamond" panose="02020404030301010803" pitchFamily="18" charset="0"/>
              </a:rPr>
              <a:t>и </a:t>
            </a:r>
            <a:r>
              <a:rPr lang="bg-BG" dirty="0" smtClean="0">
                <a:latin typeface="Garamond" panose="02020404030301010803" pitchFamily="18" charset="0"/>
              </a:rPr>
              <a:t>ограниченията </a:t>
            </a:r>
            <a:r>
              <a:rPr lang="bg-BG" dirty="0">
                <a:latin typeface="Garamond" panose="02020404030301010803" pitchFamily="18" charset="0"/>
              </a:rPr>
              <a:t>на партньорите от </a:t>
            </a:r>
            <a:r>
              <a:rPr lang="bg-BG" dirty="0" smtClean="0">
                <a:latin typeface="Garamond" panose="02020404030301010803" pitchFamily="18" charset="0"/>
              </a:rPr>
              <a:t>общността?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latin typeface="Garamond" panose="02020404030301010803" pitchFamily="18" charset="0"/>
              </a:rPr>
              <a:t> Как </a:t>
            </a:r>
            <a:r>
              <a:rPr lang="bg-BG" dirty="0">
                <a:latin typeface="Garamond" panose="02020404030301010803" pitchFamily="18" charset="0"/>
              </a:rPr>
              <a:t>да се използва ефективно </a:t>
            </a:r>
            <a:r>
              <a:rPr lang="bg-BG" dirty="0" smtClean="0">
                <a:latin typeface="Garamond" panose="02020404030301010803" pitchFamily="18" charset="0"/>
              </a:rPr>
              <a:t>консултативният съвет?</a:t>
            </a: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09156" y="267155"/>
            <a:ext cx="9029700" cy="734331"/>
          </a:xfrm>
        </p:spPr>
        <p:txBody>
          <a:bodyPr>
            <a:normAutofit/>
          </a:bodyPr>
          <a:lstStyle/>
          <a:p>
            <a:r>
              <a:rPr lang="bg-BG" sz="3600" b="1" dirty="0">
                <a:latin typeface="Garamond" panose="02020404030301010803" pitchFamily="18" charset="0"/>
              </a:rPr>
              <a:t>Общностно-академични партньорства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2811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3615" y="1295400"/>
            <a:ext cx="9791700" cy="488768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bg-BG" sz="3200" b="1" dirty="0">
                <a:latin typeface="Garamond" panose="02020404030301010803" pitchFamily="18" charset="0"/>
              </a:rPr>
              <a:t>CBPR-подход изисква от академичните партньори да превъзмогнат или поне да ограничат някои от стереотипите, които може да са хранили.</a:t>
            </a:r>
            <a:endParaRPr lang="en-US" sz="3200" b="1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bg-BG" sz="1400" b="1" i="1" dirty="0" smtClean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bg-BG" sz="3200" b="1" i="1" dirty="0" smtClean="0">
                <a:latin typeface="Garamond" panose="02020404030301010803" pitchFamily="18" charset="0"/>
              </a:rPr>
              <a:t>Стереотипи </a:t>
            </a:r>
            <a:r>
              <a:rPr lang="bg-BG" sz="3200" b="1" i="1" dirty="0">
                <a:latin typeface="Garamond" panose="02020404030301010803" pitchFamily="18" charset="0"/>
              </a:rPr>
              <a:t>на </a:t>
            </a:r>
            <a:r>
              <a:rPr lang="bg-BG" sz="3200" b="1" i="1" dirty="0" smtClean="0">
                <a:latin typeface="Garamond" panose="02020404030301010803" pitchFamily="18" charset="0"/>
              </a:rPr>
              <a:t>академичните изследователи:</a:t>
            </a:r>
          </a:p>
          <a:p>
            <a:pPr marL="0" indent="0" algn="ctr">
              <a:buNone/>
            </a:pPr>
            <a:endParaRPr lang="bg-BG" sz="1400" b="1" i="1" dirty="0" smtClean="0">
              <a:latin typeface="Garamond" panose="02020404030301010803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latin typeface="Garamond" panose="02020404030301010803" pitchFamily="18" charset="0"/>
              </a:rPr>
              <a:t> партньорите от общностите не разполагат с инфраструктура;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latin typeface="Garamond" panose="02020404030301010803" pitchFamily="18" charset="0"/>
              </a:rPr>
              <a:t> нямат капацитет </a:t>
            </a:r>
            <a:r>
              <a:rPr lang="bg-BG" dirty="0">
                <a:latin typeface="Garamond" panose="02020404030301010803" pitchFamily="18" charset="0"/>
              </a:rPr>
              <a:t>да бъдат пълноправни партньори за постигането на изследователските задачи на </a:t>
            </a:r>
            <a:r>
              <a:rPr lang="bg-BG" dirty="0" smtClean="0">
                <a:latin typeface="Garamond" panose="02020404030301010803" pitchFamily="18" charset="0"/>
              </a:rPr>
              <a:t>проектите.</a:t>
            </a:r>
          </a:p>
          <a:p>
            <a:pPr marL="0" indent="0" algn="just">
              <a:buNone/>
            </a:pPr>
            <a:endParaRPr lang="en-US" sz="1200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bg-BG" dirty="0" smtClean="0">
                <a:latin typeface="Garamond" panose="02020404030301010803" pitchFamily="18" charset="0"/>
              </a:rPr>
              <a:t>Могат </a:t>
            </a:r>
            <a:r>
              <a:rPr lang="bg-BG" dirty="0">
                <a:latin typeface="Garamond" panose="02020404030301010803" pitchFamily="18" charset="0"/>
              </a:rPr>
              <a:t>да </a:t>
            </a:r>
            <a:r>
              <a:rPr lang="bg-BG" dirty="0" smtClean="0">
                <a:latin typeface="Garamond" panose="02020404030301010803" pitchFamily="18" charset="0"/>
              </a:rPr>
              <a:t>доведат </a:t>
            </a:r>
            <a:r>
              <a:rPr lang="bg-BG" dirty="0">
                <a:latin typeface="Garamond" panose="02020404030301010803" pitchFamily="18" charset="0"/>
              </a:rPr>
              <a:t>до напрежения и властова диференциация </a:t>
            </a:r>
            <a:r>
              <a:rPr lang="bg-BG" dirty="0" smtClean="0">
                <a:latin typeface="Garamond" panose="02020404030301010803" pitchFamily="18" charset="0"/>
              </a:rPr>
              <a:t>- </a:t>
            </a:r>
            <a:r>
              <a:rPr lang="bg-BG" dirty="0">
                <a:latin typeface="Garamond" panose="02020404030301010803" pitchFamily="18" charset="0"/>
              </a:rPr>
              <a:t>академичните изследователи се чувстват некомфортно да отстъпват контрола върху който и да било аспект на </a:t>
            </a:r>
            <a:r>
              <a:rPr lang="bg-BG" dirty="0" smtClean="0">
                <a:latin typeface="Garamond" panose="02020404030301010803" pitchFamily="18" charset="0"/>
              </a:rPr>
              <a:t>проекта.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7385" y="343355"/>
            <a:ext cx="7473043" cy="854074"/>
          </a:xfrm>
        </p:spPr>
        <p:txBody>
          <a:bodyPr>
            <a:normAutofit/>
          </a:bodyPr>
          <a:lstStyle/>
          <a:p>
            <a:r>
              <a:rPr lang="bg-BG" sz="3600" b="1" dirty="0">
                <a:latin typeface="Garamond" panose="02020404030301010803" pitchFamily="18" charset="0"/>
              </a:rPr>
              <a:t>Стереотипи на партньорството</a:t>
            </a:r>
            <a:endParaRPr lang="en-US" sz="3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41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13113" y="1153886"/>
            <a:ext cx="9938657" cy="52686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g-BG" sz="3200" b="1" i="1" dirty="0" smtClean="0">
                <a:latin typeface="Garamond" panose="02020404030301010803" pitchFamily="18" charset="0"/>
              </a:rPr>
              <a:t>Стереотипи на партньорите </a:t>
            </a:r>
            <a:r>
              <a:rPr lang="bg-BG" sz="3200" b="1" i="1" dirty="0">
                <a:latin typeface="Garamond" panose="02020404030301010803" pitchFamily="18" charset="0"/>
              </a:rPr>
              <a:t>от </a:t>
            </a:r>
            <a:r>
              <a:rPr lang="bg-BG" sz="3200" b="1" i="1" dirty="0" smtClean="0">
                <a:latin typeface="Garamond" panose="02020404030301010803" pitchFamily="18" charset="0"/>
              </a:rPr>
              <a:t>общността: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latin typeface="Garamond" panose="02020404030301010803" pitchFamily="18" charset="0"/>
              </a:rPr>
              <a:t> Изследователите </a:t>
            </a:r>
            <a:r>
              <a:rPr lang="bg-BG" dirty="0">
                <a:latin typeface="Garamond" panose="02020404030301010803" pitchFamily="18" charset="0"/>
              </a:rPr>
              <a:t>се включват в </a:t>
            </a:r>
            <a:r>
              <a:rPr lang="bg-BG" dirty="0" smtClean="0">
                <a:latin typeface="Garamond" panose="02020404030301010803" pitchFamily="18" charset="0"/>
              </a:rPr>
              <a:t>сътрудничеството, за да </a:t>
            </a:r>
            <a:r>
              <a:rPr lang="bg-BG" dirty="0">
                <a:latin typeface="Garamond" panose="02020404030301010803" pitchFamily="18" charset="0"/>
              </a:rPr>
              <a:t>напреднат в кариерите си, да намерят достъп до субекти и данни и да пишат статии, а после се оттеглят в „кулите си от слонова кост“. </a:t>
            </a:r>
            <a:endParaRPr lang="bg-BG" dirty="0" smtClean="0">
              <a:latin typeface="Garamond" panose="02020404030301010803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latin typeface="Garamond" panose="02020404030301010803" pitchFamily="18" charset="0"/>
              </a:rPr>
              <a:t> Хора</a:t>
            </a:r>
            <a:r>
              <a:rPr lang="bg-BG" dirty="0">
                <a:latin typeface="Garamond" panose="02020404030301010803" pitchFamily="18" charset="0"/>
              </a:rPr>
              <a:t>, на които </a:t>
            </a:r>
            <a:r>
              <a:rPr lang="bg-BG" dirty="0" smtClean="0">
                <a:latin typeface="Garamond" panose="02020404030301010803" pitchFamily="18" charset="0"/>
              </a:rPr>
              <a:t>„не </a:t>
            </a:r>
            <a:r>
              <a:rPr lang="bg-BG" dirty="0">
                <a:latin typeface="Garamond" panose="02020404030301010803" pitchFamily="18" charset="0"/>
              </a:rPr>
              <a:t>им пука за </a:t>
            </a:r>
            <a:r>
              <a:rPr lang="bg-BG" dirty="0" smtClean="0">
                <a:latin typeface="Garamond" panose="02020404030301010803" pitchFamily="18" charset="0"/>
              </a:rPr>
              <a:t>другите“ </a:t>
            </a:r>
            <a:r>
              <a:rPr lang="bg-BG" dirty="0">
                <a:latin typeface="Garamond" panose="02020404030301010803" pitchFamily="18" charset="0"/>
              </a:rPr>
              <a:t>и които нямат никаква връзка с проблемите на общността. </a:t>
            </a:r>
            <a:endParaRPr lang="bg-BG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bg-BG" dirty="0" smtClean="0">
                <a:latin typeface="Garamond" panose="02020404030301010803" pitchFamily="18" charset="0"/>
              </a:rPr>
              <a:t>Този </a:t>
            </a:r>
            <a:r>
              <a:rPr lang="bg-BG" dirty="0">
                <a:latin typeface="Garamond" panose="02020404030301010803" pitchFamily="18" charset="0"/>
              </a:rPr>
              <a:t>цинизъм е </a:t>
            </a:r>
            <a:r>
              <a:rPr lang="bg-BG" dirty="0" smtClean="0">
                <a:latin typeface="Garamond" panose="02020404030301010803" pitchFamily="18" charset="0"/>
              </a:rPr>
              <a:t>оправдан </a:t>
            </a:r>
            <a:r>
              <a:rPr lang="bg-BG" dirty="0">
                <a:latin typeface="Garamond" panose="02020404030301010803" pitchFamily="18" charset="0"/>
              </a:rPr>
              <a:t>от опита на общностите от предишни </a:t>
            </a:r>
            <a:r>
              <a:rPr lang="bg-BG" dirty="0" smtClean="0">
                <a:latin typeface="Garamond" panose="02020404030301010803" pitchFamily="18" charset="0"/>
              </a:rPr>
              <a:t>проучвания</a:t>
            </a:r>
            <a:r>
              <a:rPr lang="bg-BG" dirty="0">
                <a:latin typeface="Garamond" panose="02020404030301010803" pitchFamily="18" charset="0"/>
              </a:rPr>
              <a:t>, намиращи се </a:t>
            </a:r>
            <a:r>
              <a:rPr lang="bg-BG" dirty="0" smtClean="0">
                <a:latin typeface="Garamond" panose="02020404030301010803" pitchFamily="18" charset="0"/>
              </a:rPr>
              <a:t>в, </a:t>
            </a:r>
            <a:r>
              <a:rPr lang="bg-BG" dirty="0">
                <a:latin typeface="Garamond" panose="02020404030301010803" pitchFamily="18" charset="0"/>
              </a:rPr>
              <a:t>но не и базирани на общностите. </a:t>
            </a:r>
            <a:endParaRPr lang="bg-BG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endParaRPr lang="bg-BG" sz="1200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bg-BG" b="1" dirty="0" smtClean="0">
                <a:latin typeface="Garamond" panose="02020404030301010803" pitchFamily="18" charset="0"/>
              </a:rPr>
              <a:t>Редовен диалог и прозрачност при обсъждане на всички предразсъдъци и нагласи.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2314" y="206829"/>
            <a:ext cx="7500257" cy="674914"/>
          </a:xfrm>
        </p:spPr>
        <p:txBody>
          <a:bodyPr>
            <a:normAutofit fontScale="90000"/>
          </a:bodyPr>
          <a:lstStyle/>
          <a:p>
            <a:r>
              <a:rPr lang="bg-BG" sz="4000" b="1" dirty="0">
                <a:latin typeface="Garamond" panose="02020404030301010803" pitchFamily="18" charset="0"/>
              </a:rPr>
              <a:t>Стереотипи на партньорството</a:t>
            </a:r>
            <a:endParaRPr lang="en-US" sz="4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58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62743" y="1360714"/>
            <a:ext cx="10091057" cy="4816249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bg-BG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Колаборативен</a:t>
            </a:r>
            <a:r>
              <a:rPr lang="bg-BG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подход </a:t>
            </a:r>
            <a:r>
              <a:rPr lang="bg-BG" dirty="0">
                <a:solidFill>
                  <a:srgbClr val="002060"/>
                </a:solidFill>
                <a:latin typeface="Garamond" panose="02020404030301010803" pitchFamily="18" charset="0"/>
              </a:rPr>
              <a:t>към научните </a:t>
            </a:r>
            <a:r>
              <a:rPr lang="bg-BG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проучвания - </a:t>
            </a:r>
            <a:r>
              <a:rPr lang="bg-BG" dirty="0">
                <a:solidFill>
                  <a:srgbClr val="002060"/>
                </a:solidFill>
                <a:latin typeface="Garamond" panose="02020404030301010803" pitchFamily="18" charset="0"/>
              </a:rPr>
              <a:t>между академичните изследователи и общностите, </a:t>
            </a:r>
            <a:r>
              <a:rPr lang="bg-BG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който </a:t>
            </a:r>
            <a:r>
              <a:rPr lang="bg-BG" dirty="0">
                <a:solidFill>
                  <a:srgbClr val="002060"/>
                </a:solidFill>
                <a:latin typeface="Garamond" panose="02020404030301010803" pitchFamily="18" charset="0"/>
              </a:rPr>
              <a:t>се </a:t>
            </a:r>
            <a:r>
              <a:rPr lang="bg-BG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основава </a:t>
            </a:r>
            <a:r>
              <a:rPr lang="bg-BG" dirty="0">
                <a:solidFill>
                  <a:srgbClr val="002060"/>
                </a:solidFill>
                <a:latin typeface="Garamond" panose="02020404030301010803" pitchFamily="18" charset="0"/>
              </a:rPr>
              <a:t>на силните страни и предимствата на партньорите и </a:t>
            </a:r>
            <a:r>
              <a:rPr lang="bg-BG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поражда </a:t>
            </a:r>
            <a:r>
              <a:rPr lang="bg-BG" dirty="0">
                <a:solidFill>
                  <a:srgbClr val="002060"/>
                </a:solidFill>
                <a:latin typeface="Garamond" panose="02020404030301010803" pitchFamily="18" charset="0"/>
              </a:rPr>
              <a:t>доверие помежду им. </a:t>
            </a:r>
            <a:endParaRPr lang="bg-BG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Модел </a:t>
            </a:r>
            <a:r>
              <a:rPr lang="bg-BG" dirty="0">
                <a:solidFill>
                  <a:srgbClr val="002060"/>
                </a:solidFill>
                <a:latin typeface="Garamond" panose="02020404030301010803" pitchFamily="18" charset="0"/>
              </a:rPr>
              <a:t>за подобряване качеството на научните изследвания, засилване на капацитета на общността и подобряване на здравните резултати. </a:t>
            </a:r>
            <a:endParaRPr lang="bg-BG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Предпочитан модел за провеждане </a:t>
            </a:r>
            <a:r>
              <a:rPr lang="bg-BG" dirty="0">
                <a:solidFill>
                  <a:srgbClr val="002060"/>
                </a:solidFill>
                <a:latin typeface="Garamond" panose="02020404030301010803" pitchFamily="18" charset="0"/>
              </a:rPr>
              <a:t>на проучвания, свързани с уязвими </a:t>
            </a:r>
            <a:r>
              <a:rPr lang="bg-BG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популации, </a:t>
            </a:r>
            <a:r>
              <a:rPr lang="bg-BG" dirty="0">
                <a:solidFill>
                  <a:srgbClr val="002060"/>
                </a:solidFill>
                <a:latin typeface="Garamond" panose="02020404030301010803" pitchFamily="18" charset="0"/>
              </a:rPr>
              <a:t>за намаляване на </a:t>
            </a:r>
            <a:r>
              <a:rPr lang="bg-BG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неравенствата </a:t>
            </a:r>
            <a:r>
              <a:rPr lang="bg-BG" dirty="0">
                <a:solidFill>
                  <a:srgbClr val="002060"/>
                </a:solidFill>
                <a:latin typeface="Garamond" panose="02020404030301010803" pitchFamily="18" charset="0"/>
              </a:rPr>
              <a:t>в здравеопазването.</a:t>
            </a:r>
            <a:endParaRPr lang="en-US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endParaRPr lang="en-US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40428" y="272143"/>
            <a:ext cx="8784771" cy="740229"/>
          </a:xfrm>
        </p:spPr>
        <p:txBody>
          <a:bodyPr>
            <a:normAutofit/>
          </a:bodyPr>
          <a:lstStyle/>
          <a:p>
            <a:r>
              <a:rPr lang="bg-BG" sz="3600" b="1" dirty="0" smtClean="0">
                <a:latin typeface="Garamond" panose="02020404030301010803" pitchFamily="18" charset="0"/>
              </a:rPr>
              <a:t>Общностно-академични партньорства</a:t>
            </a:r>
            <a:endParaRPr lang="en-US" sz="3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77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0343" y="1343931"/>
            <a:ext cx="10842170" cy="51112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3200" b="1" i="1" dirty="0" smtClean="0">
                <a:latin typeface="Garamond" panose="02020404030301010803" pitchFamily="18" charset="0"/>
              </a:rPr>
              <a:t>Елементи </a:t>
            </a:r>
            <a:r>
              <a:rPr lang="bg-BG" sz="3200" b="1" i="1" dirty="0">
                <a:latin typeface="Garamond" panose="02020404030301010803" pitchFamily="18" charset="0"/>
              </a:rPr>
              <a:t>на </a:t>
            </a:r>
            <a:r>
              <a:rPr lang="en-US" sz="3200" b="1" i="1" dirty="0">
                <a:latin typeface="Garamond" panose="02020404030301010803" pitchFamily="18" charset="0"/>
              </a:rPr>
              <a:t>CBPR</a:t>
            </a:r>
            <a:r>
              <a:rPr lang="bg-BG" sz="3200" b="1" i="1" dirty="0">
                <a:latin typeface="Garamond" panose="02020404030301010803" pitchFamily="18" charset="0"/>
              </a:rPr>
              <a:t>-подхода</a:t>
            </a:r>
            <a:r>
              <a:rPr lang="en-US" sz="3200" i="1" dirty="0" smtClean="0">
                <a:latin typeface="Garamond" panose="02020404030301010803" pitchFamily="18" charset="0"/>
              </a:rPr>
              <a:t>:</a:t>
            </a:r>
            <a:endParaRPr lang="bg-BG" sz="3200" i="1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bg-BG" dirty="0" smtClean="0">
                <a:latin typeface="Garamond" panose="02020404030301010803" pitchFamily="18" charset="0"/>
              </a:rPr>
              <a:t>1</a:t>
            </a:r>
            <a:r>
              <a:rPr lang="bg-BG" dirty="0">
                <a:latin typeface="Garamond" panose="02020404030301010803" pitchFamily="18" charset="0"/>
              </a:rPr>
              <a:t>) участие на общностите при определяне </a:t>
            </a:r>
            <a:r>
              <a:rPr lang="bg-BG" b="1" dirty="0">
                <a:latin typeface="Garamond" panose="02020404030301010803" pitchFamily="18" charset="0"/>
              </a:rPr>
              <a:t>дневния ред </a:t>
            </a:r>
            <a:r>
              <a:rPr lang="bg-BG" dirty="0">
                <a:latin typeface="Garamond" panose="02020404030301010803" pitchFamily="18" charset="0"/>
              </a:rPr>
              <a:t>на проучването; </a:t>
            </a:r>
            <a:endParaRPr lang="bg-BG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Garamond" panose="02020404030301010803" pitchFamily="18" charset="0"/>
              </a:rPr>
              <a:t>2</a:t>
            </a:r>
            <a:r>
              <a:rPr lang="bg-BG" dirty="0">
                <a:latin typeface="Garamond" panose="02020404030301010803" pitchFamily="18" charset="0"/>
              </a:rPr>
              <a:t>) участие на общностите при </a:t>
            </a:r>
            <a:r>
              <a:rPr lang="bg-BG" dirty="0" smtClean="0">
                <a:latin typeface="Garamond" panose="02020404030301010803" pitchFamily="18" charset="0"/>
              </a:rPr>
              <a:t>разработване </a:t>
            </a:r>
            <a:r>
              <a:rPr lang="bg-BG" dirty="0">
                <a:latin typeface="Garamond" panose="02020404030301010803" pitchFamily="18" charset="0"/>
              </a:rPr>
              <a:t>на </a:t>
            </a:r>
            <a:r>
              <a:rPr lang="bg-BG" b="1" dirty="0">
                <a:latin typeface="Garamond" panose="02020404030301010803" pitchFamily="18" charset="0"/>
              </a:rPr>
              <a:t>изследователския протокол</a:t>
            </a:r>
            <a:r>
              <a:rPr lang="bg-BG" dirty="0">
                <a:latin typeface="Garamond" panose="02020404030301010803" pitchFamily="18" charset="0"/>
              </a:rPr>
              <a:t>; </a:t>
            </a:r>
            <a:endParaRPr lang="bg-BG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bg-BG" dirty="0" smtClean="0">
                <a:latin typeface="Garamond" panose="02020404030301010803" pitchFamily="18" charset="0"/>
              </a:rPr>
              <a:t>3</a:t>
            </a:r>
            <a:r>
              <a:rPr lang="bg-BG" dirty="0">
                <a:latin typeface="Garamond" panose="02020404030301010803" pitchFamily="18" charset="0"/>
              </a:rPr>
              <a:t>) участие на общностите в </a:t>
            </a:r>
            <a:r>
              <a:rPr lang="bg-BG" b="1" dirty="0">
                <a:latin typeface="Garamond" panose="02020404030301010803" pitchFamily="18" charset="0"/>
              </a:rPr>
              <a:t>събирането на данни и техния анализ</a:t>
            </a:r>
            <a:r>
              <a:rPr lang="bg-BG" dirty="0">
                <a:latin typeface="Garamond" panose="02020404030301010803" pitchFamily="18" charset="0"/>
              </a:rPr>
              <a:t>; </a:t>
            </a:r>
            <a:endParaRPr lang="bg-BG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Garamond" panose="02020404030301010803" pitchFamily="18" charset="0"/>
              </a:rPr>
              <a:t>4</a:t>
            </a:r>
            <a:r>
              <a:rPr lang="bg-BG" dirty="0">
                <a:latin typeface="Garamond" panose="02020404030301010803" pitchFamily="18" charset="0"/>
              </a:rPr>
              <a:t>) </a:t>
            </a:r>
            <a:r>
              <a:rPr lang="bg-BG" dirty="0" smtClean="0">
                <a:latin typeface="Garamond" panose="02020404030301010803" pitchFamily="18" charset="0"/>
              </a:rPr>
              <a:t> докладването </a:t>
            </a:r>
            <a:r>
              <a:rPr lang="bg-BG" dirty="0">
                <a:latin typeface="Garamond" panose="02020404030301010803" pitchFamily="18" charset="0"/>
              </a:rPr>
              <a:t>на </a:t>
            </a:r>
            <a:r>
              <a:rPr lang="bg-BG" b="1" dirty="0">
                <a:latin typeface="Garamond" panose="02020404030301010803" pitchFamily="18" charset="0"/>
              </a:rPr>
              <a:t>резултатите</a:t>
            </a:r>
            <a:r>
              <a:rPr lang="bg-BG" dirty="0">
                <a:latin typeface="Garamond" panose="02020404030301010803" pitchFamily="18" charset="0"/>
              </a:rPr>
              <a:t> от проучванията пред общностите; </a:t>
            </a:r>
            <a:endParaRPr lang="bg-BG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Garamond" panose="02020404030301010803" pitchFamily="18" charset="0"/>
              </a:rPr>
              <a:t>5</a:t>
            </a:r>
            <a:r>
              <a:rPr lang="bg-BG" dirty="0">
                <a:latin typeface="Garamond" panose="02020404030301010803" pitchFamily="18" charset="0"/>
              </a:rPr>
              <a:t>) </a:t>
            </a:r>
            <a:r>
              <a:rPr lang="bg-BG" dirty="0" smtClean="0">
                <a:latin typeface="Garamond" panose="02020404030301010803" pitchFamily="18" charset="0"/>
              </a:rPr>
              <a:t> </a:t>
            </a:r>
            <a:r>
              <a:rPr lang="bg-BG" b="1" dirty="0" smtClean="0">
                <a:latin typeface="Garamond" panose="02020404030301010803" pitchFamily="18" charset="0"/>
              </a:rPr>
              <a:t>ползи</a:t>
            </a:r>
            <a:r>
              <a:rPr lang="bg-BG" dirty="0" smtClean="0">
                <a:latin typeface="Garamond" panose="02020404030301010803" pitchFamily="18" charset="0"/>
              </a:rPr>
              <a:t> </a:t>
            </a:r>
            <a:r>
              <a:rPr lang="bg-BG" dirty="0">
                <a:latin typeface="Garamond" panose="02020404030301010803" pitchFamily="18" charset="0"/>
              </a:rPr>
              <a:t>за общностите от изследванията; и </a:t>
            </a:r>
            <a:endParaRPr lang="bg-BG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bg-BG" dirty="0" smtClean="0">
                <a:latin typeface="Garamond" panose="02020404030301010803" pitchFamily="18" charset="0"/>
              </a:rPr>
              <a:t>6) участие </a:t>
            </a:r>
            <a:r>
              <a:rPr lang="bg-BG" dirty="0">
                <a:latin typeface="Garamond" panose="02020404030301010803" pitchFamily="18" charset="0"/>
              </a:rPr>
              <a:t>на общностите в </a:t>
            </a:r>
            <a:r>
              <a:rPr lang="bg-BG" b="1" dirty="0">
                <a:latin typeface="Garamond" panose="02020404030301010803" pitchFamily="18" charset="0"/>
              </a:rPr>
              <a:t>представянето</a:t>
            </a:r>
            <a:r>
              <a:rPr lang="bg-BG" dirty="0">
                <a:latin typeface="Garamond" panose="02020404030301010803" pitchFamily="18" charset="0"/>
              </a:rPr>
              <a:t> на резултатите от изследователската </a:t>
            </a:r>
            <a:r>
              <a:rPr lang="bg-BG" dirty="0" smtClean="0">
                <a:latin typeface="Garamond" panose="02020404030301010803" pitchFamily="18" charset="0"/>
              </a:rPr>
              <a:t>дейност пред </a:t>
            </a:r>
            <a:r>
              <a:rPr lang="bg-BG" dirty="0">
                <a:latin typeface="Garamond" panose="02020404030301010803" pitchFamily="18" charset="0"/>
              </a:rPr>
              <a:t>научната общност. </a:t>
            </a: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9714" y="315685"/>
            <a:ext cx="11212286" cy="1028246"/>
          </a:xfrm>
        </p:spPr>
        <p:txBody>
          <a:bodyPr>
            <a:noAutofit/>
          </a:bodyPr>
          <a:lstStyle/>
          <a:p>
            <a:r>
              <a:rPr lang="bg-BG" sz="3200" b="1" dirty="0" smtClean="0">
                <a:latin typeface="Garamond" panose="02020404030301010803" pitchFamily="18" charset="0"/>
              </a:rPr>
              <a:t>Характеристики на общностно-академичните </a:t>
            </a:r>
            <a:r>
              <a:rPr lang="bg-BG" sz="3200" b="1" dirty="0">
                <a:latin typeface="Garamond" panose="02020404030301010803" pitchFamily="18" charset="0"/>
              </a:rPr>
              <a:t>партньорства</a:t>
            </a:r>
            <a:endParaRPr lang="en-US" sz="32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ontent Placeholder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139941"/>
              </p:ext>
            </p:extLst>
          </p:nvPr>
        </p:nvGraphicFramePr>
        <p:xfrm>
          <a:off x="377102" y="1009629"/>
          <a:ext cx="11294918" cy="5618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30503"/>
                <a:gridCol w="5864415"/>
              </a:tblGrid>
              <a:tr h="285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2000" b="1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Традиционен модел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86" marR="5578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CBPR</a:t>
                      </a:r>
                      <a:r>
                        <a:rPr lang="bg-BG" sz="20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-модел 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86" marR="5578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578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Поддържане на статуквото за водещата функция на академията и подтискане на иновативните изследователски модели с участие на „непрофесионалисти</a:t>
                      </a:r>
                      <a:r>
                        <a:rPr lang="bg-BG" sz="1600" dirty="0" smtClean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“.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86" marR="5578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Това е иновативен модел на основата на равностойното участие на академията и общностите, към които са насочени проучванията и </a:t>
                      </a:r>
                      <a:r>
                        <a:rPr lang="bg-BG" sz="1600" b="1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интервенциите.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86" marR="5578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21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Академията определя изследователските теми, като планира и осъществява проучванията 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86" marR="5578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Общността определя своите проблеми и генерира инициативи за решаването </a:t>
                      </a:r>
                      <a:r>
                        <a:rPr lang="bg-BG" sz="1600" b="1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им.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86" marR="5578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84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Изследователските идеи се генерират в самата академична </a:t>
                      </a:r>
                      <a:r>
                        <a:rPr lang="bg-BG" sz="1600" dirty="0" smtClean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дисциплина.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86" marR="5578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Общността участва със знания и </a:t>
                      </a:r>
                      <a:r>
                        <a:rPr lang="bg-BG" sz="1600" b="1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решения.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86" marR="5578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436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Дисциплината определя </a:t>
                      </a:r>
                      <a:r>
                        <a:rPr lang="bg-BG" sz="1600" dirty="0" smtClean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изследователските </a:t>
                      </a:r>
                      <a:r>
                        <a:rPr lang="bg-BG" sz="160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приоритети, а целта е разширяване на базата от знания по дисциплината на </a:t>
                      </a:r>
                      <a:r>
                        <a:rPr lang="bg-BG" sz="1600" dirty="0" smtClean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изследователя.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86" marR="5578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Целта е не само разширяване на знанията, достъпни за общността, но и включването на членовете на общността в изследователския процес, подобрявайки капацитета му и подпомагайки социална промяна чрез участие в </a:t>
                      </a:r>
                      <a:r>
                        <a:rPr lang="bg-BG" sz="1600" b="1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него.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86" marR="5578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21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Изследванията са определени и насочвани от дисциплината и обикновено са затворени в </a:t>
                      </a:r>
                      <a:r>
                        <a:rPr lang="bg-BG" sz="1600" dirty="0" smtClean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нея.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86" marR="5578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Налице е взаимодействие с общностите. По своята природа изследванията са </a:t>
                      </a:r>
                      <a:r>
                        <a:rPr lang="bg-BG" sz="1600" b="1" dirty="0" err="1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холистични</a:t>
                      </a:r>
                      <a:r>
                        <a:rPr lang="bg-BG" sz="1600" b="1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bg-BG" sz="16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и </a:t>
                      </a:r>
                      <a:r>
                        <a:rPr lang="bg-BG" sz="1600" b="1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интердисциплинарни. 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86" marR="5578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47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Изследванията могат да бъдат </a:t>
                      </a:r>
                      <a:r>
                        <a:rPr lang="bg-BG" sz="1600" dirty="0" smtClean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генерализирани.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86" marR="5578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Изследванията не могат да бъдат </a:t>
                      </a:r>
                      <a:r>
                        <a:rPr lang="bg-BG" sz="1600" b="1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генерализирани.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86" marR="5578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504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Учените считат, че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CBPR</a:t>
                      </a:r>
                      <a:r>
                        <a:rPr lang="bg-BG" sz="160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-изследванията са политически пристрастни и водят до политизиране на научно-изследователския процес и пристрастност на изследова-телските резултати, а самият избор на предмета на изследване е </a:t>
                      </a:r>
                      <a:r>
                        <a:rPr lang="bg-BG" sz="1600" dirty="0" smtClean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политически.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86" marR="5578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Включването на общностите в определянето на изследователските проблеми и </a:t>
                      </a:r>
                      <a:r>
                        <a:rPr lang="bg-BG" sz="1600" b="1" dirty="0" err="1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концептуализирането</a:t>
                      </a:r>
                      <a:r>
                        <a:rPr lang="bg-BG" sz="1600" b="1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bg-BG" sz="16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на изследователския дизайн не означава, че изследователските резултати са </a:t>
                      </a:r>
                      <a:r>
                        <a:rPr lang="bg-BG" sz="1600" b="1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пристрастни.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86" marR="5578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695324" y="0"/>
            <a:ext cx="10658475" cy="1380676"/>
          </a:xfrm>
        </p:spPr>
        <p:txBody>
          <a:bodyPr anchor="t">
            <a:normAutofit/>
          </a:bodyPr>
          <a:lstStyle/>
          <a:p>
            <a:pPr algn="ctr"/>
            <a:r>
              <a:rPr lang="bg-BG" sz="27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Съпоставителен анализ на </a:t>
            </a:r>
            <a:r>
              <a:rPr lang="bg-BG" sz="2700" b="1" dirty="0">
                <a:solidFill>
                  <a:srgbClr val="002060"/>
                </a:solidFill>
                <a:latin typeface="Garamond" panose="02020404030301010803" pitchFamily="18" charset="0"/>
              </a:rPr>
              <a:t>традиционния модел на общностно-академичните партньорства и на </a:t>
            </a:r>
            <a:r>
              <a:rPr lang="en-US" sz="2700" b="1" dirty="0">
                <a:solidFill>
                  <a:srgbClr val="002060"/>
                </a:solidFill>
                <a:latin typeface="Garamond" panose="02020404030301010803" pitchFamily="18" charset="0"/>
              </a:rPr>
              <a:t>CBPR</a:t>
            </a:r>
            <a:r>
              <a:rPr lang="bg-BG" sz="2700" b="1" dirty="0">
                <a:solidFill>
                  <a:srgbClr val="002060"/>
                </a:solidFill>
                <a:latin typeface="Garamond" panose="02020404030301010803" pitchFamily="18" charset="0"/>
              </a:rPr>
              <a:t>-модела</a:t>
            </a:r>
            <a:endParaRPr lang="bg-BG" sz="27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69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036207"/>
              </p:ext>
            </p:extLst>
          </p:nvPr>
        </p:nvGraphicFramePr>
        <p:xfrm>
          <a:off x="544100" y="1078989"/>
          <a:ext cx="10960923" cy="50801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28902"/>
                <a:gridCol w="5332021"/>
              </a:tblGrid>
              <a:tr h="319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Традиционен модел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86" marR="5578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CBPR</a:t>
                      </a:r>
                      <a:r>
                        <a:rPr lang="bg-BG" sz="20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-модел 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86" marR="5578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88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Учените считат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CBPR</a:t>
                      </a:r>
                      <a:r>
                        <a:rPr lang="bg-BG" sz="160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 за ограничен по отношение на географския обхват и на възможностите за </a:t>
                      </a:r>
                      <a:r>
                        <a:rPr lang="bg-BG" sz="1600" dirty="0" smtClean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генерализация.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86" marR="5578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CBPR</a:t>
                      </a:r>
                      <a:r>
                        <a:rPr lang="bg-BG" sz="16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е насочен към общностите в конкретен географски регион, а възможността за генерализация не винаги е приложима и </a:t>
                      </a:r>
                      <a:r>
                        <a:rPr lang="bg-BG" sz="1600" b="1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желана.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86" marR="5578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75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Счита се, че тези изследвания са с национален </a:t>
                      </a:r>
                      <a:r>
                        <a:rPr lang="bg-BG" sz="1600" dirty="0" smtClean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обхват.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86" marR="5578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По природа тези изследвания са ограничени по обхват, което не намалява въздействието </a:t>
                      </a:r>
                      <a:r>
                        <a:rPr lang="bg-BG" sz="1600" b="1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им.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86" marR="5578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75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Тези изследвания поставят ударение предимно върху теорията и подценяват </a:t>
                      </a:r>
                      <a:r>
                        <a:rPr lang="bg-BG" sz="1600" dirty="0" smtClean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практиката.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86" marR="5578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Тези изследвания са ориентирани към практически приложения и </a:t>
                      </a:r>
                      <a:r>
                        <a:rPr lang="bg-BG" sz="1600" b="1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резултати.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86" marR="5578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83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Касае се предимно за количествени методи на </a:t>
                      </a:r>
                      <a:r>
                        <a:rPr lang="bg-BG" sz="1600" dirty="0" smtClean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изследване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.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86" marR="5578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Касае се предимно за качествени методи на </a:t>
                      </a:r>
                      <a:r>
                        <a:rPr lang="bg-BG" sz="1600" b="1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изследване.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86" marR="5578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83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Развиват се в „академична“ среда, </a:t>
                      </a:r>
                      <a:r>
                        <a:rPr lang="bg-BG" sz="1600" dirty="0" smtClean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индиферентна </a:t>
                      </a:r>
                      <a:r>
                        <a:rPr lang="bg-BG" sz="160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към участието на </a:t>
                      </a:r>
                      <a:r>
                        <a:rPr lang="bg-BG" sz="1600" dirty="0" smtClean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общностите.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86" marR="5578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Развиват се в среда, възприемчива към участието на </a:t>
                      </a:r>
                      <a:r>
                        <a:rPr lang="bg-BG" sz="1600" b="1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общностите.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86" marR="5578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694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Основната функция на университетските преподаватели е да </a:t>
                      </a:r>
                      <a:r>
                        <a:rPr lang="bg-BG" sz="1600" dirty="0" smtClean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преподават. </a:t>
                      </a:r>
                      <a:r>
                        <a:rPr lang="bg-BG" sz="160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Те гледат на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CBPR</a:t>
                      </a:r>
                      <a:r>
                        <a:rPr lang="bg-BG" sz="160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 като на отклонение от основните им </a:t>
                      </a:r>
                      <a:r>
                        <a:rPr lang="bg-BG" sz="1600" dirty="0" smtClean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задължения.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86" marR="5578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Академията съвместява функциите на изследователи и работа в </a:t>
                      </a:r>
                      <a:r>
                        <a:rPr lang="bg-BG" sz="1600" b="1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общностите.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86" marR="5578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96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Кариерното израстване се измерва чрез броя на публикациите, презентациите, участията във форуми и получените </a:t>
                      </a:r>
                      <a:r>
                        <a:rPr lang="bg-BG" sz="1600" dirty="0" smtClean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стипендии.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86" marR="5578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Измерва се въздействието върху местната общност, общественото здраве или </a:t>
                      </a:r>
                      <a:r>
                        <a:rPr lang="bg-BG" sz="1600" b="1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областта.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86" marR="5578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8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Касае се предимно за елитарност на </a:t>
                      </a:r>
                      <a:r>
                        <a:rPr lang="bg-BG" sz="1600" dirty="0" smtClean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знанието.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86" marR="5578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Касае се за демократизация на знанието и изследователския </a:t>
                      </a:r>
                      <a:r>
                        <a:rPr lang="bg-BG" sz="1600" b="1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процес.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86" marR="5578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695325" y="115615"/>
            <a:ext cx="10658475" cy="87498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bg-BG" sz="27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Съпоставителен анализ на </a:t>
            </a:r>
            <a:r>
              <a:rPr lang="bg-BG" sz="2700" b="1" dirty="0">
                <a:solidFill>
                  <a:srgbClr val="002060"/>
                </a:solidFill>
                <a:latin typeface="Garamond" panose="02020404030301010803" pitchFamily="18" charset="0"/>
              </a:rPr>
              <a:t>традиционния модел на общностно-академичните партньорства и на </a:t>
            </a:r>
            <a:r>
              <a:rPr lang="en-US" sz="2700" b="1" dirty="0">
                <a:solidFill>
                  <a:srgbClr val="002060"/>
                </a:solidFill>
                <a:latin typeface="Garamond" panose="02020404030301010803" pitchFamily="18" charset="0"/>
              </a:rPr>
              <a:t>CBPR</a:t>
            </a:r>
            <a:r>
              <a:rPr lang="bg-BG" sz="2700" b="1" dirty="0">
                <a:solidFill>
                  <a:srgbClr val="002060"/>
                </a:solidFill>
                <a:latin typeface="Garamond" panose="02020404030301010803" pitchFamily="18" charset="0"/>
              </a:rPr>
              <a:t>-модела</a:t>
            </a:r>
            <a:endParaRPr lang="bg-BG" sz="27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89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21229" y="1825625"/>
            <a:ext cx="10744200" cy="4351338"/>
          </a:xfrm>
        </p:spPr>
        <p:txBody>
          <a:bodyPr/>
          <a:lstStyle/>
          <a:p>
            <a:pPr marL="0" indent="0">
              <a:buNone/>
            </a:pPr>
            <a:endParaRPr lang="bg-BG" sz="32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bg-BG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Концептуален </a:t>
            </a:r>
            <a:r>
              <a:rPr lang="bg-BG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модел за управление на здравни проекти, базирани </a:t>
            </a:r>
            <a:r>
              <a:rPr lang="bg-BG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на </a:t>
            </a:r>
            <a:r>
              <a:rPr lang="bg-BG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общностно-академични партньорства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6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29" y="108857"/>
            <a:ext cx="5704114" cy="6618513"/>
          </a:xfrm>
        </p:spPr>
      </p:pic>
    </p:spTree>
    <p:extLst>
      <p:ext uri="{BB962C8B-B14F-4D97-AF65-F5344CB8AC3E}">
        <p14:creationId xmlns:p14="http://schemas.microsoft.com/office/powerpoint/2010/main" val="10215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84461" y="1338943"/>
            <a:ext cx="9676216" cy="4615382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1">
                  <a:lumMod val="75000"/>
                </a:schemeClr>
              </a:buClr>
              <a:buSzPct val="150000"/>
              <a:buNone/>
            </a:pPr>
            <a:r>
              <a:rPr lang="bg-BG" dirty="0" smtClean="0">
                <a:latin typeface="Garamond" panose="02020404030301010803" pitchFamily="18" charset="0"/>
              </a:rPr>
              <a:t>В </a:t>
            </a:r>
            <a:r>
              <a:rPr lang="bg-BG" dirty="0">
                <a:latin typeface="Garamond" panose="02020404030301010803" pitchFamily="18" charset="0"/>
              </a:rPr>
              <a:t>географско </a:t>
            </a:r>
            <a:r>
              <a:rPr lang="bg-BG" dirty="0" smtClean="0">
                <a:latin typeface="Garamond" panose="02020404030301010803" pitchFamily="18" charset="0"/>
              </a:rPr>
              <a:t>отношение - група </a:t>
            </a:r>
            <a:r>
              <a:rPr lang="bg-BG" dirty="0">
                <a:latin typeface="Garamond" panose="02020404030301010803" pitchFamily="18" charset="0"/>
              </a:rPr>
              <a:t>от хора, живеещи на една и съща територия и споделящи сходни основни интереси в определено време. </a:t>
            </a:r>
            <a:endParaRPr lang="bg-BG" dirty="0" smtClean="0">
              <a:latin typeface="Garamond" panose="02020404030301010803" pitchFamily="18" charset="0"/>
            </a:endParaRPr>
          </a:p>
          <a:p>
            <a:pPr marL="0" indent="0" algn="just">
              <a:buClr>
                <a:schemeClr val="accent1">
                  <a:lumMod val="75000"/>
                </a:schemeClr>
              </a:buClr>
              <a:buSzPct val="150000"/>
              <a:buNone/>
            </a:pPr>
            <a:r>
              <a:rPr lang="bg-BG" dirty="0" smtClean="0">
                <a:latin typeface="Garamond" panose="02020404030301010803" pitchFamily="18" charset="0"/>
              </a:rPr>
              <a:t>Група </a:t>
            </a:r>
            <a:r>
              <a:rPr lang="bg-BG" dirty="0">
                <a:latin typeface="Garamond" panose="02020404030301010803" pitchFamily="18" charset="0"/>
              </a:rPr>
              <a:t>от хора, споделящи едни и същи основни интереси във всяко определено време. Тези интереси, както и истинските членове на </a:t>
            </a:r>
            <a:r>
              <a:rPr lang="bg-BG" dirty="0" smtClean="0">
                <a:latin typeface="Garamond" panose="02020404030301010803" pitchFamily="18" charset="0"/>
              </a:rPr>
              <a:t>общността, </a:t>
            </a:r>
            <a:r>
              <a:rPr lang="bg-BG" dirty="0">
                <a:latin typeface="Garamond" panose="02020404030301010803" pitchFamily="18" charset="0"/>
              </a:rPr>
              <a:t>се променят с времето. </a:t>
            </a:r>
            <a:endParaRPr lang="bg-BG" dirty="0" smtClean="0">
              <a:latin typeface="Garamond" panose="02020404030301010803" pitchFamily="18" charset="0"/>
            </a:endParaRPr>
          </a:p>
          <a:p>
            <a:pPr marL="0" indent="0" algn="just">
              <a:buClr>
                <a:schemeClr val="accent1">
                  <a:lumMod val="75000"/>
                </a:schemeClr>
              </a:buClr>
              <a:buSzPct val="150000"/>
              <a:buNone/>
            </a:pPr>
            <a:r>
              <a:rPr lang="bg-BG" dirty="0" smtClean="0">
                <a:latin typeface="Garamond" panose="02020404030301010803" pitchFamily="18" charset="0"/>
              </a:rPr>
              <a:t>От гледна точка на здравните професионалисти - група </a:t>
            </a:r>
            <a:r>
              <a:rPr lang="bg-BG" dirty="0">
                <a:latin typeface="Garamond" panose="02020404030301010803" pitchFamily="18" charset="0"/>
              </a:rPr>
              <a:t>от хора, които са целева група за интервенции или са „рискови“ в конкретен аспект. Тази дефиниция произлиза от епидемиологичното гледище за общността.</a:t>
            </a:r>
            <a:endParaRPr lang="bg-BG" dirty="0" smtClean="0">
              <a:latin typeface="Garamond" panose="02020404030301010803" pitchFamily="18" charset="0"/>
            </a:endParaRPr>
          </a:p>
          <a:p>
            <a:pPr marL="0" indent="0" algn="just">
              <a:buClr>
                <a:schemeClr val="accent1">
                  <a:lumMod val="75000"/>
                </a:schemeClr>
              </a:buClr>
              <a:buSzPct val="150000"/>
              <a:buNone/>
            </a:pPr>
            <a:endParaRPr lang="bg-BG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indent="0" algn="just">
              <a:buClr>
                <a:schemeClr val="accent1">
                  <a:lumMod val="75000"/>
                </a:schemeClr>
              </a:buClr>
              <a:buSzPct val="150000"/>
              <a:buNone/>
            </a:pPr>
            <a:endParaRPr lang="bg-BG" sz="2600" b="1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14695" y="267153"/>
            <a:ext cx="9037124" cy="864961"/>
          </a:xfrm>
        </p:spPr>
        <p:txBody>
          <a:bodyPr>
            <a:normAutofit/>
          </a:bodyPr>
          <a:lstStyle/>
          <a:p>
            <a:r>
              <a:rPr lang="bg-BG" sz="3600" b="1" dirty="0" smtClean="0"/>
              <a:t>Определение на </a:t>
            </a:r>
            <a:r>
              <a:rPr lang="bg-BG" sz="3600" b="1" dirty="0"/>
              <a:t>понятието „общност“</a:t>
            </a:r>
            <a:endParaRPr lang="bg-BG" sz="36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0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00842" y="1371600"/>
            <a:ext cx="9791700" cy="4685620"/>
          </a:xfrm>
        </p:spPr>
        <p:txBody>
          <a:bodyPr>
            <a:normAutofit fontScale="92500"/>
          </a:bodyPr>
          <a:lstStyle/>
          <a:p>
            <a:pPr marL="119063" indent="0" algn="just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bg-BG" b="1" dirty="0" smtClean="0">
                <a:solidFill>
                  <a:srgbClr val="002060"/>
                </a:solidFill>
                <a:latin typeface="Garamond" panose="02020404030301010803" pitchFamily="18" charset="0"/>
                <a:ea typeface="Calibri"/>
              </a:rPr>
              <a:t> Въз </a:t>
            </a:r>
            <a:r>
              <a:rPr lang="bg-BG" b="1" dirty="0">
                <a:solidFill>
                  <a:srgbClr val="002060"/>
                </a:solidFill>
                <a:latin typeface="Garamond" panose="02020404030301010803" pitchFamily="18" charset="0"/>
                <a:ea typeface="Calibri"/>
              </a:rPr>
              <a:t>основа на </a:t>
            </a:r>
            <a:r>
              <a:rPr lang="bg-BG" b="1" dirty="0">
                <a:solidFill>
                  <a:srgbClr val="002060"/>
                </a:solidFill>
                <a:latin typeface="Garamond" panose="02020404030301010803" pitchFamily="18" charset="0"/>
                <a:ea typeface="Times New Roman"/>
              </a:rPr>
              <a:t>съпоставител</a:t>
            </a:r>
            <a:r>
              <a:rPr lang="bg-BG" b="1" dirty="0">
                <a:solidFill>
                  <a:srgbClr val="002060"/>
                </a:solidFill>
                <a:latin typeface="Garamond" panose="02020404030301010803" pitchFamily="18" charset="0"/>
                <a:ea typeface="Calibri"/>
              </a:rPr>
              <a:t>ния</a:t>
            </a:r>
            <a:r>
              <a:rPr lang="bg-BG" b="1" dirty="0">
                <a:solidFill>
                  <a:srgbClr val="002060"/>
                </a:solidFill>
                <a:latin typeface="Garamond" panose="02020404030301010803" pitchFamily="18" charset="0"/>
                <a:ea typeface="Times New Roman"/>
              </a:rPr>
              <a:t> анализ на модел</a:t>
            </a:r>
            <a:r>
              <a:rPr lang="bg-BG" b="1" dirty="0">
                <a:solidFill>
                  <a:srgbClr val="002060"/>
                </a:solidFill>
                <a:latin typeface="Garamond" panose="02020404030301010803" pitchFamily="18" charset="0"/>
                <a:ea typeface="Calibri"/>
              </a:rPr>
              <a:t>ите</a:t>
            </a:r>
            <a:r>
              <a:rPr lang="bg-BG" b="1" dirty="0">
                <a:solidFill>
                  <a:srgbClr val="002060"/>
                </a:solidFill>
                <a:latin typeface="Garamond" panose="02020404030301010803" pitchFamily="18" charset="0"/>
                <a:ea typeface="Times New Roman"/>
              </a:rPr>
              <a:t> на общностно-академични партньорства и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  <a:ea typeface="Times New Roman"/>
              </a:rPr>
              <a:t>CBPR-</a:t>
            </a:r>
            <a:r>
              <a:rPr lang="bg-BG" b="1" dirty="0">
                <a:solidFill>
                  <a:srgbClr val="002060"/>
                </a:solidFill>
                <a:latin typeface="Garamond" panose="02020404030301010803" pitchFamily="18" charset="0"/>
                <a:ea typeface="Times New Roman"/>
              </a:rPr>
              <a:t>модела</a:t>
            </a:r>
            <a:r>
              <a:rPr lang="bg-BG" b="1" dirty="0">
                <a:solidFill>
                  <a:srgbClr val="002060"/>
                </a:solidFill>
                <a:latin typeface="Garamond" panose="02020404030301010803" pitchFamily="18" charset="0"/>
                <a:ea typeface="Calibri"/>
              </a:rPr>
              <a:t> са формулирани </a:t>
            </a:r>
            <a:r>
              <a:rPr lang="bg-BG" b="1" dirty="0">
                <a:solidFill>
                  <a:srgbClr val="002060"/>
                </a:solidFill>
                <a:latin typeface="Garamond" panose="02020404030301010803" pitchFamily="18" charset="0"/>
                <a:ea typeface="Times New Roman"/>
              </a:rPr>
              <a:t>инструменти за </a:t>
            </a:r>
            <a:r>
              <a:rPr lang="bg-BG" b="1" dirty="0">
                <a:solidFill>
                  <a:srgbClr val="002060"/>
                </a:solidFill>
                <a:latin typeface="Garamond" panose="02020404030301010803" pitchFamily="18" charset="0"/>
                <a:ea typeface="Calibri"/>
              </a:rPr>
              <a:t>създаване</a:t>
            </a:r>
            <a:r>
              <a:rPr lang="bg-BG" b="1" dirty="0">
                <a:solidFill>
                  <a:srgbClr val="002060"/>
                </a:solidFill>
                <a:latin typeface="Garamond" panose="02020404030301010803" pitchFamily="18" charset="0"/>
                <a:ea typeface="Times New Roman"/>
              </a:rPr>
              <a:t> на среда</a:t>
            </a:r>
            <a:r>
              <a:rPr lang="bg-BG" b="1" dirty="0">
                <a:solidFill>
                  <a:srgbClr val="002060"/>
                </a:solidFill>
                <a:latin typeface="Garamond" panose="02020404030301010803" pitchFamily="18" charset="0"/>
                <a:ea typeface="Calibri"/>
              </a:rPr>
              <a:t> за </a:t>
            </a:r>
            <a:r>
              <a:rPr lang="bg-BG" b="1" dirty="0">
                <a:solidFill>
                  <a:srgbClr val="002060"/>
                </a:solidFill>
                <a:latin typeface="Garamond" panose="02020404030301010803" pitchFamily="18" charset="0"/>
                <a:ea typeface="Times New Roman"/>
              </a:rPr>
              <a:t>устойчиво управление на CBPR-проекти</a:t>
            </a:r>
            <a:r>
              <a:rPr lang="bg-BG" b="1" dirty="0">
                <a:solidFill>
                  <a:srgbClr val="002060"/>
                </a:solidFill>
                <a:latin typeface="Garamond" panose="02020404030301010803" pitchFamily="18" charset="0"/>
                <a:ea typeface="Calibri"/>
              </a:rPr>
              <a:t> в </a:t>
            </a:r>
            <a:r>
              <a:rPr lang="bg-BG" b="1" dirty="0" smtClean="0">
                <a:solidFill>
                  <a:srgbClr val="002060"/>
                </a:solidFill>
                <a:latin typeface="Garamond" panose="02020404030301010803" pitchFamily="18" charset="0"/>
                <a:ea typeface="Calibri"/>
              </a:rPr>
              <a:t>българското здравеопазване.</a:t>
            </a:r>
            <a:endParaRPr lang="bg-BG" b="1" dirty="0">
              <a:solidFill>
                <a:srgbClr val="002060"/>
              </a:solidFill>
              <a:latin typeface="Garamond" panose="02020404030301010803" pitchFamily="18" charset="0"/>
              <a:ea typeface="Calibri"/>
            </a:endParaRPr>
          </a:p>
          <a:p>
            <a:pPr marL="119063" indent="0" algn="just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</a:pPr>
            <a:endParaRPr lang="bg-BG" b="1" dirty="0">
              <a:solidFill>
                <a:srgbClr val="002060"/>
              </a:solidFill>
              <a:latin typeface="Garamond" panose="02020404030301010803" pitchFamily="18" charset="0"/>
              <a:ea typeface="Calibri"/>
            </a:endParaRPr>
          </a:p>
          <a:p>
            <a:pPr marL="119063" indent="0" algn="just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bg-BG" b="1" dirty="0">
                <a:solidFill>
                  <a:srgbClr val="002060"/>
                </a:solidFill>
                <a:latin typeface="Garamond" panose="02020404030301010803" pitchFamily="18" charset="0"/>
                <a:ea typeface="Calibri"/>
              </a:rPr>
              <a:t>   Необходимо е организирането и провеждането на специализирани програми за обучение по въпросите на общностно-академичното партньорство и на CBPR-подхода, предназначени за студентите по здравен мениджмънт и управление на здравните </a:t>
            </a:r>
            <a:r>
              <a:rPr lang="bg-BG" b="1" dirty="0" smtClean="0">
                <a:solidFill>
                  <a:srgbClr val="002060"/>
                </a:solidFill>
                <a:latin typeface="Garamond" panose="02020404030301010803" pitchFamily="18" charset="0"/>
                <a:ea typeface="Calibri"/>
              </a:rPr>
              <a:t>грижи, здравните професионалисти и докторантите </a:t>
            </a:r>
            <a:r>
              <a:rPr lang="bg-BG" b="1" dirty="0">
                <a:solidFill>
                  <a:srgbClr val="002060"/>
                </a:solidFill>
                <a:latin typeface="Garamond" panose="02020404030301010803" pitchFamily="18" charset="0"/>
                <a:ea typeface="Calibri"/>
              </a:rPr>
              <a:t>в българските медицински университети.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70413" y="223613"/>
            <a:ext cx="3314700" cy="4077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Garamond" panose="02020404030301010803" pitchFamily="18" charset="0"/>
              </a:rPr>
              <a:t/>
            </a:r>
            <a:br>
              <a:rPr lang="ru-RU" b="1" dirty="0" smtClean="0">
                <a:latin typeface="Garamond" panose="02020404030301010803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Garamond" panose="02020404030301010803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Garamond" panose="02020404030301010803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72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34886" y="1709056"/>
            <a:ext cx="9927771" cy="4587649"/>
          </a:xfrm>
        </p:spPr>
        <p:txBody>
          <a:bodyPr/>
          <a:lstStyle/>
          <a:p>
            <a:pPr indent="0" algn="just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50000"/>
              <a:buNone/>
            </a:pPr>
            <a:endParaRPr lang="bg-BG" sz="1400" b="1" dirty="0">
              <a:solidFill>
                <a:srgbClr val="002060"/>
              </a:solidFill>
              <a:latin typeface="Garamond" panose="02020404030301010803" pitchFamily="18" charset="0"/>
              <a:ea typeface="Times New Roman"/>
            </a:endParaRPr>
          </a:p>
          <a:p>
            <a:pPr marL="685800" indent="-457200" algn="just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bg-BG" b="1" dirty="0" smtClean="0">
                <a:solidFill>
                  <a:srgbClr val="002060"/>
                </a:solidFill>
                <a:latin typeface="Garamond" panose="02020404030301010803" pitchFamily="18" charset="0"/>
                <a:ea typeface="Times New Roman"/>
              </a:rPr>
              <a:t>проблемно-ориентирано </a:t>
            </a:r>
            <a:r>
              <a:rPr lang="bg-BG" b="1" dirty="0">
                <a:solidFill>
                  <a:srgbClr val="002060"/>
                </a:solidFill>
                <a:latin typeface="Garamond" panose="02020404030301010803" pitchFamily="18" charset="0"/>
                <a:ea typeface="Times New Roman"/>
              </a:rPr>
              <a:t>обучение на бакалаврите, магистрите и  </a:t>
            </a:r>
            <a:r>
              <a:rPr lang="bg-BG" b="1" dirty="0" smtClean="0">
                <a:solidFill>
                  <a:srgbClr val="002060"/>
                </a:solidFill>
                <a:latin typeface="Garamond" panose="02020404030301010803" pitchFamily="18" charset="0"/>
                <a:ea typeface="Times New Roman"/>
              </a:rPr>
              <a:t>докторантите;</a:t>
            </a:r>
            <a:endParaRPr lang="bg-BG" b="1" dirty="0">
              <a:solidFill>
                <a:srgbClr val="002060"/>
              </a:solidFill>
              <a:latin typeface="Garamond" panose="02020404030301010803" pitchFamily="18" charset="0"/>
              <a:ea typeface="Times New Roman"/>
            </a:endParaRPr>
          </a:p>
          <a:p>
            <a:pPr marL="685800" indent="-457200" algn="just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bg-BG" b="1" dirty="0">
                <a:solidFill>
                  <a:srgbClr val="002060"/>
                </a:solidFill>
                <a:latin typeface="Garamond" panose="02020404030301010803" pitchFamily="18" charset="0"/>
                <a:ea typeface="Times New Roman"/>
              </a:rPr>
              <a:t> създаване на академични изследователски </a:t>
            </a:r>
            <a:r>
              <a:rPr lang="bg-BG" b="1" dirty="0" smtClean="0">
                <a:solidFill>
                  <a:srgbClr val="002060"/>
                </a:solidFill>
                <a:latin typeface="Garamond" panose="02020404030301010803" pitchFamily="18" charset="0"/>
                <a:ea typeface="Times New Roman"/>
              </a:rPr>
              <a:t>мрежи;</a:t>
            </a:r>
            <a:endParaRPr lang="bg-BG" b="1" dirty="0">
              <a:solidFill>
                <a:srgbClr val="002060"/>
              </a:solidFill>
              <a:latin typeface="Garamond" panose="02020404030301010803" pitchFamily="18" charset="0"/>
              <a:ea typeface="Times New Roman"/>
            </a:endParaRPr>
          </a:p>
          <a:p>
            <a:pPr marL="685800" indent="-457200" algn="just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bg-BG" b="1" dirty="0">
                <a:solidFill>
                  <a:srgbClr val="002060"/>
                </a:solidFill>
                <a:latin typeface="Garamond" panose="02020404030301010803" pitchFamily="18" charset="0"/>
                <a:ea typeface="Times New Roman"/>
              </a:rPr>
              <a:t> внедряване на екипните подходи </a:t>
            </a:r>
            <a:r>
              <a:rPr lang="bg-BG" b="1" dirty="0" smtClean="0">
                <a:solidFill>
                  <a:srgbClr val="002060"/>
                </a:solidFill>
                <a:latin typeface="Garamond" panose="02020404030301010803" pitchFamily="18" charset="0"/>
                <a:ea typeface="Times New Roman"/>
              </a:rPr>
              <a:t>и модели на CBPR;</a:t>
            </a:r>
            <a:endParaRPr lang="bg-BG" b="1" dirty="0">
              <a:solidFill>
                <a:srgbClr val="002060"/>
              </a:solidFill>
              <a:latin typeface="Garamond" panose="02020404030301010803" pitchFamily="18" charset="0"/>
              <a:ea typeface="Times New Roman"/>
            </a:endParaRPr>
          </a:p>
          <a:p>
            <a:pPr marL="685800" indent="-457200" algn="just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bg-BG" b="1" dirty="0">
                <a:solidFill>
                  <a:srgbClr val="002060"/>
                </a:solidFill>
                <a:latin typeface="Garamond" panose="02020404030301010803" pitchFamily="18" charset="0"/>
                <a:ea typeface="Times New Roman"/>
              </a:rPr>
              <a:t> менторство на преподаватели и </a:t>
            </a:r>
            <a:r>
              <a:rPr lang="bg-BG" b="1" dirty="0" smtClean="0">
                <a:solidFill>
                  <a:srgbClr val="002060"/>
                </a:solidFill>
                <a:latin typeface="Garamond" panose="02020404030301010803" pitchFamily="18" charset="0"/>
                <a:ea typeface="Times New Roman"/>
              </a:rPr>
              <a:t>студенти;</a:t>
            </a:r>
            <a:endParaRPr lang="bg-BG" b="1" dirty="0">
              <a:solidFill>
                <a:srgbClr val="002060"/>
              </a:solidFill>
              <a:latin typeface="Garamond" panose="02020404030301010803" pitchFamily="18" charset="0"/>
              <a:ea typeface="Times New Roman"/>
            </a:endParaRPr>
          </a:p>
          <a:p>
            <a:pPr marL="685800" indent="-457200" algn="just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bg-BG" b="1" dirty="0">
                <a:solidFill>
                  <a:srgbClr val="002060"/>
                </a:solidFill>
                <a:latin typeface="Garamond" panose="02020404030301010803" pitchFamily="18" charset="0"/>
                <a:ea typeface="Times New Roman"/>
              </a:rPr>
              <a:t> целеви стипендии за студенти и млади </a:t>
            </a:r>
            <a:r>
              <a:rPr lang="bg-BG" b="1" dirty="0" smtClean="0">
                <a:solidFill>
                  <a:srgbClr val="002060"/>
                </a:solidFill>
                <a:latin typeface="Garamond" panose="02020404030301010803" pitchFamily="18" charset="0"/>
                <a:ea typeface="Times New Roman"/>
              </a:rPr>
              <a:t>учени.</a:t>
            </a:r>
            <a:endParaRPr lang="bg-BG" b="1" dirty="0">
              <a:solidFill>
                <a:srgbClr val="002060"/>
              </a:solidFill>
              <a:latin typeface="Garamond" panose="02020404030301010803" pitchFamily="18" charset="0"/>
              <a:ea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4215" y="359227"/>
            <a:ext cx="5350328" cy="957943"/>
          </a:xfrm>
        </p:spPr>
        <p:txBody>
          <a:bodyPr/>
          <a:lstStyle/>
          <a:p>
            <a:r>
              <a:rPr lang="bg-BG" b="1" dirty="0" smtClean="0">
                <a:latin typeface="Garamond" panose="02020404030301010803" pitchFamily="18" charset="0"/>
              </a:rPr>
              <a:t>Перспективи</a:t>
            </a:r>
            <a:endParaRPr lang="en-U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80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5657" y="1382486"/>
            <a:ext cx="10178143" cy="4794477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Clr>
                <a:srgbClr val="FF0000"/>
              </a:buClr>
              <a:buSzPct val="150000"/>
              <a:buNone/>
            </a:pPr>
            <a:r>
              <a:rPr lang="bg-BG" sz="32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Планиране на у</a:t>
            </a:r>
            <a:r>
              <a:rPr lang="bg-BG" sz="3200" b="1" i="1" dirty="0">
                <a:solidFill>
                  <a:srgbClr val="002060"/>
                </a:solidFill>
                <a:latin typeface="Garamond" panose="02020404030301010803" pitchFamily="18" charset="0"/>
                <a:ea typeface="Times New Roman"/>
              </a:rPr>
              <a:t>ниверситетски ресурси за:</a:t>
            </a:r>
          </a:p>
          <a:p>
            <a:pPr marL="0" indent="0" algn="ctr">
              <a:lnSpc>
                <a:spcPct val="100000"/>
              </a:lnSpc>
              <a:buClr>
                <a:srgbClr val="FF0000"/>
              </a:buClr>
              <a:buSzPct val="150000"/>
              <a:buNone/>
            </a:pPr>
            <a:endParaRPr lang="bg-BG" sz="1400" b="1" dirty="0">
              <a:solidFill>
                <a:srgbClr val="002060"/>
              </a:solidFill>
              <a:latin typeface="Garamond" panose="02020404030301010803" pitchFamily="18" charset="0"/>
              <a:ea typeface="Times New Roman"/>
            </a:endParaRPr>
          </a:p>
          <a:p>
            <a:pPr marL="685800" indent="-457200" algn="just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bg-BG" b="1" dirty="0">
                <a:solidFill>
                  <a:srgbClr val="002060"/>
                </a:solidFill>
                <a:latin typeface="Garamond" panose="02020404030301010803" pitchFamily="18" charset="0"/>
                <a:ea typeface="Times New Roman"/>
              </a:rPr>
              <a:t> </a:t>
            </a:r>
            <a:r>
              <a:rPr lang="bg-BG" sz="3200" b="1" dirty="0">
                <a:solidFill>
                  <a:srgbClr val="002060"/>
                </a:solidFill>
                <a:latin typeface="Garamond" panose="02020404030301010803" pitchFamily="18" charset="0"/>
                <a:ea typeface="Times New Roman"/>
              </a:rPr>
              <a:t>подкрепа на </a:t>
            </a:r>
            <a:r>
              <a:rPr lang="bg-BG" sz="3200" b="1" dirty="0" smtClean="0">
                <a:solidFill>
                  <a:srgbClr val="002060"/>
                </a:solidFill>
                <a:latin typeface="Garamond" panose="02020404030301010803" pitchFamily="18" charset="0"/>
                <a:ea typeface="Times New Roman"/>
              </a:rPr>
              <a:t>CBPR-проектите;</a:t>
            </a:r>
            <a:endParaRPr lang="bg-BG" sz="3200" b="1" dirty="0">
              <a:solidFill>
                <a:srgbClr val="002060"/>
              </a:solidFill>
              <a:latin typeface="Garamond" panose="02020404030301010803" pitchFamily="18" charset="0"/>
              <a:ea typeface="Times New Roman"/>
            </a:endParaRPr>
          </a:p>
          <a:p>
            <a:pPr marL="685800" indent="-457200" algn="just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bg-BG" sz="3200" b="1" dirty="0">
                <a:solidFill>
                  <a:srgbClr val="002060"/>
                </a:solidFill>
                <a:latin typeface="Garamond" panose="02020404030301010803" pitchFamily="18" charset="0"/>
                <a:ea typeface="Times New Roman"/>
              </a:rPr>
              <a:t> разработка на дисертационни </a:t>
            </a:r>
            <a:r>
              <a:rPr lang="bg-BG" sz="3200" b="1" dirty="0" smtClean="0">
                <a:solidFill>
                  <a:srgbClr val="002060"/>
                </a:solidFill>
                <a:latin typeface="Garamond" panose="02020404030301010803" pitchFamily="18" charset="0"/>
                <a:ea typeface="Times New Roman"/>
              </a:rPr>
              <a:t>трудове;</a:t>
            </a:r>
            <a:endParaRPr lang="bg-BG" sz="3200" b="1" dirty="0">
              <a:solidFill>
                <a:srgbClr val="002060"/>
              </a:solidFill>
              <a:latin typeface="Garamond" panose="02020404030301010803" pitchFamily="18" charset="0"/>
              <a:ea typeface="Times New Roman"/>
            </a:endParaRPr>
          </a:p>
          <a:p>
            <a:pPr marL="685800" indent="-457200" algn="just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bg-BG" sz="3200" b="1" dirty="0">
                <a:solidFill>
                  <a:srgbClr val="002060"/>
                </a:solidFill>
                <a:latin typeface="Garamond" panose="02020404030301010803" pitchFamily="18" charset="0"/>
                <a:ea typeface="Times New Roman"/>
              </a:rPr>
              <a:t> изграждане на специализирани </a:t>
            </a:r>
            <a:r>
              <a:rPr lang="bg-BG" sz="3200" b="1" dirty="0" smtClean="0">
                <a:solidFill>
                  <a:srgbClr val="002060"/>
                </a:solidFill>
                <a:latin typeface="Garamond" panose="02020404030301010803" pitchFamily="18" charset="0"/>
                <a:ea typeface="Times New Roman"/>
              </a:rPr>
              <a:t>CBPR-центрове;</a:t>
            </a:r>
            <a:endParaRPr lang="en-US" sz="3200" b="1" dirty="0">
              <a:solidFill>
                <a:srgbClr val="002060"/>
              </a:solidFill>
              <a:latin typeface="Garamond" panose="02020404030301010803" pitchFamily="18" charset="0"/>
              <a:ea typeface="Times New Roman"/>
            </a:endParaRPr>
          </a:p>
          <a:p>
            <a:pPr marL="685800" indent="-457200" algn="just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bg-BG" sz="3200" b="1" dirty="0">
                <a:solidFill>
                  <a:srgbClr val="002060"/>
                </a:solidFill>
                <a:latin typeface="Garamond" panose="02020404030301010803" pitchFamily="18" charset="0"/>
                <a:ea typeface="Times New Roman"/>
              </a:rPr>
              <a:t>стимулиране на </a:t>
            </a:r>
            <a:r>
              <a:rPr lang="bg-BG" sz="3200" b="1" dirty="0" err="1">
                <a:solidFill>
                  <a:srgbClr val="002060"/>
                </a:solidFill>
                <a:latin typeface="Garamond" panose="02020404030301010803" pitchFamily="18" charset="0"/>
                <a:ea typeface="Times New Roman"/>
              </a:rPr>
              <a:t>публикационната</a:t>
            </a:r>
            <a:r>
              <a:rPr lang="bg-BG" sz="3200" b="1" dirty="0">
                <a:solidFill>
                  <a:srgbClr val="002060"/>
                </a:solidFill>
                <a:latin typeface="Garamond" panose="02020404030301010803" pitchFamily="18" charset="0"/>
                <a:ea typeface="Times New Roman"/>
              </a:rPr>
              <a:t> активност на младите учени и </a:t>
            </a:r>
            <a:r>
              <a:rPr lang="bg-BG" sz="3200" b="1" dirty="0" smtClean="0">
                <a:solidFill>
                  <a:srgbClr val="002060"/>
                </a:solidFill>
                <a:latin typeface="Garamond" panose="02020404030301010803" pitchFamily="18" charset="0"/>
                <a:ea typeface="Times New Roman"/>
              </a:rPr>
              <a:t>студентите</a:t>
            </a:r>
            <a:r>
              <a:rPr lang="en-US" sz="3200" b="1" dirty="0" smtClean="0">
                <a:solidFill>
                  <a:srgbClr val="002060"/>
                </a:solidFill>
                <a:latin typeface="Garamond" panose="02020404030301010803" pitchFamily="18" charset="0"/>
                <a:ea typeface="Times New Roman"/>
              </a:rPr>
              <a:t>.</a:t>
            </a:r>
            <a:endParaRPr lang="bg-BG" sz="3200" b="1" dirty="0">
              <a:solidFill>
                <a:srgbClr val="002060"/>
              </a:solidFill>
              <a:latin typeface="Garamond" panose="02020404030301010803" pitchFamily="18" charset="0"/>
              <a:ea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26869" y="261257"/>
            <a:ext cx="3848100" cy="794657"/>
          </a:xfrm>
        </p:spPr>
        <p:txBody>
          <a:bodyPr/>
          <a:lstStyle/>
          <a:p>
            <a:r>
              <a:rPr lang="bg-BG" b="1" dirty="0" smtClean="0">
                <a:latin typeface="Garamond" panose="02020404030301010803" pitchFamily="18" charset="0"/>
              </a:rPr>
              <a:t>Перспективи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6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0956" y="1832204"/>
            <a:ext cx="9791700" cy="2957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g-BG" sz="4400" b="1" dirty="0" smtClean="0">
              <a:solidFill>
                <a:srgbClr val="0070C0"/>
              </a:solidFill>
              <a:latin typeface="Garamond" panose="02020404030301010803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bg-BG" sz="44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Добри </a:t>
            </a:r>
            <a:r>
              <a:rPr lang="bg-BG" sz="4400" b="1" dirty="0">
                <a:solidFill>
                  <a:srgbClr val="0070C0"/>
                </a:solidFill>
                <a:latin typeface="Garamond" panose="02020404030301010803" pitchFamily="18" charset="0"/>
              </a:rPr>
              <a:t>практики на МУ-Варна </a:t>
            </a:r>
            <a:endParaRPr lang="bg-BG" sz="4400" b="1" dirty="0" smtClean="0">
              <a:solidFill>
                <a:srgbClr val="0070C0"/>
              </a:solidFill>
              <a:latin typeface="Garamond" panose="02020404030301010803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bg-BG" sz="44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в </a:t>
            </a:r>
            <a:r>
              <a:rPr lang="bg-BG" sz="4400" b="1" dirty="0">
                <a:solidFill>
                  <a:srgbClr val="0070C0"/>
                </a:solidFill>
                <a:latin typeface="Garamond" panose="02020404030301010803" pitchFamily="18" charset="0"/>
              </a:rPr>
              <a:t>общностно-академичните партньорства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3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0520" y="2338150"/>
            <a:ext cx="4490268" cy="29958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7248" y="1783761"/>
            <a:ext cx="6157066" cy="480131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Garamond" panose="02020404030301010803" pitchFamily="18" charset="0"/>
              </a:rPr>
              <a:t>Събитието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се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организира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от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Факултета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по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обществено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здравеопазване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съвместно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със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студенти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от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специалност</a:t>
            </a:r>
            <a:r>
              <a:rPr lang="en-US" sz="2400" dirty="0">
                <a:latin typeface="Garamond" panose="02020404030301010803" pitchFamily="18" charset="0"/>
              </a:rPr>
              <a:t> „</a:t>
            </a:r>
            <a:r>
              <a:rPr lang="en-US" sz="2400" dirty="0" err="1">
                <a:latin typeface="Garamond" panose="02020404030301010803" pitchFamily="18" charset="0"/>
              </a:rPr>
              <a:t>Медицинска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сестра</a:t>
            </a:r>
            <a:r>
              <a:rPr lang="en-US" sz="2400" dirty="0">
                <a:latin typeface="Garamond" panose="02020404030301010803" pitchFamily="18" charset="0"/>
              </a:rPr>
              <a:t>" и "</a:t>
            </a:r>
            <a:r>
              <a:rPr lang="en-US" sz="2400" dirty="0" err="1">
                <a:latin typeface="Garamond" panose="02020404030301010803" pitchFamily="18" charset="0"/>
              </a:rPr>
              <a:t>Акушерка</a:t>
            </a:r>
            <a:r>
              <a:rPr lang="en-US" sz="2400" dirty="0">
                <a:latin typeface="Garamond" panose="02020404030301010803" pitchFamily="18" charset="0"/>
              </a:rPr>
              <a:t>".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bg-BG" sz="2400" dirty="0" smtClean="0">
                <a:latin typeface="Garamond" panose="02020404030301010803" pitchFamily="18" charset="0"/>
              </a:rPr>
              <a:t>Дългогодишна съвместна работа на </a:t>
            </a:r>
            <a:r>
              <a:rPr lang="en-US" sz="2400" dirty="0" smtClean="0">
                <a:latin typeface="Garamond" panose="02020404030301010803" pitchFamily="18" charset="0"/>
              </a:rPr>
              <a:t>МУ-Варна с </a:t>
            </a:r>
            <a:r>
              <a:rPr lang="bg-BG" sz="2400" dirty="0" err="1">
                <a:latin typeface="Garamond" panose="02020404030301010803" pitchFamily="18" charset="0"/>
              </a:rPr>
              <a:t>Ц</a:t>
            </a:r>
            <a:r>
              <a:rPr lang="en-US" sz="2400" dirty="0" err="1" smtClean="0">
                <a:latin typeface="Garamond" panose="02020404030301010803" pitchFamily="18" charset="0"/>
              </a:rPr>
              <a:t>ентъра</a:t>
            </a:r>
            <a:r>
              <a:rPr lang="en-US" sz="2400" dirty="0" smtClean="0">
                <a:latin typeface="Garamond" panose="02020404030301010803" pitchFamily="18" charset="0"/>
              </a:rPr>
              <a:t> и </a:t>
            </a:r>
            <a:r>
              <a:rPr lang="en-US" sz="2400" dirty="0" err="1" smtClean="0">
                <a:latin typeface="Garamond" panose="02020404030301010803" pitchFamily="18" charset="0"/>
              </a:rPr>
              <a:t>организира</a:t>
            </a:r>
            <a:r>
              <a:rPr lang="bg-BG" sz="2400" dirty="0" smtClean="0">
                <a:latin typeface="Garamond" panose="02020404030301010803" pitchFamily="18" charset="0"/>
              </a:rPr>
              <a:t>не на</a:t>
            </a:r>
            <a:r>
              <a:rPr lang="en-US" sz="2400" dirty="0" smtClean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различни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събития</a:t>
            </a:r>
            <a:r>
              <a:rPr lang="en-US" sz="2400" dirty="0">
                <a:latin typeface="Garamond" panose="02020404030301010803" pitchFamily="18" charset="0"/>
              </a:rPr>
              <a:t>. </a:t>
            </a:r>
            <a:endParaRPr lang="bg-BG" sz="2400" dirty="0" smtClean="0">
              <a:latin typeface="Garamond" panose="020204040303010108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bg-BG" sz="2400" dirty="0" smtClean="0">
                <a:latin typeface="Garamond" panose="02020404030301010803" pitchFamily="18" charset="0"/>
              </a:rPr>
              <a:t>Посещение на с</a:t>
            </a:r>
            <a:r>
              <a:rPr lang="en-US" sz="2400" dirty="0" err="1" smtClean="0">
                <a:latin typeface="Garamond" panose="02020404030301010803" pitchFamily="18" charset="0"/>
              </a:rPr>
              <a:t>туденти</a:t>
            </a:r>
            <a:r>
              <a:rPr lang="en-US" sz="2400" dirty="0" smtClean="0">
                <a:latin typeface="Garamond" panose="02020404030301010803" pitchFamily="18" charset="0"/>
              </a:rPr>
              <a:t> </a:t>
            </a:r>
            <a:r>
              <a:rPr lang="bg-BG" sz="2400" dirty="0" smtClean="0">
                <a:latin typeface="Garamond" panose="02020404030301010803" pitchFamily="18" charset="0"/>
              </a:rPr>
              <a:t>в</a:t>
            </a:r>
            <a:r>
              <a:rPr lang="en-US" sz="2400" dirty="0" smtClean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дневния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център</a:t>
            </a:r>
            <a:r>
              <a:rPr lang="en-US" sz="2400" dirty="0">
                <a:latin typeface="Garamond" panose="02020404030301010803" pitchFamily="18" charset="0"/>
              </a:rPr>
              <a:t>, </a:t>
            </a:r>
            <a:r>
              <a:rPr lang="en-US" sz="2400" dirty="0" err="1" smtClean="0">
                <a:latin typeface="Garamond" panose="02020404030301010803" pitchFamily="18" charset="0"/>
              </a:rPr>
              <a:t>получава</a:t>
            </a:r>
            <a:r>
              <a:rPr lang="bg-BG" sz="2400" dirty="0" smtClean="0">
                <a:latin typeface="Garamond" panose="02020404030301010803" pitchFamily="18" charset="0"/>
              </a:rPr>
              <a:t>не на</a:t>
            </a:r>
            <a:r>
              <a:rPr lang="en-US" sz="2400" dirty="0" smtClean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информация</a:t>
            </a:r>
            <a:r>
              <a:rPr lang="en-US" sz="2400" dirty="0">
                <a:latin typeface="Garamond" panose="02020404030301010803" pitchFamily="18" charset="0"/>
              </a:rPr>
              <a:t> за </a:t>
            </a:r>
            <a:r>
              <a:rPr lang="en-US" sz="2400" dirty="0" err="1">
                <a:latin typeface="Garamond" panose="02020404030301010803" pitchFamily="18" charset="0"/>
              </a:rPr>
              <a:t>вида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увреждане</a:t>
            </a:r>
            <a:r>
              <a:rPr lang="en-US" sz="2400" dirty="0">
                <a:latin typeface="Garamond" panose="02020404030301010803" pitchFamily="18" charset="0"/>
              </a:rPr>
              <a:t> и </a:t>
            </a:r>
            <a:r>
              <a:rPr lang="en-US" sz="2400" dirty="0" err="1">
                <a:latin typeface="Garamond" panose="02020404030301010803" pitchFamily="18" charset="0"/>
              </a:rPr>
              <a:t>правилната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форма</a:t>
            </a:r>
            <a:r>
              <a:rPr lang="en-US" sz="2400" dirty="0">
                <a:latin typeface="Garamond" panose="02020404030301010803" pitchFamily="18" charset="0"/>
              </a:rPr>
              <a:t> за </a:t>
            </a:r>
            <a:r>
              <a:rPr lang="en-US" sz="2400" dirty="0" err="1">
                <a:latin typeface="Garamond" panose="02020404030301010803" pitchFamily="18" charset="0"/>
              </a:rPr>
              <a:t>общуване</a:t>
            </a:r>
            <a:r>
              <a:rPr lang="en-US" sz="2400" dirty="0" smtClean="0">
                <a:latin typeface="Garamond" panose="02020404030301010803" pitchFamily="18" charset="0"/>
              </a:rPr>
              <a:t>, </a:t>
            </a:r>
            <a:r>
              <a:rPr lang="en-US" sz="2400" dirty="0" err="1" smtClean="0">
                <a:latin typeface="Garamond" panose="02020404030301010803" pitchFamily="18" charset="0"/>
              </a:rPr>
              <a:t>гриж</a:t>
            </a:r>
            <a:r>
              <a:rPr lang="bg-BG" sz="2400" dirty="0" smtClean="0">
                <a:latin typeface="Garamond" panose="02020404030301010803" pitchFamily="18" charset="0"/>
              </a:rPr>
              <a:t>и</a:t>
            </a:r>
            <a:r>
              <a:rPr lang="en-US" sz="2400" dirty="0" smtClean="0">
                <a:latin typeface="Garamond" panose="02020404030301010803" pitchFamily="18" charset="0"/>
              </a:rPr>
              <a:t>, </a:t>
            </a:r>
            <a:r>
              <a:rPr lang="en-US" sz="2400" dirty="0" err="1" smtClean="0">
                <a:latin typeface="Garamond" panose="02020404030301010803" pitchFamily="18" charset="0"/>
              </a:rPr>
              <a:t>подкреп</a:t>
            </a:r>
            <a:r>
              <a:rPr lang="bg-BG" sz="2400" dirty="0" smtClean="0">
                <a:latin typeface="Garamond" panose="02020404030301010803" pitchFamily="18" charset="0"/>
              </a:rPr>
              <a:t>а</a:t>
            </a:r>
            <a:r>
              <a:rPr lang="en-US" sz="2400" dirty="0" smtClean="0">
                <a:latin typeface="Garamond" panose="02020404030301010803" pitchFamily="18" charset="0"/>
              </a:rPr>
              <a:t> </a:t>
            </a:r>
            <a:r>
              <a:rPr lang="en-US" sz="2400" dirty="0">
                <a:latin typeface="Garamond" panose="02020404030301010803" pitchFamily="18" charset="0"/>
              </a:rPr>
              <a:t>и </a:t>
            </a:r>
            <a:r>
              <a:rPr lang="en-US" sz="2400" dirty="0" err="1" smtClean="0">
                <a:latin typeface="Garamond" panose="02020404030301010803" pitchFamily="18" charset="0"/>
              </a:rPr>
              <a:t>комуникира</a:t>
            </a:r>
            <a:r>
              <a:rPr lang="bg-BG" sz="2400" dirty="0" err="1" smtClean="0">
                <a:latin typeface="Garamond" panose="02020404030301010803" pitchFamily="18" charset="0"/>
              </a:rPr>
              <a:t>ция</a:t>
            </a:r>
            <a:r>
              <a:rPr lang="bg-BG" sz="2400" dirty="0" smtClean="0">
                <a:latin typeface="Garamond" panose="02020404030301010803" pitchFamily="18" charset="0"/>
              </a:rPr>
              <a:t> </a:t>
            </a:r>
            <a:r>
              <a:rPr lang="en-US" sz="2400" dirty="0" smtClean="0">
                <a:latin typeface="Garamond" panose="02020404030301010803" pitchFamily="18" charset="0"/>
              </a:rPr>
              <a:t>с </a:t>
            </a:r>
            <a:r>
              <a:rPr lang="en-US" sz="2400" dirty="0" err="1">
                <a:latin typeface="Garamond" panose="02020404030301010803" pitchFamily="18" charset="0"/>
              </a:rPr>
              <a:t>хората</a:t>
            </a:r>
            <a:r>
              <a:rPr lang="en-US" sz="2400" dirty="0">
                <a:latin typeface="Garamond" panose="02020404030301010803" pitchFamily="18" charset="0"/>
              </a:rPr>
              <a:t> с </a:t>
            </a:r>
            <a:r>
              <a:rPr lang="en-US" sz="2400" dirty="0" err="1" smtClean="0">
                <a:latin typeface="Garamond" panose="02020404030301010803" pitchFamily="18" charset="0"/>
              </a:rPr>
              <a:t>увреждания</a:t>
            </a:r>
            <a:r>
              <a:rPr lang="en-US" sz="2400" dirty="0" smtClean="0">
                <a:latin typeface="Garamond" panose="02020404030301010803" pitchFamily="18" charset="0"/>
              </a:rPr>
              <a:t>. </a:t>
            </a:r>
            <a:endParaRPr lang="bg-BG" sz="2400" dirty="0" smtClean="0">
              <a:latin typeface="Garamond" panose="02020404030301010803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9325" y="145283"/>
            <a:ext cx="10461463" cy="147732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lvl="0" algn="ctr"/>
            <a:r>
              <a:rPr lang="bg-BG" sz="3000" b="1" dirty="0">
                <a:solidFill>
                  <a:srgbClr val="002060"/>
                </a:solidFill>
                <a:latin typeface="Garamond" panose="02020404030301010803" pitchFamily="18" charset="0"/>
              </a:rPr>
              <a:t>Световен ден на социалната </a:t>
            </a:r>
            <a:r>
              <a:rPr lang="bg-BG" sz="3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справедливост</a:t>
            </a:r>
            <a:endParaRPr lang="bg-BG" sz="30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lvl="0" algn="ctr"/>
            <a:r>
              <a:rPr lang="bg-BG" sz="3000" b="1" dirty="0">
                <a:solidFill>
                  <a:srgbClr val="002060"/>
                </a:solidFill>
                <a:latin typeface="Garamond" panose="02020404030301010803" pitchFamily="18" charset="0"/>
              </a:rPr>
              <a:t>Дневен център за пълнолетни лица с увреждания „Ривиера“</a:t>
            </a:r>
          </a:p>
        </p:txBody>
      </p:sp>
    </p:spTree>
    <p:extLst>
      <p:ext uri="{BB962C8B-B14F-4D97-AF65-F5344CB8AC3E}">
        <p14:creationId xmlns:p14="http://schemas.microsoft.com/office/powerpoint/2010/main" val="8206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2433" y="1565342"/>
            <a:ext cx="7598230" cy="480131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just" fontAlgn="base"/>
            <a:r>
              <a:rPr lang="ru-RU" sz="2400" dirty="0" err="1" smtClean="0">
                <a:latin typeface="Garamond" panose="02020404030301010803" pitchFamily="18" charset="0"/>
              </a:rPr>
              <a:t>Партньори</a:t>
            </a:r>
            <a:r>
              <a:rPr lang="ru-RU" sz="2400" dirty="0" smtClean="0">
                <a:latin typeface="Garamond" panose="02020404030301010803" pitchFamily="18" charset="0"/>
              </a:rPr>
              <a:t>: Ген. дирекция „</a:t>
            </a:r>
            <a:r>
              <a:rPr lang="ru-RU" sz="2400" dirty="0" err="1" smtClean="0">
                <a:latin typeface="Garamond" panose="02020404030301010803" pitchFamily="18" charset="0"/>
              </a:rPr>
              <a:t>Морско</a:t>
            </a:r>
            <a:r>
              <a:rPr lang="ru-RU" sz="2400" dirty="0" smtClean="0">
                <a:latin typeface="Garamond" panose="02020404030301010803" pitchFamily="18" charset="0"/>
              </a:rPr>
              <a:t> дело и </a:t>
            </a:r>
            <a:r>
              <a:rPr lang="ru-RU" sz="2400" dirty="0" err="1" smtClean="0">
                <a:latin typeface="Garamond" panose="02020404030301010803" pitchFamily="18" charset="0"/>
              </a:rPr>
              <a:t>рибарство</a:t>
            </a:r>
            <a:r>
              <a:rPr lang="ru-RU" sz="2400" dirty="0" smtClean="0">
                <a:latin typeface="Garamond" panose="02020404030301010803" pitchFamily="18" charset="0"/>
              </a:rPr>
              <a:t>” </a:t>
            </a:r>
            <a:r>
              <a:rPr lang="ru-RU" sz="2400" dirty="0" err="1" smtClean="0">
                <a:latin typeface="Garamond" panose="02020404030301010803" pitchFamily="18" charset="0"/>
              </a:rPr>
              <a:t>към</a:t>
            </a:r>
            <a:r>
              <a:rPr lang="ru-RU" sz="2400" dirty="0" smtClean="0">
                <a:latin typeface="Garamond" panose="02020404030301010803" pitchFamily="18" charset="0"/>
              </a:rPr>
              <a:t> ЕК, </a:t>
            </a:r>
            <a:r>
              <a:rPr lang="ru-RU" sz="2400" dirty="0">
                <a:latin typeface="Garamond" panose="02020404030301010803" pitchFamily="18" charset="0"/>
              </a:rPr>
              <a:t>Община </a:t>
            </a:r>
            <a:r>
              <a:rPr lang="ru-RU" sz="2400" dirty="0" smtClean="0">
                <a:latin typeface="Garamond" panose="02020404030301010803" pitchFamily="18" charset="0"/>
              </a:rPr>
              <a:t>Варна, БЧК, ВВМУ „Н. Й. </a:t>
            </a:r>
            <a:r>
              <a:rPr lang="ru-RU" sz="2400" dirty="0" err="1" smtClean="0">
                <a:latin typeface="Garamond" panose="02020404030301010803" pitchFamily="18" charset="0"/>
              </a:rPr>
              <a:t>Вапцаров</a:t>
            </a:r>
            <a:r>
              <a:rPr lang="ru-RU" sz="2400" dirty="0" smtClean="0">
                <a:latin typeface="Garamond" panose="02020404030301010803" pitchFamily="18" charset="0"/>
              </a:rPr>
              <a:t>”, </a:t>
            </a:r>
            <a:r>
              <a:rPr lang="ru-RU" sz="2400" dirty="0" err="1" smtClean="0">
                <a:latin typeface="Garamond" panose="02020404030301010803" pitchFamily="18" charset="0"/>
              </a:rPr>
              <a:t>к.к</a:t>
            </a:r>
            <a:r>
              <a:rPr lang="ru-RU" sz="2400" dirty="0" smtClean="0">
                <a:latin typeface="Garamond" panose="02020404030301010803" pitchFamily="18" charset="0"/>
              </a:rPr>
              <a:t>. „Св. Константин и Елена”</a:t>
            </a:r>
          </a:p>
          <a:p>
            <a:pPr algn="ctr" fontAlgn="base"/>
            <a:r>
              <a:rPr lang="ru-RU" sz="2400" b="1" i="1" dirty="0" err="1" smtClean="0">
                <a:latin typeface="Garamond" panose="02020404030301010803" pitchFamily="18" charset="0"/>
              </a:rPr>
              <a:t>Дейности</a:t>
            </a:r>
            <a:r>
              <a:rPr lang="ru-RU" sz="2400" b="1" i="1" dirty="0" smtClean="0">
                <a:latin typeface="Garamond" panose="02020404030301010803" pitchFamily="18" charset="0"/>
              </a:rPr>
              <a:t>:</a:t>
            </a:r>
            <a:r>
              <a:rPr lang="ru-RU" sz="2400" dirty="0" smtClean="0">
                <a:latin typeface="Garamond" panose="02020404030301010803" pitchFamily="18" charset="0"/>
              </a:rPr>
              <a:t> </a:t>
            </a:r>
          </a:p>
          <a:p>
            <a:pPr marL="457200" indent="-457200" algn="just" fontAlgn="base"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Garamond" panose="02020404030301010803" pitchFamily="18" charset="0"/>
              </a:rPr>
              <a:t>Таласотерапия</a:t>
            </a:r>
            <a:r>
              <a:rPr lang="ru-RU" sz="2400" dirty="0" smtClean="0">
                <a:latin typeface="Garamond" panose="02020404030301010803" pitchFamily="18" charset="0"/>
              </a:rPr>
              <a:t> за лице и </a:t>
            </a:r>
            <a:r>
              <a:rPr lang="ru-RU" sz="2400" dirty="0" err="1" smtClean="0">
                <a:latin typeface="Garamond" panose="02020404030301010803" pitchFamily="18" charset="0"/>
              </a:rPr>
              <a:t>тяло</a:t>
            </a:r>
            <a:r>
              <a:rPr lang="ru-RU" sz="2400" dirty="0" smtClean="0">
                <a:latin typeface="Garamond" panose="02020404030301010803" pitchFamily="18" charset="0"/>
              </a:rPr>
              <a:t>;</a:t>
            </a:r>
          </a:p>
          <a:p>
            <a:pPr marL="457200" indent="-457200" algn="just" fontAlgn="base"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Garamond" panose="02020404030301010803" pitchFamily="18" charset="0"/>
              </a:rPr>
              <a:t>Оздравителна</a:t>
            </a:r>
            <a:r>
              <a:rPr lang="ru-RU" sz="2400" dirty="0" smtClean="0">
                <a:latin typeface="Garamond" panose="02020404030301010803" pitchFamily="18" charset="0"/>
              </a:rPr>
              <a:t> гимнастика;</a:t>
            </a:r>
          </a:p>
          <a:p>
            <a:pPr marL="457200" indent="-457200" algn="just" fontAlgn="base"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Garamond" panose="02020404030301010803" pitchFamily="18" charset="0"/>
              </a:rPr>
              <a:t>Паневритмия</a:t>
            </a:r>
            <a:r>
              <a:rPr lang="ru-RU" sz="2400" dirty="0" smtClean="0">
                <a:latin typeface="Garamond" panose="02020404030301010803" pitchFamily="18" charset="0"/>
              </a:rPr>
              <a:t> на </a:t>
            </a:r>
            <a:r>
              <a:rPr lang="ru-RU" sz="2400" dirty="0" err="1" smtClean="0">
                <a:latin typeface="Garamond" panose="02020404030301010803" pitchFamily="18" charset="0"/>
              </a:rPr>
              <a:t>плажа</a:t>
            </a:r>
            <a:r>
              <a:rPr lang="ru-RU" sz="2400" dirty="0" smtClean="0">
                <a:latin typeface="Garamond" panose="02020404030301010803" pitchFamily="18" charset="0"/>
              </a:rPr>
              <a:t>;</a:t>
            </a:r>
          </a:p>
          <a:p>
            <a:pPr marL="457200" indent="-457200" algn="just" fontAlgn="base"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Garamond" panose="02020404030301010803" pitchFamily="18" charset="0"/>
              </a:rPr>
              <a:t>Водно</a:t>
            </a:r>
            <a:r>
              <a:rPr lang="ru-RU" sz="2400" dirty="0" smtClean="0">
                <a:latin typeface="Garamond" panose="02020404030301010803" pitchFamily="18" charset="0"/>
              </a:rPr>
              <a:t> </a:t>
            </a:r>
            <a:r>
              <a:rPr lang="ru-RU" sz="2400" dirty="0" err="1" smtClean="0">
                <a:latin typeface="Garamond" panose="02020404030301010803" pitchFamily="18" charset="0"/>
              </a:rPr>
              <a:t>спасяване</a:t>
            </a:r>
            <a:r>
              <a:rPr lang="ru-RU" sz="2400" dirty="0" smtClean="0">
                <a:latin typeface="Garamond" panose="02020404030301010803" pitchFamily="18" charset="0"/>
              </a:rPr>
              <a:t> при </a:t>
            </a:r>
            <a:r>
              <a:rPr lang="ru-RU" sz="2400" dirty="0" err="1" smtClean="0">
                <a:latin typeface="Garamond" panose="02020404030301010803" pitchFamily="18" charset="0"/>
              </a:rPr>
              <a:t>инциденти</a:t>
            </a:r>
            <a:r>
              <a:rPr lang="ru-RU" sz="2400" dirty="0" smtClean="0">
                <a:latin typeface="Garamond" panose="02020404030301010803" pitchFamily="18" charset="0"/>
              </a:rPr>
              <a:t> в </a:t>
            </a:r>
            <a:r>
              <a:rPr lang="ru-RU" sz="2400" dirty="0" err="1" smtClean="0">
                <a:latin typeface="Garamond" panose="02020404030301010803" pitchFamily="18" charset="0"/>
              </a:rPr>
              <a:t>морето</a:t>
            </a:r>
            <a:r>
              <a:rPr lang="ru-RU" sz="2400" dirty="0" smtClean="0">
                <a:latin typeface="Garamond" panose="02020404030301010803" pitchFamily="18" charset="0"/>
              </a:rPr>
              <a:t>;</a:t>
            </a:r>
          </a:p>
          <a:p>
            <a:pPr marL="457200" indent="-457200" algn="just" fontAlgn="base"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Garamond" panose="02020404030301010803" pitchFamily="18" charset="0"/>
              </a:rPr>
              <a:t>Първи</a:t>
            </a:r>
            <a:r>
              <a:rPr lang="ru-RU" sz="2400" dirty="0" smtClean="0">
                <a:latin typeface="Garamond" panose="02020404030301010803" pitchFamily="18" charset="0"/>
              </a:rPr>
              <a:t> </a:t>
            </a:r>
            <a:r>
              <a:rPr lang="ru-RU" sz="2400" dirty="0" err="1" smtClean="0">
                <a:latin typeface="Garamond" panose="02020404030301010803" pitchFamily="18" charset="0"/>
              </a:rPr>
              <a:t>стъпки</a:t>
            </a:r>
            <a:r>
              <a:rPr lang="ru-RU" sz="2400" dirty="0" smtClean="0">
                <a:latin typeface="Garamond" panose="02020404030301010803" pitchFamily="18" charset="0"/>
              </a:rPr>
              <a:t> </a:t>
            </a:r>
            <a:r>
              <a:rPr lang="ru-RU" sz="2400" dirty="0" err="1" smtClean="0">
                <a:latin typeface="Garamond" panose="02020404030301010803" pitchFamily="18" charset="0"/>
              </a:rPr>
              <a:t>във</a:t>
            </a:r>
            <a:r>
              <a:rPr lang="ru-RU" sz="2400" dirty="0" smtClean="0">
                <a:latin typeface="Garamond" panose="02020404030301010803" pitchFamily="18" charset="0"/>
              </a:rPr>
              <a:t> </a:t>
            </a:r>
            <a:r>
              <a:rPr lang="ru-RU" sz="2400" dirty="0" err="1" smtClean="0">
                <a:latin typeface="Garamond" panose="02020404030301010803" pitchFamily="18" charset="0"/>
              </a:rPr>
              <a:t>водните</a:t>
            </a:r>
            <a:r>
              <a:rPr lang="ru-RU" sz="2400" dirty="0" smtClean="0">
                <a:latin typeface="Garamond" panose="02020404030301010803" pitchFamily="18" charset="0"/>
              </a:rPr>
              <a:t> </a:t>
            </a:r>
            <a:r>
              <a:rPr lang="ru-RU" sz="2400" dirty="0" err="1" smtClean="0">
                <a:latin typeface="Garamond" panose="02020404030301010803" pitchFamily="18" charset="0"/>
              </a:rPr>
              <a:t>спортове</a:t>
            </a:r>
            <a:r>
              <a:rPr lang="ru-RU" sz="2400" dirty="0" smtClean="0">
                <a:latin typeface="Garamond" panose="02020404030301010803" pitchFamily="18" charset="0"/>
              </a:rPr>
              <a:t> – каяк, </a:t>
            </a:r>
            <a:r>
              <a:rPr lang="ru-RU" sz="2400" dirty="0" err="1" smtClean="0">
                <a:latin typeface="Garamond" panose="02020404030301010803" pitchFamily="18" charset="0"/>
              </a:rPr>
              <a:t>водолазно</a:t>
            </a:r>
            <a:r>
              <a:rPr lang="ru-RU" sz="2400" dirty="0" smtClean="0">
                <a:latin typeface="Garamond" panose="02020404030301010803" pitchFamily="18" charset="0"/>
              </a:rPr>
              <a:t> </a:t>
            </a:r>
            <a:r>
              <a:rPr lang="ru-RU" sz="2400" dirty="0" err="1" smtClean="0">
                <a:latin typeface="Garamond" panose="02020404030301010803" pitchFamily="18" charset="0"/>
              </a:rPr>
              <a:t>гмуркане</a:t>
            </a:r>
            <a:r>
              <a:rPr lang="ru-RU" sz="2400" dirty="0" smtClean="0">
                <a:latin typeface="Garamond" panose="02020404030301010803" pitchFamily="18" charset="0"/>
              </a:rPr>
              <a:t>;</a:t>
            </a:r>
          </a:p>
          <a:p>
            <a:pPr marL="457200" indent="-457200" algn="just" fontAlgn="base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aramond" panose="02020404030301010803" pitchFamily="18" charset="0"/>
              </a:rPr>
              <a:t>Творчески </a:t>
            </a:r>
            <a:r>
              <a:rPr lang="ru-RU" sz="2400" dirty="0" err="1" smtClean="0">
                <a:latin typeface="Garamond" panose="02020404030301010803" pitchFamily="18" charset="0"/>
              </a:rPr>
              <a:t>конкурси</a:t>
            </a:r>
            <a:r>
              <a:rPr lang="ru-RU" sz="2400" dirty="0" smtClean="0">
                <a:latin typeface="Garamond" panose="02020404030301010803" pitchFamily="18" charset="0"/>
              </a:rPr>
              <a:t> на </a:t>
            </a:r>
            <a:r>
              <a:rPr lang="ru-RU" sz="2400" dirty="0" err="1" smtClean="0">
                <a:latin typeface="Garamond" panose="02020404030301010803" pitchFamily="18" charset="0"/>
              </a:rPr>
              <a:t>морска</a:t>
            </a:r>
            <a:r>
              <a:rPr lang="ru-RU" sz="2400" dirty="0" smtClean="0">
                <a:latin typeface="Garamond" panose="02020404030301010803" pitchFamily="18" charset="0"/>
              </a:rPr>
              <a:t> тематика;</a:t>
            </a:r>
          </a:p>
          <a:p>
            <a:pPr marL="457200" indent="-457200" algn="just" fontAlgn="base"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Garamond" panose="02020404030301010803" pitchFamily="18" charset="0"/>
              </a:rPr>
              <a:t>Тематични</a:t>
            </a:r>
            <a:r>
              <a:rPr lang="ru-RU" sz="2400" dirty="0" smtClean="0">
                <a:latin typeface="Garamond" panose="02020404030301010803" pitchFamily="18" charset="0"/>
              </a:rPr>
              <a:t> лекции и </a:t>
            </a:r>
            <a:r>
              <a:rPr lang="ru-RU" sz="2400" dirty="0" err="1" smtClean="0">
                <a:latin typeface="Garamond" panose="02020404030301010803" pitchFamily="18" charset="0"/>
              </a:rPr>
              <a:t>научни</a:t>
            </a:r>
            <a:r>
              <a:rPr lang="ru-RU" sz="2400" dirty="0" smtClean="0">
                <a:latin typeface="Garamond" panose="02020404030301010803" pitchFamily="18" charset="0"/>
              </a:rPr>
              <a:t> </a:t>
            </a:r>
            <a:r>
              <a:rPr lang="ru-RU" sz="2400" dirty="0" err="1" smtClean="0">
                <a:latin typeface="Garamond" panose="02020404030301010803" pitchFamily="18" charset="0"/>
              </a:rPr>
              <a:t>сесии</a:t>
            </a:r>
            <a:r>
              <a:rPr lang="ru-RU" sz="2400" dirty="0" smtClean="0">
                <a:latin typeface="Garamond" panose="02020404030301010803" pitchFamily="18" charset="0"/>
              </a:rPr>
              <a:t> и др.</a:t>
            </a:r>
          </a:p>
          <a:p>
            <a:pPr algn="just" fontAlgn="base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8119" y="310920"/>
            <a:ext cx="10687052" cy="107721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3200" b="1" dirty="0">
                <a:latin typeface="Garamond" panose="02020404030301010803" pitchFamily="18" charset="0"/>
              </a:rPr>
              <a:t>Инициатива за промоция на </a:t>
            </a:r>
            <a:r>
              <a:rPr lang="ru-RU" sz="3200" b="1" dirty="0" err="1" smtClean="0">
                <a:latin typeface="Garamond" panose="02020404030301010803" pitchFamily="18" charset="0"/>
              </a:rPr>
              <a:t>здраве</a:t>
            </a:r>
            <a:r>
              <a:rPr lang="ru-RU" sz="3200" b="1" dirty="0" smtClean="0"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bg-BG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Фестивал „Море и здраве“ (ежегодно от 2015 г.) </a:t>
            </a:r>
            <a:endParaRPr lang="bg-BG" sz="32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0" y="1934577"/>
            <a:ext cx="35242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5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2371" y="1685442"/>
            <a:ext cx="6052458" cy="378565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just" fontAlgn="base"/>
            <a:r>
              <a:rPr lang="ru-RU" sz="2400" dirty="0" err="1" smtClean="0">
                <a:latin typeface="Garamond" panose="02020404030301010803" pitchFamily="18" charset="0"/>
              </a:rPr>
              <a:t>Партньори</a:t>
            </a:r>
            <a:r>
              <a:rPr lang="ru-RU" sz="2400" dirty="0" smtClean="0">
                <a:latin typeface="Garamond" panose="02020404030301010803" pitchFamily="18" charset="0"/>
              </a:rPr>
              <a:t>: </a:t>
            </a:r>
            <a:r>
              <a:rPr lang="ru-RU" sz="2400" dirty="0">
                <a:latin typeface="Garamond" panose="02020404030301010803" pitchFamily="18" charset="0"/>
              </a:rPr>
              <a:t>СБАГАЛ „Проф. д-р Д. </a:t>
            </a:r>
            <a:r>
              <a:rPr lang="ru-RU" sz="2400" dirty="0" err="1">
                <a:latin typeface="Garamond" panose="02020404030301010803" pitchFamily="18" charset="0"/>
              </a:rPr>
              <a:t>Стаматов</a:t>
            </a:r>
            <a:r>
              <a:rPr lang="ru-RU" sz="2400" dirty="0">
                <a:latin typeface="Garamond" panose="02020404030301010803" pitchFamily="18" charset="0"/>
              </a:rPr>
              <a:t>“, </a:t>
            </a:r>
            <a:r>
              <a:rPr lang="ru-RU" sz="2400" dirty="0" err="1" smtClean="0">
                <a:latin typeface="Garamond" panose="02020404030301010803" pitchFamily="18" charset="0"/>
              </a:rPr>
              <a:t>Катедрата</a:t>
            </a:r>
            <a:r>
              <a:rPr lang="ru-RU" sz="2400" dirty="0" smtClean="0">
                <a:latin typeface="Garamond" panose="02020404030301010803" pitchFamily="18" charset="0"/>
              </a:rPr>
              <a:t> </a:t>
            </a:r>
            <a:r>
              <a:rPr lang="ru-RU" sz="2400" dirty="0">
                <a:latin typeface="Garamond" panose="02020404030301010803" pitchFamily="18" charset="0"/>
              </a:rPr>
              <a:t>по акушерство и </a:t>
            </a:r>
            <a:r>
              <a:rPr lang="ru-RU" sz="2400" dirty="0" smtClean="0">
                <a:latin typeface="Garamond" panose="02020404030301010803" pitchFamily="18" charset="0"/>
              </a:rPr>
              <a:t>гинекология, </a:t>
            </a:r>
            <a:r>
              <a:rPr lang="ru-RU" sz="2400" dirty="0" err="1" smtClean="0">
                <a:latin typeface="Garamond" panose="02020404030301010803" pitchFamily="18" charset="0"/>
              </a:rPr>
              <a:t>Катедрата</a:t>
            </a:r>
            <a:r>
              <a:rPr lang="ru-RU" sz="2400" dirty="0" smtClean="0">
                <a:latin typeface="Garamond" panose="02020404030301010803" pitchFamily="18" charset="0"/>
              </a:rPr>
              <a:t> </a:t>
            </a:r>
            <a:r>
              <a:rPr lang="ru-RU" sz="2400" dirty="0">
                <a:latin typeface="Garamond" panose="02020404030301010803" pitchFamily="18" charset="0"/>
              </a:rPr>
              <a:t>по </a:t>
            </a:r>
            <a:r>
              <a:rPr lang="ru-RU" sz="2400" dirty="0" err="1">
                <a:latin typeface="Garamond" panose="02020404030301010803" pitchFamily="18" charset="0"/>
              </a:rPr>
              <a:t>здравни</a:t>
            </a:r>
            <a:r>
              <a:rPr lang="ru-RU" sz="2400" dirty="0">
                <a:latin typeface="Garamond" panose="02020404030301010803" pitchFamily="18" charset="0"/>
              </a:rPr>
              <a:t> </a:t>
            </a:r>
            <a:r>
              <a:rPr lang="ru-RU" sz="2400" dirty="0" err="1" smtClean="0">
                <a:latin typeface="Garamond" panose="02020404030301010803" pitchFamily="18" charset="0"/>
              </a:rPr>
              <a:t>грижи</a:t>
            </a:r>
            <a:r>
              <a:rPr lang="ru-RU" sz="2400" dirty="0" smtClean="0">
                <a:latin typeface="Garamond" panose="02020404030301010803" pitchFamily="18" charset="0"/>
              </a:rPr>
              <a:t> при МУ - Варна и Община Варна.</a:t>
            </a:r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Garamond" panose="02020404030301010803" pitchFamily="18" charset="0"/>
              </a:rPr>
              <a:t>Безплатни</a:t>
            </a:r>
            <a:r>
              <a:rPr lang="ru-RU" sz="2400" dirty="0" smtClean="0">
                <a:latin typeface="Garamond" panose="02020404030301010803" pitchFamily="18" charset="0"/>
              </a:rPr>
              <a:t> </a:t>
            </a:r>
            <a:r>
              <a:rPr lang="ru-RU" sz="2400" dirty="0" err="1" smtClean="0">
                <a:latin typeface="Garamond" panose="02020404030301010803" pitchFamily="18" charset="0"/>
              </a:rPr>
              <a:t>курсове</a:t>
            </a:r>
            <a:r>
              <a:rPr lang="ru-RU" sz="2400" dirty="0" smtClean="0">
                <a:latin typeface="Garamond" panose="02020404030301010803" pitchFamily="18" charset="0"/>
              </a:rPr>
              <a:t> по </a:t>
            </a:r>
            <a:r>
              <a:rPr lang="ru-RU" sz="2400" dirty="0" err="1" smtClean="0">
                <a:latin typeface="Garamond" panose="02020404030301010803" pitchFamily="18" charset="0"/>
              </a:rPr>
              <a:t>майчино</a:t>
            </a:r>
            <a:r>
              <a:rPr lang="ru-RU" sz="2400" dirty="0" smtClean="0">
                <a:latin typeface="Garamond" panose="02020404030301010803" pitchFamily="18" charset="0"/>
              </a:rPr>
              <a:t> </a:t>
            </a:r>
            <a:r>
              <a:rPr lang="ru-RU" sz="2400" dirty="0">
                <a:latin typeface="Garamond" panose="02020404030301010803" pitchFamily="18" charset="0"/>
              </a:rPr>
              <a:t>и </a:t>
            </a:r>
            <a:r>
              <a:rPr lang="ru-RU" sz="2400" dirty="0" err="1">
                <a:latin typeface="Garamond" panose="02020404030301010803" pitchFamily="18" charset="0"/>
              </a:rPr>
              <a:t>детско</a:t>
            </a:r>
            <a:r>
              <a:rPr lang="ru-RU" sz="2400" dirty="0">
                <a:latin typeface="Garamond" panose="02020404030301010803" pitchFamily="18" charset="0"/>
              </a:rPr>
              <a:t> </a:t>
            </a:r>
            <a:r>
              <a:rPr lang="ru-RU" sz="2400" dirty="0" err="1" smtClean="0">
                <a:latin typeface="Garamond" panose="02020404030301010803" pitchFamily="18" charset="0"/>
              </a:rPr>
              <a:t>здраве</a:t>
            </a:r>
            <a:r>
              <a:rPr lang="ru-RU" sz="2400" dirty="0" smtClean="0">
                <a:latin typeface="Garamond" panose="02020404030301010803" pitchFamily="18" charset="0"/>
              </a:rPr>
              <a:t>.</a:t>
            </a:r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Garamond" panose="02020404030301010803" pitchFamily="18" charset="0"/>
              </a:rPr>
              <a:t>Възможност</a:t>
            </a:r>
            <a:r>
              <a:rPr lang="ru-RU" sz="2400" dirty="0" smtClean="0">
                <a:latin typeface="Garamond" panose="02020404030301010803" pitchFamily="18" charset="0"/>
              </a:rPr>
              <a:t> </a:t>
            </a:r>
            <a:r>
              <a:rPr lang="ru-RU" sz="2400" dirty="0">
                <a:latin typeface="Garamond" panose="02020404030301010803" pitchFamily="18" charset="0"/>
              </a:rPr>
              <a:t>за </a:t>
            </a:r>
            <a:r>
              <a:rPr lang="ru-RU" sz="2400" dirty="0" err="1">
                <a:latin typeface="Garamond" panose="02020404030301010803" pitchFamily="18" charset="0"/>
              </a:rPr>
              <a:t>бъдещи</a:t>
            </a:r>
            <a:r>
              <a:rPr lang="ru-RU" sz="2400" dirty="0">
                <a:latin typeface="Garamond" panose="02020404030301010803" pitchFamily="18" charset="0"/>
              </a:rPr>
              <a:t> и </a:t>
            </a:r>
            <a:r>
              <a:rPr lang="ru-RU" sz="2400" dirty="0" err="1">
                <a:latin typeface="Garamond" panose="02020404030301010803" pitchFamily="18" charset="0"/>
              </a:rPr>
              <a:t>настоящи</a:t>
            </a:r>
            <a:r>
              <a:rPr lang="ru-RU" sz="2400" dirty="0">
                <a:latin typeface="Garamond" panose="02020404030301010803" pitchFamily="18" charset="0"/>
              </a:rPr>
              <a:t> родители да получат ценна теоретична и </a:t>
            </a:r>
            <a:r>
              <a:rPr lang="ru-RU" sz="2400" dirty="0" err="1">
                <a:latin typeface="Garamond" panose="02020404030301010803" pitchFamily="18" charset="0"/>
              </a:rPr>
              <a:t>практическа</a:t>
            </a:r>
            <a:r>
              <a:rPr lang="ru-RU" sz="2400" dirty="0">
                <a:latin typeface="Garamond" panose="02020404030301010803" pitchFamily="18" charset="0"/>
              </a:rPr>
              <a:t> информация за </a:t>
            </a:r>
            <a:r>
              <a:rPr lang="ru-RU" sz="2400" dirty="0" err="1">
                <a:latin typeface="Garamond" panose="02020404030301010803" pitchFamily="18" charset="0"/>
              </a:rPr>
              <a:t>бременността</a:t>
            </a:r>
            <a:r>
              <a:rPr lang="ru-RU" sz="2400" dirty="0">
                <a:latin typeface="Garamond" panose="02020404030301010803" pitchFamily="18" charset="0"/>
              </a:rPr>
              <a:t>, </a:t>
            </a:r>
            <a:r>
              <a:rPr lang="ru-RU" sz="2400" dirty="0" err="1">
                <a:latin typeface="Garamond" panose="02020404030301010803" pitchFamily="18" charset="0"/>
              </a:rPr>
              <a:t>раждането</a:t>
            </a:r>
            <a:r>
              <a:rPr lang="ru-RU" sz="2400" dirty="0">
                <a:latin typeface="Garamond" panose="02020404030301010803" pitchFamily="18" charset="0"/>
              </a:rPr>
              <a:t> и </a:t>
            </a:r>
            <a:r>
              <a:rPr lang="ru-RU" sz="2400" dirty="0" err="1">
                <a:latin typeface="Garamond" panose="02020404030301010803" pitchFamily="18" charset="0"/>
              </a:rPr>
              <a:t>отглеждането</a:t>
            </a:r>
            <a:r>
              <a:rPr lang="ru-RU" sz="2400" dirty="0">
                <a:latin typeface="Garamond" panose="02020404030301010803" pitchFamily="18" charset="0"/>
              </a:rPr>
              <a:t> на </a:t>
            </a:r>
            <a:r>
              <a:rPr lang="ru-RU" sz="2400" dirty="0" err="1">
                <a:latin typeface="Garamond" panose="02020404030301010803" pitchFamily="18" charset="0"/>
              </a:rPr>
              <a:t>бебето</a:t>
            </a:r>
            <a:r>
              <a:rPr lang="ru-RU" sz="2400" dirty="0" smtClean="0">
                <a:latin typeface="Garamond" panose="02020404030301010803" pitchFamily="18" charset="0"/>
              </a:rPr>
              <a:t>.</a:t>
            </a:r>
            <a:r>
              <a:rPr lang="ru-RU" sz="2400" dirty="0">
                <a:latin typeface="Garamond" panose="02020404030301010803" pitchFamily="18" charset="0"/>
              </a:rPr>
              <a:t>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51246" y="616099"/>
            <a:ext cx="8242962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pPr lvl="0" algn="ctr"/>
            <a:r>
              <a:rPr lang="bg-BG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Акушерска школа „Щастливо </a:t>
            </a:r>
            <a:r>
              <a:rPr lang="bg-BG" sz="32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родителство</a:t>
            </a:r>
            <a:r>
              <a:rPr lang="bg-BG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“</a:t>
            </a:r>
            <a:endParaRPr lang="bg-BG" sz="32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Picture 8" descr="C:\Users\V.Marinova\Desktop\фотограф петко момчилов ранно детско развитие 0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344" y="1870108"/>
            <a:ext cx="4811485" cy="3079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42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7865" y="1696301"/>
            <a:ext cx="6200764" cy="452431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just"/>
            <a:r>
              <a:rPr lang="bg-BG" sz="2400" dirty="0">
                <a:solidFill>
                  <a:srgbClr val="002060"/>
                </a:solidFill>
                <a:latin typeface="Garamond" panose="02020404030301010803" pitchFamily="18" charset="0"/>
              </a:rPr>
              <a:t>Партньори: СУ „Св. Климент Охридски“, Френския културен институт, Община Варна и „Морско казино“ – Варна. </a:t>
            </a:r>
          </a:p>
          <a:p>
            <a:pPr algn="just"/>
            <a:r>
              <a:rPr lang="bg-BG" sz="24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П</a:t>
            </a:r>
            <a:r>
              <a:rPr lang="en-US" sz="2400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рилага</a:t>
            </a:r>
            <a:r>
              <a:rPr lang="bg-BG" sz="24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не</a:t>
            </a:r>
            <a:r>
              <a:rPr lang="en-US" sz="24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Garamond" panose="02020404030301010803" pitchFamily="18" charset="0"/>
              </a:rPr>
              <a:t>и </a:t>
            </a:r>
            <a:r>
              <a:rPr lang="en-US" sz="2400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разви</a:t>
            </a:r>
            <a:r>
              <a:rPr lang="bg-BG" sz="2400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тие</a:t>
            </a:r>
            <a:r>
              <a:rPr lang="bg-BG" sz="24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на</a:t>
            </a:r>
            <a:r>
              <a:rPr lang="en-US" sz="24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Garamond" panose="02020404030301010803" pitchFamily="18" charset="0"/>
              </a:rPr>
              <a:t>идеите</a:t>
            </a:r>
            <a:r>
              <a:rPr lang="en-US" sz="2400" dirty="0">
                <a:solidFill>
                  <a:srgbClr val="002060"/>
                </a:solidFill>
                <a:latin typeface="Garamond" panose="02020404030301010803" pitchFamily="18" charset="0"/>
              </a:rPr>
              <a:t> на </a:t>
            </a:r>
            <a:r>
              <a:rPr lang="en-US" sz="2400" dirty="0" err="1">
                <a:solidFill>
                  <a:srgbClr val="002060"/>
                </a:solidFill>
                <a:latin typeface="Garamond" panose="02020404030301010803" pitchFamily="18" charset="0"/>
              </a:rPr>
              <a:t>френския</a:t>
            </a:r>
            <a:r>
              <a:rPr lang="en-US" sz="2400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Garamond" panose="02020404030301010803" pitchFamily="18" charset="0"/>
              </a:rPr>
              <a:t>педиатър</a:t>
            </a:r>
            <a:r>
              <a:rPr lang="en-US" sz="2400" dirty="0">
                <a:solidFill>
                  <a:srgbClr val="002060"/>
                </a:solidFill>
                <a:latin typeface="Garamond" panose="02020404030301010803" pitchFamily="18" charset="0"/>
              </a:rPr>
              <a:t> и </a:t>
            </a:r>
            <a:r>
              <a:rPr lang="en-US" sz="2400" dirty="0" err="1">
                <a:solidFill>
                  <a:srgbClr val="002060"/>
                </a:solidFill>
                <a:latin typeface="Garamond" panose="02020404030301010803" pitchFamily="18" charset="0"/>
              </a:rPr>
              <a:t>психоаналитик</a:t>
            </a:r>
            <a:r>
              <a:rPr lang="en-US" sz="2400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Garamond" panose="02020404030301010803" pitchFamily="18" charset="0"/>
              </a:rPr>
              <a:t>Франсоаз</a:t>
            </a:r>
            <a:r>
              <a:rPr lang="en-US" sz="2400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Долто</a:t>
            </a:r>
            <a:r>
              <a:rPr lang="bg-BG" sz="24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bg-BG" sz="24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П</a:t>
            </a:r>
            <a:r>
              <a:rPr lang="en-US" sz="2400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едиатър</a:t>
            </a:r>
            <a:r>
              <a:rPr lang="en-US" sz="2400" dirty="0">
                <a:solidFill>
                  <a:srgbClr val="002060"/>
                </a:solidFill>
                <a:latin typeface="Garamond" panose="02020404030301010803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Garamond" panose="02020404030301010803" pitchFamily="18" charset="0"/>
              </a:rPr>
              <a:t>психолог</a:t>
            </a:r>
            <a:r>
              <a:rPr lang="en-US" sz="2400" dirty="0">
                <a:solidFill>
                  <a:srgbClr val="002060"/>
                </a:solidFill>
                <a:latin typeface="Garamond" panose="02020404030301010803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Garamond" panose="02020404030301010803" pitchFamily="18" charset="0"/>
              </a:rPr>
              <a:t>психоаналитик</a:t>
            </a:r>
            <a:r>
              <a:rPr lang="en-US" sz="2400" dirty="0">
                <a:solidFill>
                  <a:srgbClr val="002060"/>
                </a:solidFill>
                <a:latin typeface="Garamond" panose="02020404030301010803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Garamond" panose="02020404030301010803" pitchFamily="18" charset="0"/>
              </a:rPr>
              <a:t>психотерапевт</a:t>
            </a:r>
            <a:r>
              <a:rPr lang="en-US" sz="2400" dirty="0">
                <a:solidFill>
                  <a:srgbClr val="002060"/>
                </a:solidFill>
                <a:latin typeface="Garamond" panose="02020404030301010803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Garamond" panose="02020404030301010803" pitchFamily="18" charset="0"/>
              </a:rPr>
              <a:t>логопед</a:t>
            </a:r>
            <a:r>
              <a:rPr lang="en-US" sz="2400" dirty="0">
                <a:solidFill>
                  <a:srgbClr val="002060"/>
                </a:solidFill>
                <a:latin typeface="Garamond" panose="02020404030301010803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Garamond" panose="02020404030301010803" pitchFamily="18" charset="0"/>
              </a:rPr>
              <a:t>педагог</a:t>
            </a:r>
            <a:r>
              <a:rPr lang="en-US" sz="2400" dirty="0">
                <a:solidFill>
                  <a:srgbClr val="002060"/>
                </a:solidFill>
                <a:latin typeface="Garamond" panose="02020404030301010803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Garamond" panose="02020404030301010803" pitchFamily="18" charset="0"/>
              </a:rPr>
              <a:t>акушерка</a:t>
            </a:r>
            <a:r>
              <a:rPr lang="en-US" sz="2400" dirty="0">
                <a:solidFill>
                  <a:srgbClr val="002060"/>
                </a:solidFill>
                <a:latin typeface="Garamond" panose="02020404030301010803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Garamond" panose="02020404030301010803" pitchFamily="18" charset="0"/>
              </a:rPr>
              <a:t>медицинска</a:t>
            </a:r>
            <a:r>
              <a:rPr lang="en-US" sz="2400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сестра</a:t>
            </a:r>
            <a:r>
              <a:rPr lang="bg-BG" sz="24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Garamond" panose="02020404030301010803" pitchFamily="18" charset="0"/>
              </a:rPr>
              <a:t>общуват</a:t>
            </a:r>
            <a:r>
              <a:rPr lang="en-US" sz="2400" dirty="0">
                <a:solidFill>
                  <a:srgbClr val="002060"/>
                </a:solidFill>
                <a:latin typeface="Garamond" panose="02020404030301010803" pitchFamily="18" charset="0"/>
              </a:rPr>
              <a:t> с </a:t>
            </a:r>
            <a:r>
              <a:rPr lang="en-US" sz="2400" dirty="0" err="1">
                <a:solidFill>
                  <a:srgbClr val="002060"/>
                </a:solidFill>
                <a:latin typeface="Garamond" panose="02020404030301010803" pitchFamily="18" charset="0"/>
              </a:rPr>
              <a:t>деца</a:t>
            </a:r>
            <a:r>
              <a:rPr lang="en-US" sz="2400" dirty="0">
                <a:solidFill>
                  <a:srgbClr val="002060"/>
                </a:solidFill>
                <a:latin typeface="Garamond" panose="02020404030301010803" pitchFamily="18" charset="0"/>
              </a:rPr>
              <a:t> и </a:t>
            </a:r>
            <a:r>
              <a:rPr lang="en-US" sz="2400" dirty="0" err="1">
                <a:solidFill>
                  <a:srgbClr val="002060"/>
                </a:solidFill>
                <a:latin typeface="Garamond" panose="02020404030301010803" pitchFamily="18" charset="0"/>
              </a:rPr>
              <a:t>родители</a:t>
            </a:r>
            <a:r>
              <a:rPr lang="en-US" sz="2400" dirty="0">
                <a:solidFill>
                  <a:srgbClr val="002060"/>
                </a:solidFill>
                <a:latin typeface="Garamond" panose="02020404030301010803" pitchFamily="18" charset="0"/>
              </a:rPr>
              <a:t> и </a:t>
            </a:r>
            <a:r>
              <a:rPr lang="en-US" sz="2400" dirty="0" err="1">
                <a:solidFill>
                  <a:srgbClr val="002060"/>
                </a:solidFill>
                <a:latin typeface="Garamond" panose="02020404030301010803" pitchFamily="18" charset="0"/>
              </a:rPr>
              <a:t>извършват</a:t>
            </a:r>
            <a:r>
              <a:rPr lang="en-US" sz="2400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Garamond" panose="02020404030301010803" pitchFamily="18" charset="0"/>
              </a:rPr>
              <a:t>ранно</a:t>
            </a:r>
            <a:r>
              <a:rPr lang="en-US" sz="2400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Garamond" panose="02020404030301010803" pitchFamily="18" charset="0"/>
              </a:rPr>
              <a:t>разпознаване</a:t>
            </a:r>
            <a:r>
              <a:rPr lang="en-US" sz="2400" dirty="0">
                <a:solidFill>
                  <a:srgbClr val="002060"/>
                </a:solidFill>
                <a:latin typeface="Garamond" panose="02020404030301010803" pitchFamily="18" charset="0"/>
              </a:rPr>
              <a:t> на </a:t>
            </a:r>
            <a:r>
              <a:rPr lang="en-US" sz="2400" dirty="0" err="1">
                <a:solidFill>
                  <a:srgbClr val="002060"/>
                </a:solidFill>
                <a:latin typeface="Garamond" panose="02020404030301010803" pitchFamily="18" charset="0"/>
              </a:rPr>
              <a:t>симптомите</a:t>
            </a:r>
            <a:r>
              <a:rPr lang="en-US" sz="2400" dirty="0">
                <a:solidFill>
                  <a:srgbClr val="002060"/>
                </a:solidFill>
                <a:latin typeface="Garamond" panose="02020404030301010803" pitchFamily="18" charset="0"/>
              </a:rPr>
              <a:t> на </a:t>
            </a:r>
            <a:r>
              <a:rPr lang="en-US" sz="2400" dirty="0" err="1">
                <a:solidFill>
                  <a:srgbClr val="002060"/>
                </a:solidFill>
                <a:latin typeface="Garamond" panose="02020404030301010803" pitchFamily="18" charset="0"/>
              </a:rPr>
              <a:t>отклонения</a:t>
            </a:r>
            <a:r>
              <a:rPr lang="en-US" sz="2400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Garamond" panose="02020404030301010803" pitchFamily="18" charset="0"/>
              </a:rPr>
              <a:t>във</a:t>
            </a:r>
            <a:r>
              <a:rPr lang="en-US" sz="2400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Garamond" panose="02020404030301010803" pitchFamily="18" charset="0"/>
              </a:rPr>
              <a:t>физическото</a:t>
            </a:r>
            <a:r>
              <a:rPr lang="en-US" sz="2400" dirty="0">
                <a:solidFill>
                  <a:srgbClr val="002060"/>
                </a:solidFill>
                <a:latin typeface="Garamond" panose="02020404030301010803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Garamond" panose="02020404030301010803" pitchFamily="18" charset="0"/>
              </a:rPr>
              <a:t>емоционалното</a:t>
            </a:r>
            <a:r>
              <a:rPr lang="en-US" sz="2400" dirty="0">
                <a:solidFill>
                  <a:srgbClr val="002060"/>
                </a:solidFill>
                <a:latin typeface="Garamond" panose="02020404030301010803" pitchFamily="18" charset="0"/>
              </a:rPr>
              <a:t> и </a:t>
            </a:r>
            <a:r>
              <a:rPr lang="en-US" sz="2400" dirty="0" err="1">
                <a:solidFill>
                  <a:srgbClr val="002060"/>
                </a:solidFill>
                <a:latin typeface="Garamond" panose="02020404030301010803" pitchFamily="18" charset="0"/>
              </a:rPr>
              <a:t>психо-моторното</a:t>
            </a:r>
            <a:r>
              <a:rPr lang="en-US" sz="2400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Garamond" panose="02020404030301010803" pitchFamily="18" charset="0"/>
              </a:rPr>
              <a:t>развитие</a:t>
            </a:r>
            <a:r>
              <a:rPr lang="en-US" sz="2400" dirty="0">
                <a:solidFill>
                  <a:srgbClr val="002060"/>
                </a:solidFill>
                <a:latin typeface="Garamond" panose="02020404030301010803" pitchFamily="18" charset="0"/>
              </a:rPr>
              <a:t> на </a:t>
            </a:r>
            <a:r>
              <a:rPr lang="en-US" sz="2400" dirty="0" err="1">
                <a:solidFill>
                  <a:srgbClr val="002060"/>
                </a:solidFill>
                <a:latin typeface="Garamond" panose="02020404030301010803" pitchFamily="18" charset="0"/>
              </a:rPr>
              <a:t>детето</a:t>
            </a:r>
            <a:r>
              <a:rPr lang="en-US" sz="2400" dirty="0">
                <a:solidFill>
                  <a:srgbClr val="002060"/>
                </a:solidFill>
                <a:latin typeface="Garamond" panose="02020404030301010803" pitchFamily="18" charset="0"/>
              </a:rPr>
              <a:t>.</a:t>
            </a:r>
            <a:r>
              <a:rPr lang="bg-BG" sz="2400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82486" y="361194"/>
            <a:ext cx="10983685" cy="107721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lvl="0" algn="ctr"/>
            <a:r>
              <a:rPr lang="en-US" sz="32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Център</a:t>
            </a:r>
            <a:r>
              <a:rPr lang="en-US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за </a:t>
            </a:r>
            <a:r>
              <a:rPr lang="en-US" sz="32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ранна</a:t>
            </a:r>
            <a:r>
              <a:rPr lang="en-US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социализация</a:t>
            </a:r>
            <a:r>
              <a:rPr lang="en-US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 и </a:t>
            </a:r>
            <a:r>
              <a:rPr lang="en-US" sz="32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превенция</a:t>
            </a:r>
            <a:r>
              <a:rPr lang="en-US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endParaRPr lang="bg-BG" sz="32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lvl="0" algn="ctr"/>
            <a:r>
              <a:rPr lang="en-US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на </a:t>
            </a:r>
            <a:r>
              <a:rPr lang="en-US" sz="32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деца</a:t>
            </a:r>
            <a:r>
              <a:rPr lang="en-US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от</a:t>
            </a:r>
            <a:r>
              <a:rPr lang="en-US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 0 </a:t>
            </a:r>
            <a:r>
              <a:rPr lang="en-US" sz="32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до</a:t>
            </a:r>
            <a:r>
              <a:rPr lang="en-US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години</a:t>
            </a:r>
            <a:r>
              <a:rPr lang="en-US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bg-BG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„Зелен </a:t>
            </a:r>
            <a:r>
              <a:rPr lang="bg-BG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морски </a:t>
            </a:r>
            <a:r>
              <a:rPr lang="bg-BG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двор“</a:t>
            </a:r>
            <a:endParaRPr lang="bg-BG" sz="32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4572" y="2058024"/>
            <a:ext cx="4855248" cy="323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9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599" y="1197429"/>
            <a:ext cx="9960429" cy="4713514"/>
          </a:xfrm>
        </p:spPr>
        <p:txBody>
          <a:bodyPr>
            <a:normAutofit lnSpcReduction="10000"/>
          </a:bodyPr>
          <a:lstStyle/>
          <a:p>
            <a:pPr marL="0" indent="0" algn="just">
              <a:buFontTx/>
              <a:buNone/>
              <a:defRPr/>
            </a:pPr>
            <a:endParaRPr lang="bg-BG" sz="1100" b="1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  <a:defRPr/>
            </a:pPr>
            <a:r>
              <a:rPr lang="bg-BG" b="1" dirty="0" smtClean="0">
                <a:latin typeface="Garamond" panose="02020404030301010803" pitchFamily="18" charset="0"/>
              </a:rPr>
              <a:t>CBPR </a:t>
            </a:r>
            <a:r>
              <a:rPr lang="bg-BG" b="1" dirty="0">
                <a:latin typeface="Garamond" panose="02020404030301010803" pitchFamily="18" charset="0"/>
              </a:rPr>
              <a:t>представлява нова изследователска парадигма, която се опитва да направи научните изследвания по-</a:t>
            </a:r>
            <a:r>
              <a:rPr lang="bg-BG" b="1" dirty="0" err="1">
                <a:latin typeface="Garamond" panose="02020404030301010803" pitchFamily="18" charset="0"/>
              </a:rPr>
              <a:t>инклузивен</a:t>
            </a:r>
            <a:r>
              <a:rPr lang="bg-BG" b="1" dirty="0">
                <a:latin typeface="Garamond" panose="02020404030301010803" pitchFamily="18" charset="0"/>
              </a:rPr>
              <a:t> и демократичен процес чрез насърчаване развитието на академично-общностни партньорства, за да се вземат под внимание общностно релевантните изследователски приоритети, както и да се преодолеят някои ограничения, произтичащи от по-традиционните парадигми.</a:t>
            </a:r>
            <a:endParaRPr lang="en-US" b="1" dirty="0">
              <a:latin typeface="Garamond" panose="02020404030301010803" pitchFamily="18" charset="0"/>
            </a:endParaRPr>
          </a:p>
          <a:p>
            <a:pPr marL="0" indent="0" algn="just">
              <a:buFontTx/>
              <a:buNone/>
              <a:defRPr/>
            </a:pPr>
            <a:endParaRPr lang="bg-BG" b="1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  <a:defRPr/>
            </a:pPr>
            <a:r>
              <a:rPr lang="bg-BG" b="1" dirty="0" smtClean="0">
                <a:latin typeface="Garamond" panose="02020404030301010803" pitchFamily="18" charset="0"/>
              </a:rPr>
              <a:t>Той помага </a:t>
            </a:r>
            <a:r>
              <a:rPr lang="bg-BG" b="1" dirty="0">
                <a:latin typeface="Garamond" panose="02020404030301010803" pitchFamily="18" charset="0"/>
              </a:rPr>
              <a:t>на университетите да предприемат интердисциплинарна ориентация, защото </a:t>
            </a:r>
            <a:r>
              <a:rPr lang="bg-BG" b="1" dirty="0" smtClean="0">
                <a:latin typeface="Garamond" panose="02020404030301010803" pitchFamily="18" charset="0"/>
              </a:rPr>
              <a:t>нуждите </a:t>
            </a:r>
            <a:r>
              <a:rPr lang="bg-BG" b="1" dirty="0">
                <a:latin typeface="Garamond" panose="02020404030301010803" pitchFamily="18" charset="0"/>
              </a:rPr>
              <a:t>на общността по своята природа са </a:t>
            </a:r>
            <a:r>
              <a:rPr lang="bg-BG" b="1" dirty="0" err="1">
                <a:latin typeface="Garamond" panose="02020404030301010803" pitchFamily="18" charset="0"/>
              </a:rPr>
              <a:t>холистични</a:t>
            </a:r>
            <a:r>
              <a:rPr lang="bg-BG" b="1" dirty="0">
                <a:latin typeface="Garamond" panose="02020404030301010803" pitchFamily="18" charset="0"/>
              </a:rPr>
              <a:t> и интердисциплинарни.</a:t>
            </a:r>
          </a:p>
          <a:p>
            <a:pPr marL="0" indent="0" algn="just">
              <a:buFontTx/>
              <a:buNone/>
              <a:defRPr/>
            </a:pPr>
            <a:endParaRPr lang="en-US" b="1" dirty="0">
              <a:latin typeface="Garamond" panose="02020404030301010803" pitchFamily="18" charset="0"/>
            </a:endParaRPr>
          </a:p>
          <a:p>
            <a:pPr marL="0" indent="0" algn="just">
              <a:buFontTx/>
              <a:buNone/>
              <a:defRPr/>
            </a:pPr>
            <a:endParaRPr lang="en-US" sz="14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4214" y="0"/>
            <a:ext cx="3793671" cy="1093561"/>
          </a:xfrm>
        </p:spPr>
        <p:txBody>
          <a:bodyPr/>
          <a:lstStyle/>
          <a:p>
            <a:r>
              <a:rPr lang="bg-BG" b="1" dirty="0" smtClean="0">
                <a:latin typeface="Garamond" panose="02020404030301010803" pitchFamily="18" charset="0"/>
              </a:rPr>
              <a:t>Заключение</a:t>
            </a:r>
            <a:endParaRPr lang="en-U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92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62100" y="1597572"/>
            <a:ext cx="9791700" cy="4579391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2050" name="Picture 2" descr="C:\Users\dokova\AppData\Local\Microsoft\Windows Live Mail\WLMDSS.tmp\WLMF7C2.tmp\ong-300x2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491" y="1921823"/>
            <a:ext cx="4120862" cy="3612623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extrusionH="76200">
            <a:extrusionClr>
              <a:schemeClr val="accent1">
                <a:lumMod val="40000"/>
                <a:lumOff val="60000"/>
              </a:schemeClr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151907" y="555171"/>
            <a:ext cx="10201894" cy="1042402"/>
          </a:xfrm>
        </p:spPr>
        <p:txBody>
          <a:bodyPr>
            <a:normAutofit/>
          </a:bodyPr>
          <a:lstStyle/>
          <a:p>
            <a:pPr algn="ctr"/>
            <a:r>
              <a:rPr lang="bg-BG" sz="50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Благодаря Ви за вниманието!</a:t>
            </a:r>
            <a:endParaRPr lang="bg-BG" sz="50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65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38943" y="1458686"/>
            <a:ext cx="10014858" cy="47182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3200" b="1" dirty="0" smtClean="0">
                <a:latin typeface="Garamond" panose="02020404030301010803" pitchFamily="18" charset="0"/>
              </a:rPr>
              <a:t>Участието </a:t>
            </a:r>
            <a:r>
              <a:rPr lang="bg-BG" sz="3200" b="1" dirty="0">
                <a:latin typeface="Garamond" panose="02020404030301010803" pitchFamily="18" charset="0"/>
              </a:rPr>
              <a:t>на общностите </a:t>
            </a:r>
            <a:r>
              <a:rPr lang="bg-BG" sz="3200" b="1" dirty="0" smtClean="0">
                <a:latin typeface="Garamond" panose="02020404030301010803" pitchFamily="18" charset="0"/>
              </a:rPr>
              <a:t>- </a:t>
            </a:r>
            <a:r>
              <a:rPr lang="bg-BG" sz="3200" b="1" dirty="0">
                <a:latin typeface="Garamond" panose="02020404030301010803" pitchFamily="18" charset="0"/>
              </a:rPr>
              <a:t>ключово </a:t>
            </a:r>
            <a:r>
              <a:rPr lang="bg-BG" sz="3200" b="1" dirty="0" smtClean="0">
                <a:latin typeface="Garamond" panose="02020404030301010803" pitchFamily="18" charset="0"/>
              </a:rPr>
              <a:t>за </a:t>
            </a:r>
            <a:r>
              <a:rPr lang="bg-BG" sz="3200" b="1" dirty="0">
                <a:latin typeface="Garamond" panose="02020404030301010803" pitchFamily="18" charset="0"/>
              </a:rPr>
              <a:t>успеха на здравните </a:t>
            </a:r>
            <a:r>
              <a:rPr lang="bg-BG" sz="3200" b="1" dirty="0" smtClean="0">
                <a:latin typeface="Garamond" panose="02020404030301010803" pitchFamily="18" charset="0"/>
              </a:rPr>
              <a:t>политики, изследователски </a:t>
            </a:r>
            <a:r>
              <a:rPr lang="bg-BG" sz="3200" b="1" dirty="0">
                <a:latin typeface="Garamond" panose="02020404030301010803" pitchFamily="18" charset="0"/>
              </a:rPr>
              <a:t>проекти, здравни интервенции и </a:t>
            </a:r>
            <a:r>
              <a:rPr lang="bg-BG" sz="3200" b="1" dirty="0" smtClean="0">
                <a:latin typeface="Garamond" panose="02020404030301010803" pitchFamily="18" charset="0"/>
              </a:rPr>
              <a:t>програми.</a:t>
            </a:r>
            <a:r>
              <a:rPr lang="bg-BG" sz="3200" dirty="0" smtClean="0">
                <a:latin typeface="Garamond" panose="02020404030301010803" pitchFamily="18" charset="0"/>
              </a:rPr>
              <a:t> </a:t>
            </a:r>
            <a:endParaRPr lang="en-US" sz="3200" dirty="0">
              <a:latin typeface="Garamond" panose="02020404030301010803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5755" y="359230"/>
            <a:ext cx="9029700" cy="881742"/>
          </a:xfrm>
        </p:spPr>
        <p:txBody>
          <a:bodyPr>
            <a:normAutofit/>
          </a:bodyPr>
          <a:lstStyle/>
          <a:p>
            <a:r>
              <a:rPr lang="bg-BG" sz="3600" b="1" dirty="0" smtClean="0">
                <a:latin typeface="Garamond" panose="02020404030301010803" pitchFamily="18" charset="0"/>
              </a:rPr>
              <a:t>Същност на </a:t>
            </a:r>
            <a:r>
              <a:rPr lang="bg-BG" sz="3600" b="1" dirty="0">
                <a:latin typeface="Garamond" panose="02020404030301010803" pitchFamily="18" charset="0"/>
              </a:rPr>
              <a:t>понятието „общност“</a:t>
            </a:r>
            <a:endParaRPr lang="en-US" sz="3600" dirty="0">
              <a:latin typeface="Garamond" panose="02020404030301010803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36" y="4164197"/>
            <a:ext cx="3358840" cy="223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191" y="4115428"/>
            <a:ext cx="3472541" cy="227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376" y="3459589"/>
            <a:ext cx="3341915" cy="236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1743" y="1523999"/>
            <a:ext cx="5747657" cy="466226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bg-BG" b="1" dirty="0" smtClean="0">
                <a:latin typeface="Garamond" panose="02020404030301010803" pitchFamily="18" charset="0"/>
              </a:rPr>
              <a:t> </a:t>
            </a:r>
            <a:r>
              <a:rPr lang="bg-BG" sz="2600" dirty="0" smtClean="0">
                <a:latin typeface="Garamond" panose="02020404030301010803" pitchFamily="18" charset="0"/>
              </a:rPr>
              <a:t>Необходимост от развитие на нови </a:t>
            </a:r>
            <a:r>
              <a:rPr lang="bg-BG" sz="2600" dirty="0">
                <a:latin typeface="Garamond" panose="02020404030301010803" pitchFamily="18" charset="0"/>
              </a:rPr>
              <a:t>умения и </a:t>
            </a:r>
            <a:r>
              <a:rPr lang="bg-BG" sz="2600" dirty="0" smtClean="0">
                <a:latin typeface="Garamond" panose="02020404030301010803" pitchFamily="18" charset="0"/>
              </a:rPr>
              <a:t>нагласи у планиращите лица, които </a:t>
            </a:r>
            <a:r>
              <a:rPr lang="bg-BG" sz="2600" dirty="0">
                <a:latin typeface="Garamond" panose="02020404030301010803" pitchFamily="18" charset="0"/>
              </a:rPr>
              <a:t>ще осигурят откритост за нови идеи и подходи. </a:t>
            </a:r>
            <a:endParaRPr lang="bg-BG" sz="2600" dirty="0" smtClean="0">
              <a:latin typeface="Garamond" panose="02020404030301010803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sz="2600" dirty="0" smtClean="0">
                <a:latin typeface="Garamond" panose="02020404030301010803" pitchFamily="18" charset="0"/>
              </a:rPr>
              <a:t> Признаване от страна на професионалистите на валидността </a:t>
            </a:r>
            <a:r>
              <a:rPr lang="bg-BG" sz="2600" dirty="0">
                <a:latin typeface="Garamond" panose="02020404030301010803" pitchFamily="18" charset="0"/>
              </a:rPr>
              <a:t>на гледищата, представени от хората, които нямат системно образование и не могат да ги дефинират ясно. </a:t>
            </a:r>
            <a:endParaRPr lang="bg-BG" sz="2600" dirty="0" smtClean="0">
              <a:latin typeface="Garamond" panose="02020404030301010803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sz="2600" dirty="0" smtClean="0">
                <a:latin typeface="Garamond" panose="02020404030301010803" pitchFamily="18" charset="0"/>
              </a:rPr>
              <a:t> Създаване </a:t>
            </a:r>
            <a:r>
              <a:rPr lang="bg-BG" sz="2600" dirty="0">
                <a:latin typeface="Garamond" panose="02020404030301010803" pitchFamily="18" charset="0"/>
              </a:rPr>
              <a:t>на взаимно уважение между професионалистите и общността.</a:t>
            </a:r>
            <a:endParaRPr lang="en-US" sz="2600" dirty="0">
              <a:latin typeface="Garamond" panose="02020404030301010803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54628" y="147410"/>
            <a:ext cx="10297887" cy="658133"/>
          </a:xfrm>
        </p:spPr>
        <p:txBody>
          <a:bodyPr>
            <a:normAutofit/>
          </a:bodyPr>
          <a:lstStyle/>
          <a:p>
            <a:r>
              <a:rPr lang="bg-BG" sz="3200" b="1" dirty="0">
                <a:latin typeface="Garamond" panose="02020404030301010803" pitchFamily="18" charset="0"/>
              </a:rPr>
              <a:t>П</a:t>
            </a:r>
            <a:r>
              <a:rPr lang="bg-BG" sz="3200" b="1" dirty="0" smtClean="0">
                <a:latin typeface="Garamond" panose="02020404030301010803" pitchFamily="18" charset="0"/>
              </a:rPr>
              <a:t>онятието </a:t>
            </a:r>
            <a:r>
              <a:rPr lang="bg-BG" sz="3200" b="1" dirty="0">
                <a:latin typeface="Garamond" panose="02020404030301010803" pitchFamily="18" charset="0"/>
              </a:rPr>
              <a:t>„общност</a:t>
            </a:r>
            <a:r>
              <a:rPr lang="bg-BG" sz="3200" b="1" dirty="0" smtClean="0">
                <a:latin typeface="Garamond" panose="02020404030301010803" pitchFamily="18" charset="0"/>
              </a:rPr>
              <a:t>“ от гледна точка на управлението </a:t>
            </a:r>
            <a:endParaRPr lang="en-US" sz="3200" dirty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71" y="1971035"/>
            <a:ext cx="4884214" cy="325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8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9457" y="1175657"/>
            <a:ext cx="10254343" cy="359228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bg-BG" dirty="0">
                <a:latin typeface="Garamond" panose="02020404030301010803" pitchFamily="18" charset="0"/>
              </a:rPr>
              <a:t>Общностното участие е социален процес, чрез който конкретни групи със споделени нужди в определен географски регион активно търсят идентифициране на своите потребности, вземат решения и установяват механизми, чрез които да им </a:t>
            </a:r>
            <a:r>
              <a:rPr lang="bg-BG" dirty="0" smtClean="0">
                <a:latin typeface="Garamond" panose="02020404030301010803" pitchFamily="18" charset="0"/>
              </a:rPr>
              <a:t>отговорят.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19944" y="365126"/>
            <a:ext cx="10199914" cy="679904"/>
          </a:xfrm>
        </p:spPr>
        <p:txBody>
          <a:bodyPr>
            <a:normAutofit/>
          </a:bodyPr>
          <a:lstStyle/>
          <a:p>
            <a:r>
              <a:rPr lang="bg-BG" sz="2800" b="1" dirty="0" smtClean="0"/>
              <a:t>Концептуална рамка на </a:t>
            </a:r>
            <a:r>
              <a:rPr lang="bg-BG" sz="2800" b="1" dirty="0"/>
              <a:t>понятието „общностно участие“</a:t>
            </a:r>
            <a:endParaRPr lang="en-US" sz="2800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84" y="3320143"/>
            <a:ext cx="3817616" cy="254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26278" y="3075172"/>
            <a:ext cx="6183085" cy="338554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just">
              <a:spcBef>
                <a:spcPts val="600"/>
              </a:spcBef>
            </a:pPr>
            <a:r>
              <a:rPr lang="bg-BG" sz="2800" dirty="0">
                <a:latin typeface="Garamond" panose="02020404030301010803" pitchFamily="18" charset="0"/>
              </a:rPr>
              <a:t>В контекста на ПЗП, този процес се фокусира върху способността на тези групи да подобрят здравето и здравните си грижи и чрез упражняване на ефективни решения да предизвикат прехвърлянето на ресурси за постигане на равенство. </a:t>
            </a:r>
            <a:endParaRPr lang="en-US" sz="2800" dirty="0">
              <a:latin typeface="Garamond" panose="020204040303010108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89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66158" y="1194255"/>
            <a:ext cx="9791700" cy="2398032"/>
          </a:xfrm>
        </p:spPr>
        <p:txBody>
          <a:bodyPr/>
          <a:lstStyle/>
          <a:p>
            <a:pPr marL="0" indent="0" algn="just">
              <a:buNone/>
            </a:pPr>
            <a:r>
              <a:rPr lang="bg-BG" b="1" dirty="0" smtClean="0">
                <a:latin typeface="Garamond" panose="02020404030301010803" pitchFamily="18" charset="0"/>
              </a:rPr>
              <a:t>1. Развитието </a:t>
            </a:r>
            <a:r>
              <a:rPr lang="bg-BG" b="1" dirty="0">
                <a:latin typeface="Garamond" panose="02020404030301010803" pitchFamily="18" charset="0"/>
              </a:rPr>
              <a:t>на </a:t>
            </a:r>
            <a:r>
              <a:rPr lang="bg-BG" b="1" dirty="0" smtClean="0">
                <a:latin typeface="Garamond" panose="02020404030301010803" pitchFamily="18" charset="0"/>
              </a:rPr>
              <a:t>общността </a:t>
            </a:r>
            <a:r>
              <a:rPr lang="bg-BG" dirty="0" smtClean="0">
                <a:latin typeface="Garamond" panose="02020404030301010803" pitchFamily="18" charset="0"/>
              </a:rPr>
              <a:t>- след Втората </a:t>
            </a:r>
            <a:r>
              <a:rPr lang="bg-BG" dirty="0">
                <a:latin typeface="Garamond" panose="02020404030301010803" pitchFamily="18" charset="0"/>
              </a:rPr>
              <a:t>световна война. П</a:t>
            </a:r>
            <a:r>
              <a:rPr lang="bg-BG" dirty="0" smtClean="0">
                <a:latin typeface="Garamond" panose="02020404030301010803" pitchFamily="18" charset="0"/>
              </a:rPr>
              <a:t>роизлиза </a:t>
            </a:r>
            <a:r>
              <a:rPr lang="bg-BG" dirty="0">
                <a:latin typeface="Garamond" panose="02020404030301010803" pitchFamily="18" charset="0"/>
              </a:rPr>
              <a:t>от </a:t>
            </a:r>
            <a:r>
              <a:rPr lang="bg-BG" dirty="0" err="1">
                <a:latin typeface="Garamond" panose="02020404030301010803" pitchFamily="18" charset="0"/>
              </a:rPr>
              <a:t>англо</a:t>
            </a:r>
            <a:r>
              <a:rPr lang="bg-BG" dirty="0">
                <a:latin typeface="Garamond" panose="02020404030301010803" pitchFamily="18" charset="0"/>
              </a:rPr>
              <a:t>-френските традиции за подкрепа на хората в бившите колонии, а в индустриалния свят - от проблемите на градските хора. </a:t>
            </a:r>
            <a:r>
              <a:rPr lang="bg-BG" dirty="0" smtClean="0">
                <a:latin typeface="Garamond" panose="02020404030301010803" pitchFamily="18" charset="0"/>
              </a:rPr>
              <a:t>Общностното </a:t>
            </a:r>
            <a:r>
              <a:rPr lang="bg-BG" dirty="0">
                <a:latin typeface="Garamond" panose="02020404030301010803" pitchFamily="18" charset="0"/>
              </a:rPr>
              <a:t>участие трябва да се развива, за да подкрепя </a:t>
            </a:r>
            <a:r>
              <a:rPr lang="bg-BG" dirty="0" smtClean="0">
                <a:latin typeface="Garamond" panose="02020404030301010803" pitchFamily="18" charset="0"/>
              </a:rPr>
              <a:t>съществуващия </a:t>
            </a:r>
            <a:r>
              <a:rPr lang="bg-BG" dirty="0">
                <a:latin typeface="Garamond" panose="02020404030301010803" pitchFamily="18" charset="0"/>
              </a:rPr>
              <a:t>социално-икономически контекст, като се </a:t>
            </a:r>
            <a:r>
              <a:rPr lang="bg-BG" b="1" dirty="0">
                <a:latin typeface="Garamond" panose="02020404030301010803" pitchFamily="18" charset="0"/>
              </a:rPr>
              <a:t>мобилизират местните хора</a:t>
            </a:r>
            <a:r>
              <a:rPr lang="bg-BG" dirty="0">
                <a:latin typeface="Garamond" panose="02020404030301010803" pitchFamily="18" charset="0"/>
              </a:rPr>
              <a:t>. </a:t>
            </a:r>
            <a:endParaRPr lang="en-US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4214" y="228600"/>
            <a:ext cx="5470072" cy="664030"/>
          </a:xfrm>
        </p:spPr>
        <p:txBody>
          <a:bodyPr>
            <a:normAutofit fontScale="90000"/>
          </a:bodyPr>
          <a:lstStyle/>
          <a:p>
            <a:r>
              <a:rPr lang="bg-BG" sz="4000" b="1" dirty="0" smtClean="0">
                <a:latin typeface="Garamond" panose="02020404030301010803" pitchFamily="18" charset="0"/>
              </a:rPr>
              <a:t>Исторически преглед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267" y="3795940"/>
            <a:ext cx="6219795" cy="232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7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1858" y="1469571"/>
            <a:ext cx="10363199" cy="427808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g-BG" b="1" dirty="0" smtClean="0">
                <a:latin typeface="Garamond" panose="02020404030301010803" pitchFamily="18" charset="0"/>
              </a:rPr>
              <a:t>2. Участие </a:t>
            </a:r>
            <a:r>
              <a:rPr lang="bg-BG" b="1" dirty="0">
                <a:latin typeface="Garamond" panose="02020404030301010803" pitchFamily="18" charset="0"/>
              </a:rPr>
              <a:t>на </a:t>
            </a:r>
            <a:r>
              <a:rPr lang="bg-BG" b="1" dirty="0" smtClean="0">
                <a:latin typeface="Garamond" panose="02020404030301010803" pitchFamily="18" charset="0"/>
              </a:rPr>
              <a:t>хората </a:t>
            </a:r>
            <a:endParaRPr lang="bg-BG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bg-BG" sz="2600" dirty="0" smtClean="0">
                <a:latin typeface="Garamond" panose="02020404030301010803" pitchFamily="18" charset="0"/>
              </a:rPr>
              <a:t>60-те </a:t>
            </a:r>
            <a:r>
              <a:rPr lang="bg-BG" sz="2600" dirty="0">
                <a:latin typeface="Garamond" panose="02020404030301010803" pitchFamily="18" charset="0"/>
              </a:rPr>
              <a:t>години на миналия век като реакция спрямо  слабостите на първия. </a:t>
            </a:r>
            <a:endParaRPr lang="bg-BG" sz="2600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endParaRPr lang="bg-BG" sz="1200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bg-BG" sz="2600" dirty="0" smtClean="0">
                <a:latin typeface="Garamond" panose="02020404030301010803" pitchFamily="18" charset="0"/>
              </a:rPr>
              <a:t>Промяна </a:t>
            </a:r>
            <a:r>
              <a:rPr lang="bg-BG" sz="2600" dirty="0">
                <a:latin typeface="Garamond" panose="02020404030301010803" pitchFamily="18" charset="0"/>
              </a:rPr>
              <a:t>в социалните, икономически и политически структури, за да може малцинството, командващо ресурсите</a:t>
            </a:r>
            <a:r>
              <a:rPr lang="en-US" sz="2600" dirty="0" smtClean="0">
                <a:latin typeface="Garamond" panose="02020404030301010803" pitchFamily="18" charset="0"/>
              </a:rPr>
              <a:t>,</a:t>
            </a:r>
            <a:r>
              <a:rPr lang="bg-BG" sz="2600" dirty="0" smtClean="0">
                <a:latin typeface="Garamond" panose="02020404030301010803" pitchFamily="18" charset="0"/>
              </a:rPr>
              <a:t> да </a:t>
            </a:r>
            <a:r>
              <a:rPr lang="bg-BG" sz="2600" dirty="0">
                <a:latin typeface="Garamond" panose="02020404030301010803" pitchFamily="18" charset="0"/>
              </a:rPr>
              <a:t>споделя решенията за разпределението им заедно с </a:t>
            </a:r>
            <a:r>
              <a:rPr lang="bg-BG" sz="2600" dirty="0" smtClean="0">
                <a:latin typeface="Garamond" panose="02020404030301010803" pitchFamily="18" charset="0"/>
              </a:rPr>
              <a:t>мнозинството.</a:t>
            </a:r>
          </a:p>
          <a:p>
            <a:pPr marL="0" indent="0" algn="just">
              <a:buNone/>
            </a:pPr>
            <a:endParaRPr lang="bg-BG" sz="1200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bg-BG" sz="2600" dirty="0" smtClean="0">
                <a:latin typeface="Garamond" panose="02020404030301010803" pitchFamily="18" charset="0"/>
              </a:rPr>
              <a:t>Трансформиране </a:t>
            </a:r>
            <a:r>
              <a:rPr lang="bg-BG" sz="2600" dirty="0">
                <a:latin typeface="Garamond" panose="02020404030301010803" pitchFamily="18" charset="0"/>
              </a:rPr>
              <a:t>на социалните и икономически условия, причина за бедността, потисничеството и неравенството, и по този начин да защитава необходимостта от </a:t>
            </a:r>
            <a:r>
              <a:rPr lang="bg-BG" sz="2600" b="1" dirty="0">
                <a:latin typeface="Garamond" panose="02020404030301010803" pitchFamily="18" charset="0"/>
              </a:rPr>
              <a:t>структурни промени в съществуващата политическа система</a:t>
            </a:r>
            <a:r>
              <a:rPr lang="bg-BG" sz="2600" dirty="0">
                <a:latin typeface="Garamond" panose="02020404030301010803" pitchFamily="18" charset="0"/>
              </a:rPr>
              <a:t>.</a:t>
            </a:r>
            <a:endParaRPr lang="en-US" sz="2600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2313" y="217713"/>
            <a:ext cx="5399315" cy="631373"/>
          </a:xfrm>
        </p:spPr>
        <p:txBody>
          <a:bodyPr>
            <a:normAutofit fontScale="90000"/>
          </a:bodyPr>
          <a:lstStyle/>
          <a:p>
            <a:r>
              <a:rPr lang="bg-BG" sz="4000" b="1" dirty="0">
                <a:latin typeface="Garamond" panose="02020404030301010803" pitchFamily="18" charset="0"/>
              </a:rPr>
              <a:t>Исторически преглед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9803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oud skipper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oud skipper design template" id="{30DBBF30-EDA2-4408-9702-3B0A8AED6F12}" vid="{0F128B79-39D4-4007-9EC6-E245A2CC91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A1AFEDE-5CAF-4D05-AC35-0F55C5366E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Cloud skipper design slides</Template>
  <TotalTime>0</TotalTime>
  <Words>3407</Words>
  <Application>Microsoft Office PowerPoint</Application>
  <PresentationFormat>Widescreen</PresentationFormat>
  <Paragraphs>267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Cambria</vt:lpstr>
      <vt:lpstr>Century Gothic</vt:lpstr>
      <vt:lpstr>Garamond</vt:lpstr>
      <vt:lpstr>Times New Roman</vt:lpstr>
      <vt:lpstr>Wingdings</vt:lpstr>
      <vt:lpstr>Cloud skipper design template</vt:lpstr>
      <vt:lpstr>PowerPoint Presentation</vt:lpstr>
      <vt:lpstr>Въведение</vt:lpstr>
      <vt:lpstr>Общностното участие като инструмент за управление на проекти в здравеопазването</vt:lpstr>
      <vt:lpstr>Определение на понятието „общност“</vt:lpstr>
      <vt:lpstr>Същност на понятието „общност“</vt:lpstr>
      <vt:lpstr>Понятието „общност“ от гледна точка на управлението </vt:lpstr>
      <vt:lpstr>Концептуална рамка на понятието „общностно участие“</vt:lpstr>
      <vt:lpstr>Исторически преглед</vt:lpstr>
      <vt:lpstr>Исторически преглед</vt:lpstr>
      <vt:lpstr>Исторически преглед</vt:lpstr>
      <vt:lpstr>Исторически преглед</vt:lpstr>
      <vt:lpstr>Концептуална рамка на понятието „общностно участие“</vt:lpstr>
      <vt:lpstr>Новата парадигма на понятието „общностно участие“</vt:lpstr>
      <vt:lpstr>Новата парадигма на понятието „общностно участие“</vt:lpstr>
      <vt:lpstr>Общностно базирани организации</vt:lpstr>
      <vt:lpstr>Общностно базирани организации</vt:lpstr>
      <vt:lpstr>Общностно базирани организации</vt:lpstr>
      <vt:lpstr>Същност на устойчивостта в проектния мениджмънт</vt:lpstr>
      <vt:lpstr>Концептуална рамка на понятието „устойчивост“</vt:lpstr>
      <vt:lpstr>Овластяването като инструмент на проектния мениджмънт за постигане на устойчивост на промените в здравеопазването</vt:lpstr>
      <vt:lpstr>Овластяването като инструмент на проектния мениджмънт за постигане на устойчивост на промените в здравеопазването</vt:lpstr>
      <vt:lpstr>Овластяването като инструмент на проектния мениджмънт</vt:lpstr>
      <vt:lpstr>„Създаване на капацитет“ в проектния мениджмънт в здравеопазването</vt:lpstr>
      <vt:lpstr>„Създаване на капацитет“ в проектния мениджмънт в здравеопазването</vt:lpstr>
      <vt:lpstr>CBPR-подход</vt:lpstr>
      <vt:lpstr>CBPR-подход</vt:lpstr>
      <vt:lpstr>Принципи на CBPR-подхода</vt:lpstr>
      <vt:lpstr>Принципи на CBPR-подхода</vt:lpstr>
      <vt:lpstr>CBPR-подход</vt:lpstr>
      <vt:lpstr>Общностно-академични партньорства</vt:lpstr>
      <vt:lpstr>Общностно-академични партньорства</vt:lpstr>
      <vt:lpstr>Стереотипи на партньорството</vt:lpstr>
      <vt:lpstr>Стереотипи на партньорството</vt:lpstr>
      <vt:lpstr>Общностно-академични партньорства</vt:lpstr>
      <vt:lpstr>Характеристики на общностно-академичните партньорства</vt:lpstr>
      <vt:lpstr>Съпоставителен анализ на традиционния модел на общностно-академичните партньорства и на CBPR-модела</vt:lpstr>
      <vt:lpstr>Съпоставителен анализ на традиционния модел на общностно-академичните партньорства и на CBPR-модела</vt:lpstr>
      <vt:lpstr>PowerPoint Presentation</vt:lpstr>
      <vt:lpstr>PowerPoint Presentation</vt:lpstr>
      <vt:lpstr>  </vt:lpstr>
      <vt:lpstr>Перспективи</vt:lpstr>
      <vt:lpstr>Перспективи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Заключение</vt:lpstr>
      <vt:lpstr>Благодаря Ви за вниманието!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2016-01-08T14:00:20Z</dcterms:created>
  <dcterms:modified xsi:type="dcterms:W3CDTF">2019-04-18T08:38:05Z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TC034605089991</vt:lpwstr>
  </property>
</Properties>
</file>