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7" r:id="rId2"/>
  </p:sldMasterIdLst>
  <p:notesMasterIdLst>
    <p:notesMasterId r:id="rId59"/>
  </p:notesMasterIdLst>
  <p:sldIdLst>
    <p:sldId id="256" r:id="rId3"/>
    <p:sldId id="404" r:id="rId4"/>
    <p:sldId id="409" r:id="rId5"/>
    <p:sldId id="490" r:id="rId6"/>
    <p:sldId id="275" r:id="rId7"/>
    <p:sldId id="408" r:id="rId8"/>
    <p:sldId id="407" r:id="rId9"/>
    <p:sldId id="491" r:id="rId10"/>
    <p:sldId id="267" r:id="rId11"/>
    <p:sldId id="258" r:id="rId12"/>
    <p:sldId id="299" r:id="rId13"/>
    <p:sldId id="308" r:id="rId14"/>
    <p:sldId id="259" r:id="rId15"/>
    <p:sldId id="291" r:id="rId16"/>
    <p:sldId id="292" r:id="rId17"/>
    <p:sldId id="330" r:id="rId18"/>
    <p:sldId id="329" r:id="rId19"/>
    <p:sldId id="260" r:id="rId20"/>
    <p:sldId id="331" r:id="rId21"/>
    <p:sldId id="332" r:id="rId22"/>
    <p:sldId id="276" r:id="rId23"/>
    <p:sldId id="337" r:id="rId24"/>
    <p:sldId id="270" r:id="rId25"/>
    <p:sldId id="271" r:id="rId26"/>
    <p:sldId id="339" r:id="rId27"/>
    <p:sldId id="373" r:id="rId28"/>
    <p:sldId id="338" r:id="rId29"/>
    <p:sldId id="374" r:id="rId30"/>
    <p:sldId id="377" r:id="rId31"/>
    <p:sldId id="378" r:id="rId32"/>
    <p:sldId id="326" r:id="rId33"/>
    <p:sldId id="395" r:id="rId34"/>
    <p:sldId id="379" r:id="rId35"/>
    <p:sldId id="381" r:id="rId36"/>
    <p:sldId id="396" r:id="rId37"/>
    <p:sldId id="397" r:id="rId38"/>
    <p:sldId id="398" r:id="rId39"/>
    <p:sldId id="383" r:id="rId40"/>
    <p:sldId id="384" r:id="rId41"/>
    <p:sldId id="385" r:id="rId42"/>
    <p:sldId id="386" r:id="rId43"/>
    <p:sldId id="387" r:id="rId44"/>
    <p:sldId id="388" r:id="rId45"/>
    <p:sldId id="399" r:id="rId46"/>
    <p:sldId id="403" r:id="rId47"/>
    <p:sldId id="400" r:id="rId48"/>
    <p:sldId id="390" r:id="rId49"/>
    <p:sldId id="405" r:id="rId50"/>
    <p:sldId id="391" r:id="rId51"/>
    <p:sldId id="406" r:id="rId52"/>
    <p:sldId id="392" r:id="rId53"/>
    <p:sldId id="401" r:id="rId54"/>
    <p:sldId id="492" r:id="rId55"/>
    <p:sldId id="393" r:id="rId56"/>
    <p:sldId id="394" r:id="rId57"/>
    <p:sldId id="37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AC0AA-C028-4540-99B9-807718A90281}" type="doc">
      <dgm:prSet loTypeId="urn:microsoft.com/office/officeart/2005/8/layout/vList2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66FEC6A3-48B6-4714-B04A-E9EE5BE323AD}">
      <dgm:prSet/>
      <dgm:spPr/>
      <dgm:t>
        <a:bodyPr/>
        <a:lstStyle/>
        <a:p>
          <a:r>
            <a:rPr lang="bg-BG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Пандемичната история на човечеството е показателна за влиянието и тежките последствия от масовите инфекциозни болести. </a:t>
          </a:r>
        </a:p>
        <a:p>
          <a:r>
            <a:rPr lang="bg-BG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Във времето хората се опитват да разгадаят причините за масовите болестни процеси и да противодействат - </a:t>
          </a:r>
          <a:r>
            <a:rPr lang="bg-BG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  <a:cs typeface="Arial" panose="020B0604020202020204" pitchFamily="34" charset="0"/>
            </a:rPr>
            <a:t>епидемиологията на заразните болести.</a:t>
          </a:r>
        </a:p>
        <a:p>
          <a:r>
            <a:rPr lang="bg-BG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Международното сътрудничество за управляване на епидемиологичните явления. </a:t>
          </a:r>
        </a:p>
        <a:p>
          <a:r>
            <a:rPr lang="bg-BG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Антропонозната намеса върху живота на Земята се увеличава и разраства. Този глобален процес поставя нови проблеми за решаване пред международната общност.</a:t>
          </a:r>
        </a:p>
      </dgm:t>
    </dgm:pt>
    <dgm:pt modelId="{442FA8E3-67CE-494D-B667-C02C24C15E56}" type="parTrans" cxnId="{54DC3106-D0A9-4C06-AA2D-FAAC9D5F3C3A}">
      <dgm:prSet/>
      <dgm:spPr/>
      <dgm:t>
        <a:bodyPr/>
        <a:lstStyle/>
        <a:p>
          <a:endParaRPr lang="bg-BG"/>
        </a:p>
      </dgm:t>
    </dgm:pt>
    <dgm:pt modelId="{8C2BE7BB-8A90-4369-96B2-C7A80101129F}" type="sibTrans" cxnId="{54DC3106-D0A9-4C06-AA2D-FAAC9D5F3C3A}">
      <dgm:prSet/>
      <dgm:spPr/>
      <dgm:t>
        <a:bodyPr/>
        <a:lstStyle/>
        <a:p>
          <a:endParaRPr lang="bg-BG"/>
        </a:p>
      </dgm:t>
    </dgm:pt>
    <dgm:pt modelId="{2732D61B-8972-4D01-94F3-71330B4CC604}" type="pres">
      <dgm:prSet presAssocID="{896AC0AA-C028-4540-99B9-807718A90281}" presName="linear" presStyleCnt="0">
        <dgm:presLayoutVars>
          <dgm:animLvl val="lvl"/>
          <dgm:resizeHandles val="exact"/>
        </dgm:presLayoutVars>
      </dgm:prSet>
      <dgm:spPr/>
    </dgm:pt>
    <dgm:pt modelId="{87E1798E-740C-4205-B2AB-47D505859DC1}" type="pres">
      <dgm:prSet presAssocID="{66FEC6A3-48B6-4714-B04A-E9EE5BE323AD}" presName="parentText" presStyleLbl="node1" presStyleIdx="0" presStyleCnt="1" custScaleY="111034" custLinFactNeighborX="763" custLinFactNeighborY="-81444">
        <dgm:presLayoutVars>
          <dgm:chMax val="0"/>
          <dgm:bulletEnabled val="1"/>
        </dgm:presLayoutVars>
      </dgm:prSet>
      <dgm:spPr/>
    </dgm:pt>
  </dgm:ptLst>
  <dgm:cxnLst>
    <dgm:cxn modelId="{54DC3106-D0A9-4C06-AA2D-FAAC9D5F3C3A}" srcId="{896AC0AA-C028-4540-99B9-807718A90281}" destId="{66FEC6A3-48B6-4714-B04A-E9EE5BE323AD}" srcOrd="0" destOrd="0" parTransId="{442FA8E3-67CE-494D-B667-C02C24C15E56}" sibTransId="{8C2BE7BB-8A90-4369-96B2-C7A80101129F}"/>
    <dgm:cxn modelId="{3B225F06-059E-496F-9108-5D4D85328DAC}" type="presOf" srcId="{66FEC6A3-48B6-4714-B04A-E9EE5BE323AD}" destId="{87E1798E-740C-4205-B2AB-47D505859DC1}" srcOrd="0" destOrd="0" presId="urn:microsoft.com/office/officeart/2005/8/layout/vList2"/>
    <dgm:cxn modelId="{4872BE4C-1153-426B-8C9B-89AE2D167333}" type="presOf" srcId="{896AC0AA-C028-4540-99B9-807718A90281}" destId="{2732D61B-8972-4D01-94F3-71330B4CC604}" srcOrd="0" destOrd="0" presId="urn:microsoft.com/office/officeart/2005/8/layout/vList2"/>
    <dgm:cxn modelId="{F13979E5-CB65-438A-9FBF-9ECF9CBB344E}" type="presParOf" srcId="{2732D61B-8972-4D01-94F3-71330B4CC604}" destId="{87E1798E-740C-4205-B2AB-47D505859D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254872-F2A0-46B0-B72E-B1DDCD40D35D}" type="doc">
      <dgm:prSet loTypeId="urn:microsoft.com/office/officeart/2005/8/layout/process4" loCatId="process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bg-BG"/>
        </a:p>
      </dgm:t>
    </dgm:pt>
    <dgm:pt modelId="{18F2C2B6-1AE4-497D-A984-62B65B71DF48}">
      <dgm:prSet custT="1"/>
      <dgm:spPr/>
      <dgm:t>
        <a:bodyPr/>
        <a:lstStyle/>
        <a:p>
          <a:r>
            <a:rPr lang="bg-BG" sz="1100" dirty="0"/>
            <a:t>При сравнение с данните от епидемиологичния анализ на заболяемостта от ентероколити в България за по дълъг период от време (1976-2017), виждаме, че след значителния спад в заболяемостта през периода 1976-1988г., се набелязва един неустойчив в епидемиологично отношение период изразяващ се в неравномерен ход на кривата на заболяемостта и период на захълмване през 2003-2017г. </a:t>
          </a:r>
          <a:r>
            <a:rPr lang="bg-BG" sz="1200" b="1" dirty="0"/>
            <a:t>Вероятно причините са в социалните промени и създаваните благоприятни комунално-битови условия на живот. </a:t>
          </a:r>
        </a:p>
      </dgm:t>
    </dgm:pt>
    <dgm:pt modelId="{9962C7EC-B46D-4916-AEB0-47F9A3234011}" type="parTrans" cxnId="{EE72F17A-6A5D-4C8E-9FB7-B20DFBA1B7ED}">
      <dgm:prSet/>
      <dgm:spPr/>
      <dgm:t>
        <a:bodyPr/>
        <a:lstStyle/>
        <a:p>
          <a:endParaRPr lang="bg-BG"/>
        </a:p>
      </dgm:t>
    </dgm:pt>
    <dgm:pt modelId="{3789A075-07C7-4F01-B2D8-90E9979FAC86}" type="sibTrans" cxnId="{EE72F17A-6A5D-4C8E-9FB7-B20DFBA1B7ED}">
      <dgm:prSet/>
      <dgm:spPr/>
      <dgm:t>
        <a:bodyPr/>
        <a:lstStyle/>
        <a:p>
          <a:endParaRPr lang="bg-BG"/>
        </a:p>
      </dgm:t>
    </dgm:pt>
    <dgm:pt modelId="{FFBD5FB1-24CA-4AA3-B1F6-A0E5D89DF6F3}">
      <dgm:prSet custT="1"/>
      <dgm:spPr/>
      <dgm:t>
        <a:bodyPr/>
        <a:lstStyle/>
        <a:p>
          <a:r>
            <a:rPr lang="bg-BG" sz="1600" b="1" dirty="0"/>
            <a:t>При всички проучени чревни инфекции и в двата периода се констатира градско преобладаване и засягане на младите възрастови групи. </a:t>
          </a:r>
        </a:p>
      </dgm:t>
    </dgm:pt>
    <dgm:pt modelId="{46501C33-5845-4136-B4FE-42D4398D0EAB}" type="parTrans" cxnId="{58DD8FF9-AF95-47BC-A17D-B36531084CFB}">
      <dgm:prSet/>
      <dgm:spPr/>
      <dgm:t>
        <a:bodyPr/>
        <a:lstStyle/>
        <a:p>
          <a:endParaRPr lang="bg-BG"/>
        </a:p>
      </dgm:t>
    </dgm:pt>
    <dgm:pt modelId="{6C5D5A40-4138-453C-B181-D28E9E18D6E1}" type="sibTrans" cxnId="{58DD8FF9-AF95-47BC-A17D-B36531084CFB}">
      <dgm:prSet/>
      <dgm:spPr/>
      <dgm:t>
        <a:bodyPr/>
        <a:lstStyle/>
        <a:p>
          <a:endParaRPr lang="bg-BG"/>
        </a:p>
      </dgm:t>
    </dgm:pt>
    <dgm:pt modelId="{EFAAAEA0-CA09-460D-8E0F-F6A9589BFC45}">
      <dgm:prSet custT="1"/>
      <dgm:spPr/>
      <dgm:t>
        <a:bodyPr/>
        <a:lstStyle/>
        <a:p>
          <a:r>
            <a:rPr lang="bg-BG" sz="1400" b="1" dirty="0"/>
            <a:t>Характеристиките на епидемичния процес при шигелози, салмонелози и колиинфекции са еднакви и в двата периода. Епидемиологичният облик при тези бактериални инфекции зависи от движещите сили – социално – битови, комунални, екологични и демографски фактори. </a:t>
          </a:r>
        </a:p>
      </dgm:t>
    </dgm:pt>
    <dgm:pt modelId="{EC08109D-5C78-45FC-A65B-53C657770E18}" type="parTrans" cxnId="{EE224D16-6EC8-4F79-8B85-290B021BDE0C}">
      <dgm:prSet/>
      <dgm:spPr/>
      <dgm:t>
        <a:bodyPr/>
        <a:lstStyle/>
        <a:p>
          <a:endParaRPr lang="bg-BG"/>
        </a:p>
      </dgm:t>
    </dgm:pt>
    <dgm:pt modelId="{AAD619C6-2BBC-437B-BF36-820051F0A039}" type="sibTrans" cxnId="{EE224D16-6EC8-4F79-8B85-290B021BDE0C}">
      <dgm:prSet/>
      <dgm:spPr/>
      <dgm:t>
        <a:bodyPr/>
        <a:lstStyle/>
        <a:p>
          <a:endParaRPr lang="bg-BG"/>
        </a:p>
      </dgm:t>
    </dgm:pt>
    <dgm:pt modelId="{D777DF7C-2E22-4FFF-AA32-655C9D863DDA}">
      <dgm:prSet custT="1"/>
      <dgm:spPr/>
      <dgm:t>
        <a:bodyPr/>
        <a:lstStyle/>
        <a:p>
          <a:r>
            <a:rPr lang="bg-BG" sz="1200" b="1" dirty="0"/>
            <a:t>Епидемиологичният контрол е зависим от възможностите на социално – екологичната система. Следва да прибавим и новите диагностични възможности, които добавят към комплекса чревни инфекции, нови наблюдавани категории – рота вирусни и др. открити причинители на заболявания с ентероколитен синдром.</a:t>
          </a:r>
        </a:p>
      </dgm:t>
    </dgm:pt>
    <dgm:pt modelId="{5EFA42A4-8F50-445C-A926-5C7697EB094C}" type="parTrans" cxnId="{306F50B0-949C-41EF-AF5E-F816EE632212}">
      <dgm:prSet/>
      <dgm:spPr/>
      <dgm:t>
        <a:bodyPr/>
        <a:lstStyle/>
        <a:p>
          <a:endParaRPr lang="bg-BG"/>
        </a:p>
      </dgm:t>
    </dgm:pt>
    <dgm:pt modelId="{F6EEE845-9777-47FE-8047-D1919A684888}" type="sibTrans" cxnId="{306F50B0-949C-41EF-AF5E-F816EE632212}">
      <dgm:prSet/>
      <dgm:spPr/>
      <dgm:t>
        <a:bodyPr/>
        <a:lstStyle/>
        <a:p>
          <a:endParaRPr lang="bg-BG"/>
        </a:p>
      </dgm:t>
    </dgm:pt>
    <dgm:pt modelId="{98B8C9BA-8105-4862-9854-B0CC65AE1595}">
      <dgm:prSet custT="1"/>
      <dgm:spPr/>
      <dgm:t>
        <a:bodyPr/>
        <a:lstStyle/>
        <a:p>
          <a:r>
            <a:rPr lang="bg-BG" sz="1400" b="1" dirty="0"/>
            <a:t>Динамиката на времето в което живеем, при масовите движения на човешки маси било с цел миграция или почивка определя новите характерни черти на епидемиологията на чревните инфекции.</a:t>
          </a:r>
        </a:p>
      </dgm:t>
    </dgm:pt>
    <dgm:pt modelId="{21FE45EE-45C2-4336-8DD1-0EA10F32495A}" type="parTrans" cxnId="{C87593FE-6940-4489-9C73-B362D61956CA}">
      <dgm:prSet/>
      <dgm:spPr/>
      <dgm:t>
        <a:bodyPr/>
        <a:lstStyle/>
        <a:p>
          <a:endParaRPr lang="bg-BG"/>
        </a:p>
      </dgm:t>
    </dgm:pt>
    <dgm:pt modelId="{EB48D2F0-DA64-44D9-8458-C203D48564C6}" type="sibTrans" cxnId="{C87593FE-6940-4489-9C73-B362D61956CA}">
      <dgm:prSet/>
      <dgm:spPr/>
      <dgm:t>
        <a:bodyPr/>
        <a:lstStyle/>
        <a:p>
          <a:endParaRPr lang="bg-BG"/>
        </a:p>
      </dgm:t>
    </dgm:pt>
    <dgm:pt modelId="{26F767B1-8E7F-4E62-A013-0A6E6307557B}">
      <dgm:prSet custT="1"/>
      <dgm:spPr/>
      <dgm:t>
        <a:bodyPr/>
        <a:lstStyle/>
        <a:p>
          <a:r>
            <a:rPr lang="bg-BG" sz="1200" b="1" dirty="0"/>
            <a:t>Варненска област е значим почивен център на морския бряг, който годишно през летния сезон е обитаван от огромно население. Това обстоятелство поставя значими епидемиологични цели по осигуряването на ефективен епидемиологичен надзор на чревните инфекции.</a:t>
          </a:r>
        </a:p>
      </dgm:t>
    </dgm:pt>
    <dgm:pt modelId="{2E9B5F6D-D386-428E-A3DC-D6446484CD69}" type="parTrans" cxnId="{B94330EA-F825-4E6F-9A1E-0EFB58490BCE}">
      <dgm:prSet/>
      <dgm:spPr/>
      <dgm:t>
        <a:bodyPr/>
        <a:lstStyle/>
        <a:p>
          <a:endParaRPr lang="bg-BG"/>
        </a:p>
      </dgm:t>
    </dgm:pt>
    <dgm:pt modelId="{34BD1414-8AC3-40ED-83F6-FF9E100BC08C}" type="sibTrans" cxnId="{B94330EA-F825-4E6F-9A1E-0EFB58490BCE}">
      <dgm:prSet/>
      <dgm:spPr/>
      <dgm:t>
        <a:bodyPr/>
        <a:lstStyle/>
        <a:p>
          <a:endParaRPr lang="bg-BG"/>
        </a:p>
      </dgm:t>
    </dgm:pt>
    <dgm:pt modelId="{932A74F6-CE37-4655-91CC-8BBD4B9AE18B}" type="pres">
      <dgm:prSet presAssocID="{EF254872-F2A0-46B0-B72E-B1DDCD40D35D}" presName="Name0" presStyleCnt="0">
        <dgm:presLayoutVars>
          <dgm:dir/>
          <dgm:animLvl val="lvl"/>
          <dgm:resizeHandles val="exact"/>
        </dgm:presLayoutVars>
      </dgm:prSet>
      <dgm:spPr/>
    </dgm:pt>
    <dgm:pt modelId="{5FE825D1-20C8-487E-992B-038493E6BF1A}" type="pres">
      <dgm:prSet presAssocID="{26F767B1-8E7F-4E62-A013-0A6E6307557B}" presName="boxAndChildren" presStyleCnt="0"/>
      <dgm:spPr/>
    </dgm:pt>
    <dgm:pt modelId="{12ECECD0-CEBB-45F2-8D76-D384E8DBF513}" type="pres">
      <dgm:prSet presAssocID="{26F767B1-8E7F-4E62-A013-0A6E6307557B}" presName="parentTextBox" presStyleLbl="node1" presStyleIdx="0" presStyleCnt="6"/>
      <dgm:spPr/>
    </dgm:pt>
    <dgm:pt modelId="{02B66E82-3AC2-4B00-8132-C396DC08C1DF}" type="pres">
      <dgm:prSet presAssocID="{EB48D2F0-DA64-44D9-8458-C203D48564C6}" presName="sp" presStyleCnt="0"/>
      <dgm:spPr/>
    </dgm:pt>
    <dgm:pt modelId="{E7A2E1BF-499C-4C34-AFBC-C088E2735AEF}" type="pres">
      <dgm:prSet presAssocID="{98B8C9BA-8105-4862-9854-B0CC65AE1595}" presName="arrowAndChildren" presStyleCnt="0"/>
      <dgm:spPr/>
    </dgm:pt>
    <dgm:pt modelId="{0F2718F9-F2A1-4893-AECA-D2793617513C}" type="pres">
      <dgm:prSet presAssocID="{98B8C9BA-8105-4862-9854-B0CC65AE1595}" presName="parentTextArrow" presStyleLbl="node1" presStyleIdx="1" presStyleCnt="6"/>
      <dgm:spPr/>
    </dgm:pt>
    <dgm:pt modelId="{4F43791A-72AA-4F50-9958-30AB31FF1168}" type="pres">
      <dgm:prSet presAssocID="{F6EEE845-9777-47FE-8047-D1919A684888}" presName="sp" presStyleCnt="0"/>
      <dgm:spPr/>
    </dgm:pt>
    <dgm:pt modelId="{D723DA1D-56B9-4460-AF40-51E01E3DC025}" type="pres">
      <dgm:prSet presAssocID="{D777DF7C-2E22-4FFF-AA32-655C9D863DDA}" presName="arrowAndChildren" presStyleCnt="0"/>
      <dgm:spPr/>
    </dgm:pt>
    <dgm:pt modelId="{DF8615F3-C085-4747-B98B-FDAD4D2CD984}" type="pres">
      <dgm:prSet presAssocID="{D777DF7C-2E22-4FFF-AA32-655C9D863DDA}" presName="parentTextArrow" presStyleLbl="node1" presStyleIdx="2" presStyleCnt="6"/>
      <dgm:spPr/>
    </dgm:pt>
    <dgm:pt modelId="{0FFA916A-9082-4281-B2FB-DAC236E80FB0}" type="pres">
      <dgm:prSet presAssocID="{AAD619C6-2BBC-437B-BF36-820051F0A039}" presName="sp" presStyleCnt="0"/>
      <dgm:spPr/>
    </dgm:pt>
    <dgm:pt modelId="{D75BEA68-2031-47E9-9E42-54B0FE572CCE}" type="pres">
      <dgm:prSet presAssocID="{EFAAAEA0-CA09-460D-8E0F-F6A9589BFC45}" presName="arrowAndChildren" presStyleCnt="0"/>
      <dgm:spPr/>
    </dgm:pt>
    <dgm:pt modelId="{75B2C445-F7ED-4DD0-98A0-C8F88E22F9B6}" type="pres">
      <dgm:prSet presAssocID="{EFAAAEA0-CA09-460D-8E0F-F6A9589BFC45}" presName="parentTextArrow" presStyleLbl="node1" presStyleIdx="3" presStyleCnt="6"/>
      <dgm:spPr/>
    </dgm:pt>
    <dgm:pt modelId="{17A35893-66DE-4356-BB1D-86BC78F831A1}" type="pres">
      <dgm:prSet presAssocID="{6C5D5A40-4138-453C-B181-D28E9E18D6E1}" presName="sp" presStyleCnt="0"/>
      <dgm:spPr/>
    </dgm:pt>
    <dgm:pt modelId="{3D4C5B5D-C5D7-4BCC-8440-A9B6B217D37E}" type="pres">
      <dgm:prSet presAssocID="{FFBD5FB1-24CA-4AA3-B1F6-A0E5D89DF6F3}" presName="arrowAndChildren" presStyleCnt="0"/>
      <dgm:spPr/>
    </dgm:pt>
    <dgm:pt modelId="{0729CBCE-8018-44C0-B16F-D3866717C952}" type="pres">
      <dgm:prSet presAssocID="{FFBD5FB1-24CA-4AA3-B1F6-A0E5D89DF6F3}" presName="parentTextArrow" presStyleLbl="node1" presStyleIdx="4" presStyleCnt="6"/>
      <dgm:spPr/>
    </dgm:pt>
    <dgm:pt modelId="{747A19B8-106A-4C52-95AD-0F80F24126C1}" type="pres">
      <dgm:prSet presAssocID="{3789A075-07C7-4F01-B2D8-90E9979FAC86}" presName="sp" presStyleCnt="0"/>
      <dgm:spPr/>
    </dgm:pt>
    <dgm:pt modelId="{DF947D19-9BF6-47F2-BAE0-E8679213499D}" type="pres">
      <dgm:prSet presAssocID="{18F2C2B6-1AE4-497D-A984-62B65B71DF48}" presName="arrowAndChildren" presStyleCnt="0"/>
      <dgm:spPr/>
    </dgm:pt>
    <dgm:pt modelId="{D33B4683-ABD5-48B8-88E3-4A8DB0FD2665}" type="pres">
      <dgm:prSet presAssocID="{18F2C2B6-1AE4-497D-A984-62B65B71DF48}" presName="parentTextArrow" presStyleLbl="node1" presStyleIdx="5" presStyleCnt="6" custScaleY="127453" custLinFactNeighborY="10510"/>
      <dgm:spPr/>
    </dgm:pt>
  </dgm:ptLst>
  <dgm:cxnLst>
    <dgm:cxn modelId="{EE224D16-6EC8-4F79-8B85-290B021BDE0C}" srcId="{EF254872-F2A0-46B0-B72E-B1DDCD40D35D}" destId="{EFAAAEA0-CA09-460D-8E0F-F6A9589BFC45}" srcOrd="2" destOrd="0" parTransId="{EC08109D-5C78-45FC-A65B-53C657770E18}" sibTransId="{AAD619C6-2BBC-437B-BF36-820051F0A039}"/>
    <dgm:cxn modelId="{3F612817-D18D-4678-A90E-9303DFAB3246}" type="presOf" srcId="{18F2C2B6-1AE4-497D-A984-62B65B71DF48}" destId="{D33B4683-ABD5-48B8-88E3-4A8DB0FD2665}" srcOrd="0" destOrd="0" presId="urn:microsoft.com/office/officeart/2005/8/layout/process4"/>
    <dgm:cxn modelId="{2FC2104D-462F-4594-8A6A-BA439E89BE85}" type="presOf" srcId="{EFAAAEA0-CA09-460D-8E0F-F6A9589BFC45}" destId="{75B2C445-F7ED-4DD0-98A0-C8F88E22F9B6}" srcOrd="0" destOrd="0" presId="urn:microsoft.com/office/officeart/2005/8/layout/process4"/>
    <dgm:cxn modelId="{EE72F17A-6A5D-4C8E-9FB7-B20DFBA1B7ED}" srcId="{EF254872-F2A0-46B0-B72E-B1DDCD40D35D}" destId="{18F2C2B6-1AE4-497D-A984-62B65B71DF48}" srcOrd="0" destOrd="0" parTransId="{9962C7EC-B46D-4916-AEB0-47F9A3234011}" sibTransId="{3789A075-07C7-4F01-B2D8-90E9979FAC86}"/>
    <dgm:cxn modelId="{07AF6685-33BE-4369-A62B-75193D04065C}" type="presOf" srcId="{D777DF7C-2E22-4FFF-AA32-655C9D863DDA}" destId="{DF8615F3-C085-4747-B98B-FDAD4D2CD984}" srcOrd="0" destOrd="0" presId="urn:microsoft.com/office/officeart/2005/8/layout/process4"/>
    <dgm:cxn modelId="{92B79992-886A-49B7-8522-04A73213D8E5}" type="presOf" srcId="{98B8C9BA-8105-4862-9854-B0CC65AE1595}" destId="{0F2718F9-F2A1-4893-AECA-D2793617513C}" srcOrd="0" destOrd="0" presId="urn:microsoft.com/office/officeart/2005/8/layout/process4"/>
    <dgm:cxn modelId="{55FFC2A3-E1D2-42D1-82C0-451B3606C6DC}" type="presOf" srcId="{26F767B1-8E7F-4E62-A013-0A6E6307557B}" destId="{12ECECD0-CEBB-45F2-8D76-D384E8DBF513}" srcOrd="0" destOrd="0" presId="urn:microsoft.com/office/officeart/2005/8/layout/process4"/>
    <dgm:cxn modelId="{323DC5A3-BB03-4B00-BF3B-B7ABC57C98C6}" type="presOf" srcId="{EF254872-F2A0-46B0-B72E-B1DDCD40D35D}" destId="{932A74F6-CE37-4655-91CC-8BBD4B9AE18B}" srcOrd="0" destOrd="0" presId="urn:microsoft.com/office/officeart/2005/8/layout/process4"/>
    <dgm:cxn modelId="{306F50B0-949C-41EF-AF5E-F816EE632212}" srcId="{EF254872-F2A0-46B0-B72E-B1DDCD40D35D}" destId="{D777DF7C-2E22-4FFF-AA32-655C9D863DDA}" srcOrd="3" destOrd="0" parTransId="{5EFA42A4-8F50-445C-A926-5C7697EB094C}" sibTransId="{F6EEE845-9777-47FE-8047-D1919A684888}"/>
    <dgm:cxn modelId="{B94330EA-F825-4E6F-9A1E-0EFB58490BCE}" srcId="{EF254872-F2A0-46B0-B72E-B1DDCD40D35D}" destId="{26F767B1-8E7F-4E62-A013-0A6E6307557B}" srcOrd="5" destOrd="0" parTransId="{2E9B5F6D-D386-428E-A3DC-D6446484CD69}" sibTransId="{34BD1414-8AC3-40ED-83F6-FF9E100BC08C}"/>
    <dgm:cxn modelId="{58DD8FF9-AF95-47BC-A17D-B36531084CFB}" srcId="{EF254872-F2A0-46B0-B72E-B1DDCD40D35D}" destId="{FFBD5FB1-24CA-4AA3-B1F6-A0E5D89DF6F3}" srcOrd="1" destOrd="0" parTransId="{46501C33-5845-4136-B4FE-42D4398D0EAB}" sibTransId="{6C5D5A40-4138-453C-B181-D28E9E18D6E1}"/>
    <dgm:cxn modelId="{24B3B9FD-A59D-4FB7-80EB-A7CA12B7AED9}" type="presOf" srcId="{FFBD5FB1-24CA-4AA3-B1F6-A0E5D89DF6F3}" destId="{0729CBCE-8018-44C0-B16F-D3866717C952}" srcOrd="0" destOrd="0" presId="urn:microsoft.com/office/officeart/2005/8/layout/process4"/>
    <dgm:cxn modelId="{C87593FE-6940-4489-9C73-B362D61956CA}" srcId="{EF254872-F2A0-46B0-B72E-B1DDCD40D35D}" destId="{98B8C9BA-8105-4862-9854-B0CC65AE1595}" srcOrd="4" destOrd="0" parTransId="{21FE45EE-45C2-4336-8DD1-0EA10F32495A}" sibTransId="{EB48D2F0-DA64-44D9-8458-C203D48564C6}"/>
    <dgm:cxn modelId="{878085DA-EE78-4F65-86A5-B95FE0E73321}" type="presParOf" srcId="{932A74F6-CE37-4655-91CC-8BBD4B9AE18B}" destId="{5FE825D1-20C8-487E-992B-038493E6BF1A}" srcOrd="0" destOrd="0" presId="urn:microsoft.com/office/officeart/2005/8/layout/process4"/>
    <dgm:cxn modelId="{2739B783-761E-4738-ADBD-561F298964BE}" type="presParOf" srcId="{5FE825D1-20C8-487E-992B-038493E6BF1A}" destId="{12ECECD0-CEBB-45F2-8D76-D384E8DBF513}" srcOrd="0" destOrd="0" presId="urn:microsoft.com/office/officeart/2005/8/layout/process4"/>
    <dgm:cxn modelId="{5AC9CE93-7A0A-44E2-AC51-14AB787BC4C0}" type="presParOf" srcId="{932A74F6-CE37-4655-91CC-8BBD4B9AE18B}" destId="{02B66E82-3AC2-4B00-8132-C396DC08C1DF}" srcOrd="1" destOrd="0" presId="urn:microsoft.com/office/officeart/2005/8/layout/process4"/>
    <dgm:cxn modelId="{254308EE-325C-4A08-8817-107FC29540CD}" type="presParOf" srcId="{932A74F6-CE37-4655-91CC-8BBD4B9AE18B}" destId="{E7A2E1BF-499C-4C34-AFBC-C088E2735AEF}" srcOrd="2" destOrd="0" presId="urn:microsoft.com/office/officeart/2005/8/layout/process4"/>
    <dgm:cxn modelId="{BFD220E6-BAE0-45FD-8753-E1B2F3E0B38E}" type="presParOf" srcId="{E7A2E1BF-499C-4C34-AFBC-C088E2735AEF}" destId="{0F2718F9-F2A1-4893-AECA-D2793617513C}" srcOrd="0" destOrd="0" presId="urn:microsoft.com/office/officeart/2005/8/layout/process4"/>
    <dgm:cxn modelId="{428E91A5-8499-46FD-8C66-3B8B4546373B}" type="presParOf" srcId="{932A74F6-CE37-4655-91CC-8BBD4B9AE18B}" destId="{4F43791A-72AA-4F50-9958-30AB31FF1168}" srcOrd="3" destOrd="0" presId="urn:microsoft.com/office/officeart/2005/8/layout/process4"/>
    <dgm:cxn modelId="{74E6353D-8CA9-4453-9860-36A983587366}" type="presParOf" srcId="{932A74F6-CE37-4655-91CC-8BBD4B9AE18B}" destId="{D723DA1D-56B9-4460-AF40-51E01E3DC025}" srcOrd="4" destOrd="0" presId="urn:microsoft.com/office/officeart/2005/8/layout/process4"/>
    <dgm:cxn modelId="{B2C2E0F7-6A64-4EE4-B189-4E3D52F8F3FF}" type="presParOf" srcId="{D723DA1D-56B9-4460-AF40-51E01E3DC025}" destId="{DF8615F3-C085-4747-B98B-FDAD4D2CD984}" srcOrd="0" destOrd="0" presId="urn:microsoft.com/office/officeart/2005/8/layout/process4"/>
    <dgm:cxn modelId="{7B05994B-D815-4C0A-8B70-54DBFA292BEC}" type="presParOf" srcId="{932A74F6-CE37-4655-91CC-8BBD4B9AE18B}" destId="{0FFA916A-9082-4281-B2FB-DAC236E80FB0}" srcOrd="5" destOrd="0" presId="urn:microsoft.com/office/officeart/2005/8/layout/process4"/>
    <dgm:cxn modelId="{84E0C128-1AFB-4B56-87E2-6005F6CF2755}" type="presParOf" srcId="{932A74F6-CE37-4655-91CC-8BBD4B9AE18B}" destId="{D75BEA68-2031-47E9-9E42-54B0FE572CCE}" srcOrd="6" destOrd="0" presId="urn:microsoft.com/office/officeart/2005/8/layout/process4"/>
    <dgm:cxn modelId="{37879B7F-8843-4759-BA41-E3135399AA81}" type="presParOf" srcId="{D75BEA68-2031-47E9-9E42-54B0FE572CCE}" destId="{75B2C445-F7ED-4DD0-98A0-C8F88E22F9B6}" srcOrd="0" destOrd="0" presId="urn:microsoft.com/office/officeart/2005/8/layout/process4"/>
    <dgm:cxn modelId="{AE9CEACC-E3CE-4C20-AF34-184ED8753885}" type="presParOf" srcId="{932A74F6-CE37-4655-91CC-8BBD4B9AE18B}" destId="{17A35893-66DE-4356-BB1D-86BC78F831A1}" srcOrd="7" destOrd="0" presId="urn:microsoft.com/office/officeart/2005/8/layout/process4"/>
    <dgm:cxn modelId="{D25EB00E-A05A-4475-A144-C407ED1BA9E4}" type="presParOf" srcId="{932A74F6-CE37-4655-91CC-8BBD4B9AE18B}" destId="{3D4C5B5D-C5D7-4BCC-8440-A9B6B217D37E}" srcOrd="8" destOrd="0" presId="urn:microsoft.com/office/officeart/2005/8/layout/process4"/>
    <dgm:cxn modelId="{13C2A373-EB45-4819-9CB4-0C491555EE56}" type="presParOf" srcId="{3D4C5B5D-C5D7-4BCC-8440-A9B6B217D37E}" destId="{0729CBCE-8018-44C0-B16F-D3866717C952}" srcOrd="0" destOrd="0" presId="urn:microsoft.com/office/officeart/2005/8/layout/process4"/>
    <dgm:cxn modelId="{07AC7C61-4590-4036-B7B3-4A08B9526035}" type="presParOf" srcId="{932A74F6-CE37-4655-91CC-8BBD4B9AE18B}" destId="{747A19B8-106A-4C52-95AD-0F80F24126C1}" srcOrd="9" destOrd="0" presId="urn:microsoft.com/office/officeart/2005/8/layout/process4"/>
    <dgm:cxn modelId="{EECF0E74-E3F0-4CA0-AAA5-9BDA49A8CFD0}" type="presParOf" srcId="{932A74F6-CE37-4655-91CC-8BBD4B9AE18B}" destId="{DF947D19-9BF6-47F2-BAE0-E8679213499D}" srcOrd="10" destOrd="0" presId="urn:microsoft.com/office/officeart/2005/8/layout/process4"/>
    <dgm:cxn modelId="{E5ADA2A5-A0F6-43BE-9DB8-11160F0B5259}" type="presParOf" srcId="{DF947D19-9BF6-47F2-BAE0-E8679213499D}" destId="{D33B4683-ABD5-48B8-88E3-4A8DB0FD2665}" srcOrd="0" destOrd="0" presId="urn:microsoft.com/office/officeart/2005/8/layout/process4"/>
  </dgm:cxnLst>
  <dgm:bg>
    <a:gradFill flip="none" rotWithShape="1">
      <a:gsLst>
        <a:gs pos="0">
          <a:schemeClr val="accent4">
            <a:lumMod val="40000"/>
            <a:lumOff val="60000"/>
          </a:schemeClr>
        </a:gs>
        <a:gs pos="46000">
          <a:schemeClr val="accent4">
            <a:lumMod val="95000"/>
            <a:lumOff val="5000"/>
          </a:schemeClr>
        </a:gs>
        <a:gs pos="100000">
          <a:schemeClr val="accent4">
            <a:lumMod val="60000"/>
          </a:schemeClr>
        </a:gs>
      </a:gsLst>
      <a:path path="circle">
        <a:fillToRect l="50000" t="130000" r="50000" b="-30000"/>
      </a:path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978F14-2D7A-406B-BB39-C1279C4A6FA5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1E01B77-875E-4D24-9068-7C0A69B54597}">
      <dgm:prSet/>
      <dgm:spPr/>
      <dgm:t>
        <a:bodyPr/>
        <a:lstStyle/>
        <a:p>
          <a:pPr algn="ctr"/>
          <a:r>
            <a:rPr lang="bg-BG" b="1" dirty="0">
              <a:solidFill>
                <a:srgbClr val="FFFF00"/>
              </a:solidFill>
            </a:rPr>
            <a:t>Стратегия на СЗО за контрол на вирусните хепатити (</a:t>
          </a:r>
          <a:r>
            <a:rPr lang="bg-BG" b="1" i="1" dirty="0">
              <a:solidFill>
                <a:srgbClr val="FFFF00"/>
              </a:solidFill>
            </a:rPr>
            <a:t>WHO </a:t>
          </a:r>
          <a:r>
            <a:rPr lang="en-US" b="1" i="1" dirty="0">
              <a:solidFill>
                <a:srgbClr val="FFFF00"/>
              </a:solidFill>
            </a:rPr>
            <a:t>Global health sector strategy on viral hepatitis</a:t>
          </a:r>
          <a:r>
            <a:rPr lang="bg-BG" b="1" i="1" dirty="0">
              <a:solidFill>
                <a:srgbClr val="FFFF00"/>
              </a:solidFill>
            </a:rPr>
            <a:t> 2016-2021</a:t>
          </a:r>
          <a:r>
            <a:rPr lang="bg-BG" b="1" dirty="0">
              <a:solidFill>
                <a:srgbClr val="FFFF00"/>
              </a:solidFill>
            </a:rPr>
            <a:t>)</a:t>
          </a:r>
          <a:r>
            <a:rPr lang="bg-BG" dirty="0"/>
            <a:t> </a:t>
          </a:r>
        </a:p>
        <a:p>
          <a:pPr algn="l"/>
          <a:r>
            <a:rPr lang="bg-BG" dirty="0"/>
            <a:t>се основава на възможностите, за точна етиологична диагноза, устойчиви имунизационни програми, прогрес областта на лечението на хроничните хепатити в т.ч. вирусен хепатит С и др. </a:t>
          </a:r>
          <a:r>
            <a:rPr lang="bg-BG" b="1" dirty="0"/>
            <a:t>В стратегията се акцентира на необходимостта от 82% през 2015г., обхвата с ваксините срещу хепатит В да достигне 90% през 2021г.</a:t>
          </a:r>
          <a:endParaRPr lang="bg-BG" dirty="0"/>
        </a:p>
      </dgm:t>
    </dgm:pt>
    <dgm:pt modelId="{2D7D410C-B334-4235-A2C8-A1704ACEB75C}" type="parTrans" cxnId="{96AB5AF7-0790-4C62-A27D-1D73B76AE2A4}">
      <dgm:prSet/>
      <dgm:spPr/>
      <dgm:t>
        <a:bodyPr/>
        <a:lstStyle/>
        <a:p>
          <a:endParaRPr lang="bg-BG"/>
        </a:p>
      </dgm:t>
    </dgm:pt>
    <dgm:pt modelId="{224DCE44-EB46-436A-B53C-2E7D2D1F7E4C}" type="sibTrans" cxnId="{96AB5AF7-0790-4C62-A27D-1D73B76AE2A4}">
      <dgm:prSet/>
      <dgm:spPr/>
      <dgm:t>
        <a:bodyPr/>
        <a:lstStyle/>
        <a:p>
          <a:endParaRPr lang="bg-BG"/>
        </a:p>
      </dgm:t>
    </dgm:pt>
    <dgm:pt modelId="{16465486-8C6E-4894-9835-008B54E6DB1B}">
      <dgm:prSet/>
      <dgm:spPr/>
      <dgm:t>
        <a:bodyPr/>
        <a:lstStyle/>
        <a:p>
          <a:r>
            <a:rPr lang="bg-BG"/>
            <a:t>По отношение на </a:t>
          </a:r>
          <a:r>
            <a:rPr lang="bg-BG" b="1"/>
            <a:t>ваксината срещу хепатит А - </a:t>
          </a:r>
          <a:r>
            <a:rPr lang="bg-BG"/>
            <a:t>да се внедри в имунизационните календари на страните, в зависимост от епидемиологичната ситуация. Въпросите на достъпа до комунално-битови услуги, доброкачествена вода, контрол на кръвта и кръвните продукти, здравно обучение, предпазване от заразяване по кръвен и полово път, охрана майчиното здраве др. са в центъра на програмата. </a:t>
          </a:r>
        </a:p>
      </dgm:t>
    </dgm:pt>
    <dgm:pt modelId="{8E558957-6BAD-4C7E-A798-BDFC40F5EF75}" type="parTrans" cxnId="{7A1785E8-8E7E-4518-9006-9B3437C4C668}">
      <dgm:prSet/>
      <dgm:spPr/>
      <dgm:t>
        <a:bodyPr/>
        <a:lstStyle/>
        <a:p>
          <a:endParaRPr lang="bg-BG"/>
        </a:p>
      </dgm:t>
    </dgm:pt>
    <dgm:pt modelId="{A5EF6FC6-40BD-42A9-A383-17043749A192}" type="sibTrans" cxnId="{7A1785E8-8E7E-4518-9006-9B3437C4C668}">
      <dgm:prSet/>
      <dgm:spPr/>
      <dgm:t>
        <a:bodyPr/>
        <a:lstStyle/>
        <a:p>
          <a:endParaRPr lang="bg-BG"/>
        </a:p>
      </dgm:t>
    </dgm:pt>
    <dgm:pt modelId="{F909D05E-DAE3-48DC-AF09-E2262F828DFE}">
      <dgm:prSet/>
      <dgm:spPr/>
      <dgm:t>
        <a:bodyPr/>
        <a:lstStyle/>
        <a:p>
          <a:r>
            <a:rPr lang="bg-BG" b="1"/>
            <a:t>Намаляване с 30% на новите случаи на вирусни хепатити и снижение с 10% на смъртността свързана с тях до 2020г. До 2030г., трябва с 90% да се редуцират новите случаи и с 65% умиранията свързани с хепатитна инфекция</a:t>
          </a:r>
          <a:r>
            <a:rPr lang="bg-BG"/>
            <a:t>. </a:t>
          </a:r>
          <a:r>
            <a:rPr lang="bg-BG" b="1"/>
            <a:t>Обхващаемостта с терапия следва да обхване до 80% от случаите на хепатит В и С.</a:t>
          </a:r>
          <a:endParaRPr lang="bg-BG"/>
        </a:p>
      </dgm:t>
    </dgm:pt>
    <dgm:pt modelId="{4884E9D9-1D90-4A7F-A50F-4014B4E602DA}" type="parTrans" cxnId="{62DDE2FF-A75A-43AF-8FFA-3FF4037CBF8C}">
      <dgm:prSet/>
      <dgm:spPr/>
      <dgm:t>
        <a:bodyPr/>
        <a:lstStyle/>
        <a:p>
          <a:endParaRPr lang="bg-BG"/>
        </a:p>
      </dgm:t>
    </dgm:pt>
    <dgm:pt modelId="{6A972D46-AB9C-4177-9DAF-26AFFF66529C}" type="sibTrans" cxnId="{62DDE2FF-A75A-43AF-8FFA-3FF4037CBF8C}">
      <dgm:prSet/>
      <dgm:spPr/>
      <dgm:t>
        <a:bodyPr/>
        <a:lstStyle/>
        <a:p>
          <a:endParaRPr lang="bg-BG"/>
        </a:p>
      </dgm:t>
    </dgm:pt>
    <dgm:pt modelId="{9C85F8C8-A803-4FE4-8404-CA8FE7BC294C}" type="pres">
      <dgm:prSet presAssocID="{3F978F14-2D7A-406B-BB39-C1279C4A6FA5}" presName="linear" presStyleCnt="0">
        <dgm:presLayoutVars>
          <dgm:animLvl val="lvl"/>
          <dgm:resizeHandles val="exact"/>
        </dgm:presLayoutVars>
      </dgm:prSet>
      <dgm:spPr/>
    </dgm:pt>
    <dgm:pt modelId="{73BC9D0B-A826-4816-8E91-F6CE36D65936}" type="pres">
      <dgm:prSet presAssocID="{31E01B77-875E-4D24-9068-7C0A69B54597}" presName="parentText" presStyleLbl="node1" presStyleIdx="0" presStyleCnt="3" custLinFactNeighborX="262" custLinFactNeighborY="33975">
        <dgm:presLayoutVars>
          <dgm:chMax val="0"/>
          <dgm:bulletEnabled val="1"/>
        </dgm:presLayoutVars>
      </dgm:prSet>
      <dgm:spPr/>
    </dgm:pt>
    <dgm:pt modelId="{182F1757-C5F6-4CDD-9472-8B0EE4B824EA}" type="pres">
      <dgm:prSet presAssocID="{224DCE44-EB46-436A-B53C-2E7D2D1F7E4C}" presName="spacer" presStyleCnt="0"/>
      <dgm:spPr/>
    </dgm:pt>
    <dgm:pt modelId="{B038DBAA-2924-4E54-8646-6B9CE2E915DF}" type="pres">
      <dgm:prSet presAssocID="{16465486-8C6E-4894-9835-008B54E6DB1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2F49F48-EA06-4D0B-AC1D-9B73F99752BB}" type="pres">
      <dgm:prSet presAssocID="{A5EF6FC6-40BD-42A9-A383-17043749A192}" presName="spacer" presStyleCnt="0"/>
      <dgm:spPr/>
    </dgm:pt>
    <dgm:pt modelId="{8C18831A-55D0-4BC7-8FD4-62764FFBC564}" type="pres">
      <dgm:prSet presAssocID="{F909D05E-DAE3-48DC-AF09-E2262F828DF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C7A0E4C-7AC2-4CD6-996C-E4D6DE63DDB8}" type="presOf" srcId="{F909D05E-DAE3-48DC-AF09-E2262F828DFE}" destId="{8C18831A-55D0-4BC7-8FD4-62764FFBC564}" srcOrd="0" destOrd="0" presId="urn:microsoft.com/office/officeart/2005/8/layout/vList2"/>
    <dgm:cxn modelId="{D2DD4457-B46C-48F1-AEB0-71C182BCE08F}" type="presOf" srcId="{16465486-8C6E-4894-9835-008B54E6DB1B}" destId="{B038DBAA-2924-4E54-8646-6B9CE2E915DF}" srcOrd="0" destOrd="0" presId="urn:microsoft.com/office/officeart/2005/8/layout/vList2"/>
    <dgm:cxn modelId="{334DFDD1-DB17-479E-BB96-430F6CDF367D}" type="presOf" srcId="{3F978F14-2D7A-406B-BB39-C1279C4A6FA5}" destId="{9C85F8C8-A803-4FE4-8404-CA8FE7BC294C}" srcOrd="0" destOrd="0" presId="urn:microsoft.com/office/officeart/2005/8/layout/vList2"/>
    <dgm:cxn modelId="{7A1785E8-8E7E-4518-9006-9B3437C4C668}" srcId="{3F978F14-2D7A-406B-BB39-C1279C4A6FA5}" destId="{16465486-8C6E-4894-9835-008B54E6DB1B}" srcOrd="1" destOrd="0" parTransId="{8E558957-6BAD-4C7E-A798-BDFC40F5EF75}" sibTransId="{A5EF6FC6-40BD-42A9-A383-17043749A192}"/>
    <dgm:cxn modelId="{96AB5AF7-0790-4C62-A27D-1D73B76AE2A4}" srcId="{3F978F14-2D7A-406B-BB39-C1279C4A6FA5}" destId="{31E01B77-875E-4D24-9068-7C0A69B54597}" srcOrd="0" destOrd="0" parTransId="{2D7D410C-B334-4235-A2C8-A1704ACEB75C}" sibTransId="{224DCE44-EB46-436A-B53C-2E7D2D1F7E4C}"/>
    <dgm:cxn modelId="{C91BFBFB-1DDC-4D7B-81EF-F57277E72995}" type="presOf" srcId="{31E01B77-875E-4D24-9068-7C0A69B54597}" destId="{73BC9D0B-A826-4816-8E91-F6CE36D65936}" srcOrd="0" destOrd="0" presId="urn:microsoft.com/office/officeart/2005/8/layout/vList2"/>
    <dgm:cxn modelId="{62DDE2FF-A75A-43AF-8FFA-3FF4037CBF8C}" srcId="{3F978F14-2D7A-406B-BB39-C1279C4A6FA5}" destId="{F909D05E-DAE3-48DC-AF09-E2262F828DFE}" srcOrd="2" destOrd="0" parTransId="{4884E9D9-1D90-4A7F-A50F-4014B4E602DA}" sibTransId="{6A972D46-AB9C-4177-9DAF-26AFFF66529C}"/>
    <dgm:cxn modelId="{DC247FF1-DA09-4D66-9580-3C22F358EF34}" type="presParOf" srcId="{9C85F8C8-A803-4FE4-8404-CA8FE7BC294C}" destId="{73BC9D0B-A826-4816-8E91-F6CE36D65936}" srcOrd="0" destOrd="0" presId="urn:microsoft.com/office/officeart/2005/8/layout/vList2"/>
    <dgm:cxn modelId="{81FDCC60-5972-46D0-9B13-78B983FB40E9}" type="presParOf" srcId="{9C85F8C8-A803-4FE4-8404-CA8FE7BC294C}" destId="{182F1757-C5F6-4CDD-9472-8B0EE4B824EA}" srcOrd="1" destOrd="0" presId="urn:microsoft.com/office/officeart/2005/8/layout/vList2"/>
    <dgm:cxn modelId="{84DA5B33-1680-47AB-B3EB-32F4D5433061}" type="presParOf" srcId="{9C85F8C8-A803-4FE4-8404-CA8FE7BC294C}" destId="{B038DBAA-2924-4E54-8646-6B9CE2E915DF}" srcOrd="2" destOrd="0" presId="urn:microsoft.com/office/officeart/2005/8/layout/vList2"/>
    <dgm:cxn modelId="{F4E97BA7-490F-4E92-8092-09579CC2BA2A}" type="presParOf" srcId="{9C85F8C8-A803-4FE4-8404-CA8FE7BC294C}" destId="{E2F49F48-EA06-4D0B-AC1D-9B73F99752BB}" srcOrd="3" destOrd="0" presId="urn:microsoft.com/office/officeart/2005/8/layout/vList2"/>
    <dgm:cxn modelId="{F71E648A-E2EF-4BB4-A27C-1767649D7B41}" type="presParOf" srcId="{9C85F8C8-A803-4FE4-8404-CA8FE7BC294C}" destId="{8C18831A-55D0-4BC7-8FD4-62764FFBC56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57C2C1-96E5-4E86-B996-60370B1744E0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01D416A8-47D8-475D-9EB2-1C3D9AAF9C17}">
      <dgm:prSet custT="1"/>
      <dgm:spPr/>
      <dgm:t>
        <a:bodyPr/>
        <a:lstStyle/>
        <a:p>
          <a:r>
            <a:rPr lang="bg-BG" sz="1400" b="1" dirty="0"/>
            <a:t>През първия период на епидемиологичното обследване вирусния хепатит А определя облика на заболяемостта от вирусни хепатити във Варненска област. Характерно е и за двата периода е градски тип преобладаване, обхващане на младите възрастови групи, зависимост от комунално-битовите особености и здравно-хигиенните навици на населението. През втория период се отбелязва </a:t>
          </a:r>
          <a:r>
            <a:rPr lang="bg-BG" sz="1400" b="1" i="1" dirty="0"/>
            <a:t>значително снижение в стойностите и темповете на заболяемостта от вирусен хепатит А. </a:t>
          </a:r>
          <a:endParaRPr lang="bg-BG" sz="1400" b="1" dirty="0"/>
        </a:p>
      </dgm:t>
    </dgm:pt>
    <dgm:pt modelId="{483D0841-E680-4875-9462-247AF8B2BFD5}" type="parTrans" cxnId="{F89E7817-6865-42C2-A37E-53F698BC1F8B}">
      <dgm:prSet/>
      <dgm:spPr/>
      <dgm:t>
        <a:bodyPr/>
        <a:lstStyle/>
        <a:p>
          <a:endParaRPr lang="bg-BG"/>
        </a:p>
      </dgm:t>
    </dgm:pt>
    <dgm:pt modelId="{E45D358F-CFD0-4BC3-933D-03F21AF0E689}" type="sibTrans" cxnId="{F89E7817-6865-42C2-A37E-53F698BC1F8B}">
      <dgm:prSet/>
      <dgm:spPr/>
      <dgm:t>
        <a:bodyPr/>
        <a:lstStyle/>
        <a:p>
          <a:endParaRPr lang="bg-BG"/>
        </a:p>
      </dgm:t>
    </dgm:pt>
    <dgm:pt modelId="{C3BFF0C4-49D8-4A48-9939-53AC144B3CD5}">
      <dgm:prSet custT="1"/>
      <dgm:spPr/>
      <dgm:t>
        <a:bodyPr/>
        <a:lstStyle/>
        <a:p>
          <a:r>
            <a:rPr lang="bg-BG" sz="1400" b="1" dirty="0"/>
            <a:t>Епидемичният процес при вирусен хепатит тип В през втория наблюдаван период претърпява радикални промени, изразени с рязко снижение на заболяемостта до степен на елиминация, дължаща се на включената в имунизационния календар на страната, рекомбинантна ваксина за превенция на хепатитната тип В инфекция. Това е още едно доказателство за високата епидемиологична и клинична ефективност на ваксиналното направление в превенцията на инфекциозните болести. </a:t>
          </a:r>
        </a:p>
      </dgm:t>
    </dgm:pt>
    <dgm:pt modelId="{12AA4145-3340-43D8-8A00-24E500378074}" type="parTrans" cxnId="{DDF2C232-DB36-401B-B81F-A27C00152B95}">
      <dgm:prSet/>
      <dgm:spPr/>
      <dgm:t>
        <a:bodyPr/>
        <a:lstStyle/>
        <a:p>
          <a:endParaRPr lang="bg-BG"/>
        </a:p>
      </dgm:t>
    </dgm:pt>
    <dgm:pt modelId="{4C78842C-18FB-4EF8-B0A2-AB44360EFA8C}" type="sibTrans" cxnId="{DDF2C232-DB36-401B-B81F-A27C00152B95}">
      <dgm:prSet/>
      <dgm:spPr/>
      <dgm:t>
        <a:bodyPr/>
        <a:lstStyle/>
        <a:p>
          <a:endParaRPr lang="bg-BG"/>
        </a:p>
      </dgm:t>
    </dgm:pt>
    <dgm:pt modelId="{FB93DE80-3691-4B54-BBFF-6D2767E6A76E}">
      <dgm:prSet custT="1"/>
      <dgm:spPr/>
      <dgm:t>
        <a:bodyPr/>
        <a:lstStyle/>
        <a:p>
          <a:r>
            <a:rPr lang="bg-BG" sz="1400" b="1" dirty="0"/>
            <a:t>Епидемиологичните явления - вирусен хепатит тип С и неопределен, станаха епидемиологично видими през втория период на проучването като резултат на елиминацията на хепатит тип В, снижението на заболяемостта от хепатит А и въвеждането на нови диагностични възможности-серологични тестове за масова употреба в практиката при хепатит тип С. Терминът „неопределен“ насочва етиологичната и епидемиологична диагностика към откриването на възможни други вирусни агенти като етиологичен фактор на заболявания на черния дроб.</a:t>
          </a:r>
        </a:p>
      </dgm:t>
    </dgm:pt>
    <dgm:pt modelId="{C08D7EA8-6C04-45AD-9673-7077CCC0F2D9}" type="parTrans" cxnId="{ED5D255F-DE21-49DF-A5E9-217DB669B1C9}">
      <dgm:prSet/>
      <dgm:spPr/>
      <dgm:t>
        <a:bodyPr/>
        <a:lstStyle/>
        <a:p>
          <a:endParaRPr lang="bg-BG"/>
        </a:p>
      </dgm:t>
    </dgm:pt>
    <dgm:pt modelId="{66130746-4FBE-4717-A152-CA2034644931}" type="sibTrans" cxnId="{ED5D255F-DE21-49DF-A5E9-217DB669B1C9}">
      <dgm:prSet/>
      <dgm:spPr/>
      <dgm:t>
        <a:bodyPr/>
        <a:lstStyle/>
        <a:p>
          <a:endParaRPr lang="bg-BG"/>
        </a:p>
      </dgm:t>
    </dgm:pt>
    <dgm:pt modelId="{01580F23-C34B-45AE-BEE9-EE377C08BCFB}" type="pres">
      <dgm:prSet presAssocID="{B957C2C1-96E5-4E86-B996-60370B1744E0}" presName="Name0" presStyleCnt="0">
        <dgm:presLayoutVars>
          <dgm:dir/>
          <dgm:animLvl val="lvl"/>
          <dgm:resizeHandles/>
        </dgm:presLayoutVars>
      </dgm:prSet>
      <dgm:spPr/>
    </dgm:pt>
    <dgm:pt modelId="{143B8D1D-052D-4F6A-9446-B5733EE736E1}" type="pres">
      <dgm:prSet presAssocID="{01D416A8-47D8-475D-9EB2-1C3D9AAF9C17}" presName="linNode" presStyleCnt="0"/>
      <dgm:spPr/>
    </dgm:pt>
    <dgm:pt modelId="{79B0C1BE-1BB2-4A06-B671-D388326D2C28}" type="pres">
      <dgm:prSet presAssocID="{01D416A8-47D8-475D-9EB2-1C3D9AAF9C17}" presName="parentShp" presStyleLbl="node1" presStyleIdx="0" presStyleCnt="3" custScaleX="214672" custScaleY="121120">
        <dgm:presLayoutVars>
          <dgm:bulletEnabled val="1"/>
        </dgm:presLayoutVars>
      </dgm:prSet>
      <dgm:spPr/>
    </dgm:pt>
    <dgm:pt modelId="{0F87807E-E708-42AC-B974-05CBC7FA294D}" type="pres">
      <dgm:prSet presAssocID="{01D416A8-47D8-475D-9EB2-1C3D9AAF9C17}" presName="childShp" presStyleLbl="bgAccFollowNode1" presStyleIdx="0" presStyleCnt="3" custFlipHor="0" custScaleX="21116" custLinFactNeighborX="58520" custLinFactNeighborY="3532">
        <dgm:presLayoutVars>
          <dgm:bulletEnabled val="1"/>
        </dgm:presLayoutVars>
      </dgm:prSet>
      <dgm:spPr/>
    </dgm:pt>
    <dgm:pt modelId="{2AA3F491-FAE3-4C39-8A7C-56773055DE4B}" type="pres">
      <dgm:prSet presAssocID="{E45D358F-CFD0-4BC3-933D-03F21AF0E689}" presName="spacing" presStyleCnt="0"/>
      <dgm:spPr/>
    </dgm:pt>
    <dgm:pt modelId="{69548743-095B-4FDF-A4F8-91262CC5E14A}" type="pres">
      <dgm:prSet presAssocID="{C3BFF0C4-49D8-4A48-9939-53AC144B3CD5}" presName="linNode" presStyleCnt="0"/>
      <dgm:spPr/>
    </dgm:pt>
    <dgm:pt modelId="{4ED8DD68-5CC6-4EF9-BECA-6F9D0C751854}" type="pres">
      <dgm:prSet presAssocID="{C3BFF0C4-49D8-4A48-9939-53AC144B3CD5}" presName="parentShp" presStyleLbl="node1" presStyleIdx="1" presStyleCnt="3" custScaleX="345588" custScaleY="118926">
        <dgm:presLayoutVars>
          <dgm:bulletEnabled val="1"/>
        </dgm:presLayoutVars>
      </dgm:prSet>
      <dgm:spPr/>
    </dgm:pt>
    <dgm:pt modelId="{E4201413-D9BC-4996-B910-4E5C45A84BD8}" type="pres">
      <dgm:prSet presAssocID="{C3BFF0C4-49D8-4A48-9939-53AC144B3CD5}" presName="childShp" presStyleLbl="bgAccFollowNode1" presStyleIdx="1" presStyleCnt="3" custScaleX="19351">
        <dgm:presLayoutVars>
          <dgm:bulletEnabled val="1"/>
        </dgm:presLayoutVars>
      </dgm:prSet>
      <dgm:spPr/>
    </dgm:pt>
    <dgm:pt modelId="{14E40E7B-E2D7-4EBF-88E4-F79651BD283C}" type="pres">
      <dgm:prSet presAssocID="{4C78842C-18FB-4EF8-B0A2-AB44360EFA8C}" presName="spacing" presStyleCnt="0"/>
      <dgm:spPr/>
    </dgm:pt>
    <dgm:pt modelId="{4BDEF1B1-44E4-43FF-9487-F569E6E025FB}" type="pres">
      <dgm:prSet presAssocID="{FB93DE80-3691-4B54-BBFF-6D2767E6A76E}" presName="linNode" presStyleCnt="0"/>
      <dgm:spPr/>
    </dgm:pt>
    <dgm:pt modelId="{D7DC6453-69E6-40F8-9942-2FBEC7972A99}" type="pres">
      <dgm:prSet presAssocID="{FB93DE80-3691-4B54-BBFF-6D2767E6A76E}" presName="parentShp" presStyleLbl="node1" presStyleIdx="2" presStyleCnt="3" custScaleX="226509" custScaleY="128434">
        <dgm:presLayoutVars>
          <dgm:bulletEnabled val="1"/>
        </dgm:presLayoutVars>
      </dgm:prSet>
      <dgm:spPr/>
    </dgm:pt>
    <dgm:pt modelId="{AFAFB1D4-A754-479F-BC10-9227373D63EE}" type="pres">
      <dgm:prSet presAssocID="{FB93DE80-3691-4B54-BBFF-6D2767E6A76E}" presName="childShp" presStyleLbl="bgAccFollowNode1" presStyleIdx="2" presStyleCnt="3" custScaleX="13577" custLinFactNeighborX="63254" custLinFactNeighborY="-3932">
        <dgm:presLayoutVars>
          <dgm:bulletEnabled val="1"/>
        </dgm:presLayoutVars>
      </dgm:prSet>
      <dgm:spPr/>
    </dgm:pt>
  </dgm:ptLst>
  <dgm:cxnLst>
    <dgm:cxn modelId="{F89E7817-6865-42C2-A37E-53F698BC1F8B}" srcId="{B957C2C1-96E5-4E86-B996-60370B1744E0}" destId="{01D416A8-47D8-475D-9EB2-1C3D9AAF9C17}" srcOrd="0" destOrd="0" parTransId="{483D0841-E680-4875-9462-247AF8B2BFD5}" sibTransId="{E45D358F-CFD0-4BC3-933D-03F21AF0E689}"/>
    <dgm:cxn modelId="{00488826-AE50-448E-868D-58DFB307D16D}" type="presOf" srcId="{C3BFF0C4-49D8-4A48-9939-53AC144B3CD5}" destId="{4ED8DD68-5CC6-4EF9-BECA-6F9D0C751854}" srcOrd="0" destOrd="0" presId="urn:microsoft.com/office/officeart/2005/8/layout/vList6"/>
    <dgm:cxn modelId="{DDF2C232-DB36-401B-B81F-A27C00152B95}" srcId="{B957C2C1-96E5-4E86-B996-60370B1744E0}" destId="{C3BFF0C4-49D8-4A48-9939-53AC144B3CD5}" srcOrd="1" destOrd="0" parTransId="{12AA4145-3340-43D8-8A00-24E500378074}" sibTransId="{4C78842C-18FB-4EF8-B0A2-AB44360EFA8C}"/>
    <dgm:cxn modelId="{ED5D255F-DE21-49DF-A5E9-217DB669B1C9}" srcId="{B957C2C1-96E5-4E86-B996-60370B1744E0}" destId="{FB93DE80-3691-4B54-BBFF-6D2767E6A76E}" srcOrd="2" destOrd="0" parTransId="{C08D7EA8-6C04-45AD-9673-7077CCC0F2D9}" sibTransId="{66130746-4FBE-4717-A152-CA2034644931}"/>
    <dgm:cxn modelId="{B6CA029F-1A85-435F-A17B-60B1625E6E01}" type="presOf" srcId="{FB93DE80-3691-4B54-BBFF-6D2767E6A76E}" destId="{D7DC6453-69E6-40F8-9942-2FBEC7972A99}" srcOrd="0" destOrd="0" presId="urn:microsoft.com/office/officeart/2005/8/layout/vList6"/>
    <dgm:cxn modelId="{E8CCE2C4-FFF9-430C-8334-8596354A986D}" type="presOf" srcId="{B957C2C1-96E5-4E86-B996-60370B1744E0}" destId="{01580F23-C34B-45AE-BEE9-EE377C08BCFB}" srcOrd="0" destOrd="0" presId="urn:microsoft.com/office/officeart/2005/8/layout/vList6"/>
    <dgm:cxn modelId="{4F4B91FD-3443-4317-B64F-7BE44DBA5E5E}" type="presOf" srcId="{01D416A8-47D8-475D-9EB2-1C3D9AAF9C17}" destId="{79B0C1BE-1BB2-4A06-B671-D388326D2C28}" srcOrd="0" destOrd="0" presId="urn:microsoft.com/office/officeart/2005/8/layout/vList6"/>
    <dgm:cxn modelId="{60E9AAB0-FED6-4679-AEA4-237099158FA5}" type="presParOf" srcId="{01580F23-C34B-45AE-BEE9-EE377C08BCFB}" destId="{143B8D1D-052D-4F6A-9446-B5733EE736E1}" srcOrd="0" destOrd="0" presId="urn:microsoft.com/office/officeart/2005/8/layout/vList6"/>
    <dgm:cxn modelId="{DDFC054E-41DA-4874-8E4A-3596221FA92C}" type="presParOf" srcId="{143B8D1D-052D-4F6A-9446-B5733EE736E1}" destId="{79B0C1BE-1BB2-4A06-B671-D388326D2C28}" srcOrd="0" destOrd="0" presId="urn:microsoft.com/office/officeart/2005/8/layout/vList6"/>
    <dgm:cxn modelId="{5D0D54B1-F691-429A-8133-200DF89430DD}" type="presParOf" srcId="{143B8D1D-052D-4F6A-9446-B5733EE736E1}" destId="{0F87807E-E708-42AC-B974-05CBC7FA294D}" srcOrd="1" destOrd="0" presId="urn:microsoft.com/office/officeart/2005/8/layout/vList6"/>
    <dgm:cxn modelId="{182FE29E-7D56-41B9-8B63-2C5A963435A3}" type="presParOf" srcId="{01580F23-C34B-45AE-BEE9-EE377C08BCFB}" destId="{2AA3F491-FAE3-4C39-8A7C-56773055DE4B}" srcOrd="1" destOrd="0" presId="urn:microsoft.com/office/officeart/2005/8/layout/vList6"/>
    <dgm:cxn modelId="{366A95A8-E3C4-4B97-B849-2922FB99A36A}" type="presParOf" srcId="{01580F23-C34B-45AE-BEE9-EE377C08BCFB}" destId="{69548743-095B-4FDF-A4F8-91262CC5E14A}" srcOrd="2" destOrd="0" presId="urn:microsoft.com/office/officeart/2005/8/layout/vList6"/>
    <dgm:cxn modelId="{4D91F914-60E4-4646-ADC1-B082715349CF}" type="presParOf" srcId="{69548743-095B-4FDF-A4F8-91262CC5E14A}" destId="{4ED8DD68-5CC6-4EF9-BECA-6F9D0C751854}" srcOrd="0" destOrd="0" presId="urn:microsoft.com/office/officeart/2005/8/layout/vList6"/>
    <dgm:cxn modelId="{5CA536F5-ABD5-4B43-B5D5-8E1FA9DFA647}" type="presParOf" srcId="{69548743-095B-4FDF-A4F8-91262CC5E14A}" destId="{E4201413-D9BC-4996-B910-4E5C45A84BD8}" srcOrd="1" destOrd="0" presId="urn:microsoft.com/office/officeart/2005/8/layout/vList6"/>
    <dgm:cxn modelId="{9C9E6443-705E-4E64-94D7-18E87C0263F4}" type="presParOf" srcId="{01580F23-C34B-45AE-BEE9-EE377C08BCFB}" destId="{14E40E7B-E2D7-4EBF-88E4-F79651BD283C}" srcOrd="3" destOrd="0" presId="urn:microsoft.com/office/officeart/2005/8/layout/vList6"/>
    <dgm:cxn modelId="{24F24E1D-C37A-46DF-A7F8-6105C4E04EFD}" type="presParOf" srcId="{01580F23-C34B-45AE-BEE9-EE377C08BCFB}" destId="{4BDEF1B1-44E4-43FF-9487-F569E6E025FB}" srcOrd="4" destOrd="0" presId="urn:microsoft.com/office/officeart/2005/8/layout/vList6"/>
    <dgm:cxn modelId="{A052961A-E16C-4189-9566-A1A3221E2AEB}" type="presParOf" srcId="{4BDEF1B1-44E4-43FF-9487-F569E6E025FB}" destId="{D7DC6453-69E6-40F8-9942-2FBEC7972A99}" srcOrd="0" destOrd="0" presId="urn:microsoft.com/office/officeart/2005/8/layout/vList6"/>
    <dgm:cxn modelId="{A1A09673-84F9-4827-A1A4-F20DACA1CA85}" type="presParOf" srcId="{4BDEF1B1-44E4-43FF-9487-F569E6E025FB}" destId="{AFAFB1D4-A754-479F-BC10-9227373D63E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25E736-C47C-4A40-87DE-2C3082CAE16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41C7C5E-A139-41D6-8A02-00A315824910}">
      <dgm:prSet/>
      <dgm:spPr/>
      <dgm:t>
        <a:bodyPr/>
        <a:lstStyle/>
        <a:p>
          <a:r>
            <a:rPr lang="bg-BG" b="1" dirty="0"/>
            <a:t>Сравнителният епидемиологичен анализ на проучваните периоди при инфекциозните заболявания във Варненска област, ясно показва проявите на процеса на емергенция през втория наблюдаван период</a:t>
          </a:r>
          <a:endParaRPr lang="bg-BG" dirty="0"/>
        </a:p>
      </dgm:t>
    </dgm:pt>
    <dgm:pt modelId="{6519C67E-9323-4334-8156-5CF4B6A0CFDD}" type="parTrans" cxnId="{5E226D75-12CD-46AB-A1A7-166F6F6771FA}">
      <dgm:prSet/>
      <dgm:spPr/>
      <dgm:t>
        <a:bodyPr/>
        <a:lstStyle/>
        <a:p>
          <a:endParaRPr lang="bg-BG"/>
        </a:p>
      </dgm:t>
    </dgm:pt>
    <dgm:pt modelId="{C71801C6-A343-4FEF-8FD1-25D45166AD9E}" type="sibTrans" cxnId="{5E226D75-12CD-46AB-A1A7-166F6F6771FA}">
      <dgm:prSet/>
      <dgm:spPr/>
      <dgm:t>
        <a:bodyPr/>
        <a:lstStyle/>
        <a:p>
          <a:endParaRPr lang="bg-BG"/>
        </a:p>
      </dgm:t>
    </dgm:pt>
    <dgm:pt modelId="{4F4100B8-2F2F-4253-8838-E5B833E5751A}">
      <dgm:prSet/>
      <dgm:spPr/>
      <dgm:t>
        <a:bodyPr/>
        <a:lstStyle/>
        <a:p>
          <a:r>
            <a:rPr lang="bg-BG"/>
            <a:t>Две нови явления заемат значително място в епидемиологичното пространство на инфекциозната заболяемост – </a:t>
          </a:r>
          <a:r>
            <a:rPr lang="en-US" b="1"/>
            <a:t>HIV</a:t>
          </a:r>
          <a:r>
            <a:rPr lang="bg-BG" b="1"/>
            <a:t>- инфекцията </a:t>
          </a:r>
          <a:r>
            <a:rPr lang="bg-BG"/>
            <a:t>и </a:t>
          </a:r>
          <a:r>
            <a:rPr lang="bg-BG" b="1"/>
            <a:t>кърлежовопреносимите инфекциозни болести</a:t>
          </a:r>
          <a:r>
            <a:rPr lang="bg-BG"/>
            <a:t>. </a:t>
          </a:r>
        </a:p>
      </dgm:t>
    </dgm:pt>
    <dgm:pt modelId="{75B5DF39-EF50-4AD3-A261-7DA589E84B52}" type="parTrans" cxnId="{37CC0317-3FFD-4F79-98AE-817535B8777E}">
      <dgm:prSet/>
      <dgm:spPr/>
      <dgm:t>
        <a:bodyPr/>
        <a:lstStyle/>
        <a:p>
          <a:endParaRPr lang="bg-BG"/>
        </a:p>
      </dgm:t>
    </dgm:pt>
    <dgm:pt modelId="{0DCF578C-DDAB-4519-8D9D-4B0F97FE2B82}" type="sibTrans" cxnId="{37CC0317-3FFD-4F79-98AE-817535B8777E}">
      <dgm:prSet/>
      <dgm:spPr/>
      <dgm:t>
        <a:bodyPr/>
        <a:lstStyle/>
        <a:p>
          <a:endParaRPr lang="bg-BG"/>
        </a:p>
      </dgm:t>
    </dgm:pt>
    <dgm:pt modelId="{BEAD8F5A-1453-4042-901C-882D6556A4C1}">
      <dgm:prSet/>
      <dgm:spPr/>
      <dgm:t>
        <a:bodyPr/>
        <a:lstStyle/>
        <a:p>
          <a:r>
            <a:rPr lang="bg-BG" dirty="0"/>
            <a:t>Те са </a:t>
          </a:r>
          <a:r>
            <a:rPr lang="bg-BG" b="1" dirty="0"/>
            <a:t>резултат на обективни епидемиологични процеси, внедряващи в антропонозния епидемичен цикъл нови патогени. </a:t>
          </a:r>
        </a:p>
      </dgm:t>
    </dgm:pt>
    <dgm:pt modelId="{344B9FD2-0FE4-4FD8-8F53-37C399663AFB}" type="parTrans" cxnId="{9355DB63-E2E1-49F2-BC0B-5D18670E8010}">
      <dgm:prSet/>
      <dgm:spPr/>
      <dgm:t>
        <a:bodyPr/>
        <a:lstStyle/>
        <a:p>
          <a:endParaRPr lang="bg-BG"/>
        </a:p>
      </dgm:t>
    </dgm:pt>
    <dgm:pt modelId="{32005973-F0A9-4ABC-B59A-FE4860694058}" type="sibTrans" cxnId="{9355DB63-E2E1-49F2-BC0B-5D18670E8010}">
      <dgm:prSet/>
      <dgm:spPr/>
      <dgm:t>
        <a:bodyPr/>
        <a:lstStyle/>
        <a:p>
          <a:endParaRPr lang="bg-BG"/>
        </a:p>
      </dgm:t>
    </dgm:pt>
    <dgm:pt modelId="{E3A6D9CF-9866-47A5-A1A6-9CA7EE647643}">
      <dgm:prSet/>
      <dgm:spPr/>
      <dgm:t>
        <a:bodyPr/>
        <a:lstStyle/>
        <a:p>
          <a:r>
            <a:rPr lang="bg-BG" dirty="0"/>
            <a:t>Епидемичният процес при </a:t>
          </a:r>
          <a:r>
            <a:rPr lang="en-US" b="1" dirty="0"/>
            <a:t>HIV</a:t>
          </a:r>
          <a:r>
            <a:rPr lang="bg-BG" b="1" dirty="0"/>
            <a:t>- инфекцията </a:t>
          </a:r>
          <a:r>
            <a:rPr lang="bg-BG" dirty="0"/>
            <a:t>е причинно обусловен от интродукцията на причинители на ленте инфекции в човешкото общество, Проблемите са в същността на процеса, който е </a:t>
          </a:r>
          <a:r>
            <a:rPr lang="bg-BG" b="1" dirty="0"/>
            <a:t>трудно управляем </a:t>
          </a:r>
          <a:r>
            <a:rPr lang="bg-BG" dirty="0"/>
            <a:t>предвид изключителната изменчивост на вируса и придобиването на резистентност към антиретровирусните средства. Въпросите са да се осигури системата с нужните кадри и да се увеличи обществения натиск и разбиране за </a:t>
          </a:r>
          <a:r>
            <a:rPr lang="bg-BG" b="1" dirty="0"/>
            <a:t>необходимостта от системни усилия по противодействие на пътищата на заразяване.</a:t>
          </a:r>
        </a:p>
      </dgm:t>
    </dgm:pt>
    <dgm:pt modelId="{51D9BE33-9D29-402F-8E87-9FA4601C7189}" type="parTrans" cxnId="{9DDB40CA-AB4E-4737-9168-B95ADAE6F2B9}">
      <dgm:prSet/>
      <dgm:spPr/>
      <dgm:t>
        <a:bodyPr/>
        <a:lstStyle/>
        <a:p>
          <a:endParaRPr lang="bg-BG"/>
        </a:p>
      </dgm:t>
    </dgm:pt>
    <dgm:pt modelId="{5FB74805-C0F4-4E7E-8436-2FF74542587D}" type="sibTrans" cxnId="{9DDB40CA-AB4E-4737-9168-B95ADAE6F2B9}">
      <dgm:prSet/>
      <dgm:spPr/>
      <dgm:t>
        <a:bodyPr/>
        <a:lstStyle/>
        <a:p>
          <a:endParaRPr lang="bg-BG"/>
        </a:p>
      </dgm:t>
    </dgm:pt>
    <dgm:pt modelId="{BF722D92-D399-44FE-8BDC-58E4ACE06C6E}">
      <dgm:prSet/>
      <dgm:spPr/>
      <dgm:t>
        <a:bodyPr/>
        <a:lstStyle/>
        <a:p>
          <a:r>
            <a:rPr lang="bg-BG" b="1" dirty="0"/>
            <a:t>Кърлежово преносимите инфекции </a:t>
          </a:r>
          <a:r>
            <a:rPr lang="bg-BG" dirty="0"/>
            <a:t>се дължат на комплекс от екологични и антропогенни фактори. </a:t>
          </a:r>
        </a:p>
      </dgm:t>
    </dgm:pt>
    <dgm:pt modelId="{1DDF85E2-6233-40B1-B9CF-4F17A4B61FA7}" type="parTrans" cxnId="{3EF981B1-B61E-44B4-A9A7-7FDF9389B6EC}">
      <dgm:prSet/>
      <dgm:spPr/>
      <dgm:t>
        <a:bodyPr/>
        <a:lstStyle/>
        <a:p>
          <a:endParaRPr lang="bg-BG"/>
        </a:p>
      </dgm:t>
    </dgm:pt>
    <dgm:pt modelId="{DE9B83CE-B449-4288-AF31-53479850C825}" type="sibTrans" cxnId="{3EF981B1-B61E-44B4-A9A7-7FDF9389B6EC}">
      <dgm:prSet/>
      <dgm:spPr/>
      <dgm:t>
        <a:bodyPr/>
        <a:lstStyle/>
        <a:p>
          <a:endParaRPr lang="bg-BG"/>
        </a:p>
      </dgm:t>
    </dgm:pt>
    <dgm:pt modelId="{0A6FD133-10D4-4525-AD4C-871DC32B68F4}" type="pres">
      <dgm:prSet presAssocID="{BD25E736-C47C-4A40-87DE-2C3082CAE164}" presName="Name0" presStyleCnt="0">
        <dgm:presLayoutVars>
          <dgm:dir/>
          <dgm:animLvl val="lvl"/>
          <dgm:resizeHandles val="exact"/>
        </dgm:presLayoutVars>
      </dgm:prSet>
      <dgm:spPr/>
    </dgm:pt>
    <dgm:pt modelId="{9026D497-3490-4BD4-BE50-2783AB3A0A7C}" type="pres">
      <dgm:prSet presAssocID="{341C7C5E-A139-41D6-8A02-00A315824910}" presName="linNode" presStyleCnt="0"/>
      <dgm:spPr/>
    </dgm:pt>
    <dgm:pt modelId="{C605CE54-66D1-443F-A7A3-ABAF022FC0A7}" type="pres">
      <dgm:prSet presAssocID="{341C7C5E-A139-41D6-8A02-00A315824910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3FB4D67-F1F1-4BA2-846D-8A0B32F6E53C}" type="pres">
      <dgm:prSet presAssocID="{341C7C5E-A139-41D6-8A02-00A315824910}" presName="descendantText" presStyleLbl="alignAccFollowNode1" presStyleIdx="0" presStyleCnt="1" custScaleY="114146">
        <dgm:presLayoutVars>
          <dgm:bulletEnabled val="1"/>
        </dgm:presLayoutVars>
      </dgm:prSet>
      <dgm:spPr/>
    </dgm:pt>
  </dgm:ptLst>
  <dgm:cxnLst>
    <dgm:cxn modelId="{37CC0317-3FFD-4F79-98AE-817535B8777E}" srcId="{341C7C5E-A139-41D6-8A02-00A315824910}" destId="{4F4100B8-2F2F-4253-8838-E5B833E5751A}" srcOrd="0" destOrd="0" parTransId="{75B5DF39-EF50-4AD3-A261-7DA589E84B52}" sibTransId="{0DCF578C-DDAB-4519-8D9D-4B0F97FE2B82}"/>
    <dgm:cxn modelId="{8476CF60-69FD-4943-842C-37388AE42ECB}" type="presOf" srcId="{BF722D92-D399-44FE-8BDC-58E4ACE06C6E}" destId="{83FB4D67-F1F1-4BA2-846D-8A0B32F6E53C}" srcOrd="0" destOrd="3" presId="urn:microsoft.com/office/officeart/2005/8/layout/vList5"/>
    <dgm:cxn modelId="{9355DB63-E2E1-49F2-BC0B-5D18670E8010}" srcId="{341C7C5E-A139-41D6-8A02-00A315824910}" destId="{BEAD8F5A-1453-4042-901C-882D6556A4C1}" srcOrd="1" destOrd="0" parTransId="{344B9FD2-0FE4-4FD8-8F53-37C399663AFB}" sibTransId="{32005973-F0A9-4ABC-B59A-FE4860694058}"/>
    <dgm:cxn modelId="{5E226D75-12CD-46AB-A1A7-166F6F6771FA}" srcId="{BD25E736-C47C-4A40-87DE-2C3082CAE164}" destId="{341C7C5E-A139-41D6-8A02-00A315824910}" srcOrd="0" destOrd="0" parTransId="{6519C67E-9323-4334-8156-5CF4B6A0CFDD}" sibTransId="{C71801C6-A343-4FEF-8FD1-25D45166AD9E}"/>
    <dgm:cxn modelId="{32822A95-2F3C-4FAF-A5B1-BBF198582A73}" type="presOf" srcId="{E3A6D9CF-9866-47A5-A1A6-9CA7EE647643}" destId="{83FB4D67-F1F1-4BA2-846D-8A0B32F6E53C}" srcOrd="0" destOrd="2" presId="urn:microsoft.com/office/officeart/2005/8/layout/vList5"/>
    <dgm:cxn modelId="{7625DD9F-97BC-4E96-827C-1FAB4CFA73C6}" type="presOf" srcId="{341C7C5E-A139-41D6-8A02-00A315824910}" destId="{C605CE54-66D1-443F-A7A3-ABAF022FC0A7}" srcOrd="0" destOrd="0" presId="urn:microsoft.com/office/officeart/2005/8/layout/vList5"/>
    <dgm:cxn modelId="{3EF981B1-B61E-44B4-A9A7-7FDF9389B6EC}" srcId="{341C7C5E-A139-41D6-8A02-00A315824910}" destId="{BF722D92-D399-44FE-8BDC-58E4ACE06C6E}" srcOrd="3" destOrd="0" parTransId="{1DDF85E2-6233-40B1-B9CF-4F17A4B61FA7}" sibTransId="{DE9B83CE-B449-4288-AF31-53479850C825}"/>
    <dgm:cxn modelId="{12A655B8-30FF-4C31-A502-2C82D725AAAA}" type="presOf" srcId="{BD25E736-C47C-4A40-87DE-2C3082CAE164}" destId="{0A6FD133-10D4-4525-AD4C-871DC32B68F4}" srcOrd="0" destOrd="0" presId="urn:microsoft.com/office/officeart/2005/8/layout/vList5"/>
    <dgm:cxn modelId="{4140DAC8-46B8-4D2D-954E-E7D1B6136524}" type="presOf" srcId="{BEAD8F5A-1453-4042-901C-882D6556A4C1}" destId="{83FB4D67-F1F1-4BA2-846D-8A0B32F6E53C}" srcOrd="0" destOrd="1" presId="urn:microsoft.com/office/officeart/2005/8/layout/vList5"/>
    <dgm:cxn modelId="{9DDB40CA-AB4E-4737-9168-B95ADAE6F2B9}" srcId="{341C7C5E-A139-41D6-8A02-00A315824910}" destId="{E3A6D9CF-9866-47A5-A1A6-9CA7EE647643}" srcOrd="2" destOrd="0" parTransId="{51D9BE33-9D29-402F-8E87-9FA4601C7189}" sibTransId="{5FB74805-C0F4-4E7E-8436-2FF74542587D}"/>
    <dgm:cxn modelId="{390D27E1-798B-4AAB-B873-9661FDCBB6D3}" type="presOf" srcId="{4F4100B8-2F2F-4253-8838-E5B833E5751A}" destId="{83FB4D67-F1F1-4BA2-846D-8A0B32F6E53C}" srcOrd="0" destOrd="0" presId="urn:microsoft.com/office/officeart/2005/8/layout/vList5"/>
    <dgm:cxn modelId="{94C64CD1-FCF9-4774-B18C-347B63525796}" type="presParOf" srcId="{0A6FD133-10D4-4525-AD4C-871DC32B68F4}" destId="{9026D497-3490-4BD4-BE50-2783AB3A0A7C}" srcOrd="0" destOrd="0" presId="urn:microsoft.com/office/officeart/2005/8/layout/vList5"/>
    <dgm:cxn modelId="{16D07664-B66F-4081-A199-596751269C4E}" type="presParOf" srcId="{9026D497-3490-4BD4-BE50-2783AB3A0A7C}" destId="{C605CE54-66D1-443F-A7A3-ABAF022FC0A7}" srcOrd="0" destOrd="0" presId="urn:microsoft.com/office/officeart/2005/8/layout/vList5"/>
    <dgm:cxn modelId="{A97604C1-7F2D-4784-A307-B52A9DFF3EA6}" type="presParOf" srcId="{9026D497-3490-4BD4-BE50-2783AB3A0A7C}" destId="{83FB4D67-F1F1-4BA2-846D-8A0B32F6E5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57F2E1-116A-455E-BD07-B01D7BC3BAB2}" type="doc">
      <dgm:prSet loTypeId="urn:microsoft.com/office/officeart/2008/layout/AlternatingPictureBlock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CA88C94A-30B9-49BC-87AD-8C0AF60DE52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3325095" y="139980"/>
          <a:ext cx="8207186" cy="6247588"/>
        </a:xfrm>
        <a:prstGeom prst="rect">
          <a:avLst/>
        </a:prstGeom>
        <a:solidFill>
          <a:sysClr val="window" lastClr="FFFFFF"/>
        </a:solidFill>
        <a:ln w="42500" cap="flat" cmpd="sng" algn="ctr">
          <a:solidFill>
            <a:srgbClr val="4F81BD"/>
          </a:solidFill>
          <a:prstDash val="solid"/>
        </a:ln>
        <a:effectLst/>
      </dgm:spPr>
      <dgm:t>
        <a:bodyPr/>
        <a:lstStyle/>
        <a:p>
          <a:pPr indent="457200" algn="l">
            <a:buNone/>
          </a:pP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Групата на </a:t>
          </a:r>
          <a:r>
            <a:rPr lang="bg-BG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кръвно – трансмисивните инфекциозни заболявания 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определено е много важна в епидемиологично отношение, защото тя „произвежда“ множество заплахи от емергентно естество. Тук ясно се проявява </a:t>
          </a:r>
          <a:r>
            <a:rPr lang="bg-BG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влиянието на климатичните и природни условия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bg-BG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към целия комплекс от биологични фактори, формиращи природното огнище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: по отношение на причинителите, животинските резервоари и инсектите преносители. Процесите на затопляне на климата, водят до разширяване ареала на възможното съществуване и възпроизвеждане на паразитарния цикъл – резервоар, преносител, причинител. </a:t>
          </a:r>
        </a:p>
        <a:p>
          <a:pPr indent="457200" algn="l">
            <a:buNone/>
          </a:pPr>
          <a:r>
            <a:rPr lang="bg-BG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Нарастване глобалния риск от интродукция, ендемизация и епидемично проявление сред хората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Появяване на нови зони на валентни огнища с клинично проявени тежки форми на инфекциозното заболяване. Човешката дейност по „усвояване“ на нови територии, увеличава риска от инфициране с причинители на зоонозни инфекции, съотв. от нападение на кръвосмучещи преносители. В големите градски центрове все повече жители са свързани с крайградските райони, в които са жилищните им сгради, занимават се с селскостопанска дейност, спортуват и т.н. Рискът от контакт с кръвосмучещи преносители се увеличава и съответно възможността от заразяване с причинители на кръвно – трансмисивните инфекции. </a:t>
          </a:r>
        </a:p>
        <a:p>
          <a:pPr algn="l">
            <a:buNone/>
          </a:pP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Този епидемиологично важен момент се отнася с пълна сила за кърлежово – преносимите инфекции като </a:t>
          </a:r>
          <a:r>
            <a:rPr lang="bg-BG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Лаймска болест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свързана с </a:t>
          </a:r>
          <a:r>
            <a:rPr lang="bg-BG" i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кърлежи от род </a:t>
          </a:r>
          <a:r>
            <a:rPr lang="bg-BG" i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Ixodes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Групата на </a:t>
          </a:r>
          <a:r>
            <a:rPr lang="bg-BG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кърлежовите петнисти трески (Марсилска треска), 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свързани главно с кучешкия кърлеж </a:t>
          </a:r>
          <a:r>
            <a:rPr lang="bg-BG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Rhipicephalus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bg-BG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sanguineus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кърлежовия енцефалит - с кърлежи от род </a:t>
          </a:r>
          <a:r>
            <a:rPr lang="bg-BG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Ixodes</a:t>
          </a:r>
          <a:r>
            <a:rPr lang="bg-BG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ерлихиозите, които в последните десетилетия забележимо увеличиха, както интензитета на епизоотичния, така възможностите за епидемично разпространение. Разрасна се географския ареал с обхващане на по – високите географски ширини, които по – рано не бяха обект на ареала на тези инфекции и техните животински резервоари и преносители. Тези процеси имат своите епидемиологични условия и причини, свързани както с обективните процеси на климатични промени и затопляне, така и с антропогенната намеса и масовото проникване на човека в природните огнища. В предишни наши изследвания и монография, сме отразили подробно нашето виждане по отношение на тази епидемиологична трупа инфекции.</a:t>
          </a:r>
        </a:p>
      </dgm:t>
    </dgm:pt>
    <dgm:pt modelId="{8B8E1E2D-8124-4429-9603-77DAE54F7F66}" type="parTrans" cxnId="{18CADA56-6EF3-4BFF-97A7-A9A3CCDE9F53}">
      <dgm:prSet/>
      <dgm:spPr/>
      <dgm:t>
        <a:bodyPr/>
        <a:lstStyle/>
        <a:p>
          <a:endParaRPr lang="bg-BG"/>
        </a:p>
      </dgm:t>
    </dgm:pt>
    <dgm:pt modelId="{DE14DB78-9EBA-46FE-9B0B-C3295930DA21}" type="sibTrans" cxnId="{18CADA56-6EF3-4BFF-97A7-A9A3CCDE9F53}">
      <dgm:prSet/>
      <dgm:spPr/>
      <dgm:t>
        <a:bodyPr/>
        <a:lstStyle/>
        <a:p>
          <a:endParaRPr lang="bg-BG"/>
        </a:p>
      </dgm:t>
    </dgm:pt>
    <dgm:pt modelId="{02D58330-BAA5-4435-9CDF-B3214E0D4B84}" type="pres">
      <dgm:prSet presAssocID="{0B57F2E1-116A-455E-BD07-B01D7BC3BAB2}" presName="linearFlow" presStyleCnt="0">
        <dgm:presLayoutVars>
          <dgm:dir/>
          <dgm:resizeHandles val="exact"/>
        </dgm:presLayoutVars>
      </dgm:prSet>
      <dgm:spPr/>
    </dgm:pt>
    <dgm:pt modelId="{3E894173-CBD9-4B3C-91C0-DC6EFEF16D7F}" type="pres">
      <dgm:prSet presAssocID="{CA88C94A-30B9-49BC-87AD-8C0AF60DE528}" presName="comp" presStyleCnt="0"/>
      <dgm:spPr/>
    </dgm:pt>
    <dgm:pt modelId="{CA253D81-06C7-48F1-BF6B-3B6ECA915F48}" type="pres">
      <dgm:prSet presAssocID="{CA88C94A-30B9-49BC-87AD-8C0AF60DE528}" presName="rect2" presStyleLbl="node1" presStyleIdx="0" presStyleCnt="1" custScaleX="94083" custScaleY="174102">
        <dgm:presLayoutVars>
          <dgm:bulletEnabled val="1"/>
        </dgm:presLayoutVars>
      </dgm:prSet>
      <dgm:spPr/>
    </dgm:pt>
    <dgm:pt modelId="{B16E9922-5322-4FD9-A2F9-01C0325450B8}" type="pres">
      <dgm:prSet presAssocID="{CA88C94A-30B9-49BC-87AD-8C0AF60DE528}" presName="rect1" presStyleLbl="lnNode1" presStyleIdx="0" presStyleCnt="1" custScaleX="89524" custScaleY="80617" custLinFactNeighborX="8172" custLinFactNeighborY="35115"/>
      <dgm:spPr>
        <a:xfrm>
          <a:off x="119836" y="3247931"/>
          <a:ext cx="2040886" cy="21363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gm:spPr>
    </dgm:pt>
  </dgm:ptLst>
  <dgm:cxnLst>
    <dgm:cxn modelId="{8E9BDE62-EC4B-4EE3-930F-1BAF60449BC7}" type="presOf" srcId="{CA88C94A-30B9-49BC-87AD-8C0AF60DE528}" destId="{CA253D81-06C7-48F1-BF6B-3B6ECA915F48}" srcOrd="0" destOrd="0" presId="urn:microsoft.com/office/officeart/2008/layout/AlternatingPictureBlocks"/>
    <dgm:cxn modelId="{18CADA56-6EF3-4BFF-97A7-A9A3CCDE9F53}" srcId="{0B57F2E1-116A-455E-BD07-B01D7BC3BAB2}" destId="{CA88C94A-30B9-49BC-87AD-8C0AF60DE528}" srcOrd="0" destOrd="0" parTransId="{8B8E1E2D-8124-4429-9603-77DAE54F7F66}" sibTransId="{DE14DB78-9EBA-46FE-9B0B-C3295930DA21}"/>
    <dgm:cxn modelId="{F9FF8FE7-E0F6-4931-B39F-7F7BA4E20F51}" type="presOf" srcId="{0B57F2E1-116A-455E-BD07-B01D7BC3BAB2}" destId="{02D58330-BAA5-4435-9CDF-B3214E0D4B84}" srcOrd="0" destOrd="0" presId="urn:microsoft.com/office/officeart/2008/layout/AlternatingPictureBlocks"/>
    <dgm:cxn modelId="{A9ED5834-DD02-48F9-9917-EB8B356DCBC9}" type="presParOf" srcId="{02D58330-BAA5-4435-9CDF-B3214E0D4B84}" destId="{3E894173-CBD9-4B3C-91C0-DC6EFEF16D7F}" srcOrd="0" destOrd="0" presId="urn:microsoft.com/office/officeart/2008/layout/AlternatingPictureBlocks"/>
    <dgm:cxn modelId="{84BF0343-F8EB-4273-AE73-570AB3692861}" type="presParOf" srcId="{3E894173-CBD9-4B3C-91C0-DC6EFEF16D7F}" destId="{CA253D81-06C7-48F1-BF6B-3B6ECA915F48}" srcOrd="0" destOrd="0" presId="urn:microsoft.com/office/officeart/2008/layout/AlternatingPictureBlocks"/>
    <dgm:cxn modelId="{FD8A6001-23AA-417B-AC1B-D21C731D94D4}" type="presParOf" srcId="{3E894173-CBD9-4B3C-91C0-DC6EFEF16D7F}" destId="{B16E9922-5322-4FD9-A2F9-01C0325450B8}" srcOrd="1" destOrd="0" presId="urn:microsoft.com/office/officeart/2008/layout/AlternatingPictureBlocks"/>
  </dgm:cxnLst>
  <dgm:bg>
    <a:solidFill>
      <a:schemeClr val="accent2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57F2E1-116A-455E-BD07-B01D7BC3BAB2}" type="doc">
      <dgm:prSet loTypeId="urn:microsoft.com/office/officeart/2008/layout/AlternatingPictureBlock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CA88C94A-30B9-49BC-87AD-8C0AF60DE52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3325095" y="139980"/>
          <a:ext cx="8207186" cy="6247588"/>
        </a:xfrm>
        <a:prstGeom prst="rect">
          <a:avLst/>
        </a:prstGeom>
        <a:solidFill>
          <a:sysClr val="window" lastClr="FFFFFF"/>
        </a:solidFill>
        <a:ln w="42500" cap="flat" cmpd="sng" algn="ctr">
          <a:solidFill>
            <a:srgbClr val="4F81BD"/>
          </a:solidFill>
          <a:prstDash val="solid"/>
        </a:ln>
        <a:effectLst/>
      </dgm:spPr>
      <dgm:t>
        <a:bodyPr/>
        <a:lstStyle/>
        <a:p>
          <a:pPr indent="457200" algn="l">
            <a:buNone/>
          </a:pPr>
          <a:r>
            <a:rPr lang="bg-BG" dirty="0"/>
            <a:t>Данните от епидемиологичния надзор, представят продължаваща здравна и социална значимост на регистрираните кърлежовопреносими инфекции във ВО през разглеждания период. Заложените в Националната програма за профилактика и контрол на векторно предавани трансмисивни инфекции при хората в РБългария за 2014-2018г. цели включват </a:t>
          </a:r>
          <a:r>
            <a:rPr lang="bg-BG" b="1" i="1" dirty="0"/>
            <a:t>„намаляване на заболяемостта и смъртността от векторно-предавани трансмисивни инфекции и свеждането им  до единични  случаи в страната</a:t>
          </a:r>
          <a:r>
            <a:rPr lang="bg-BG" dirty="0"/>
            <a:t>. Снижаване на смъртността и леталитета в страната. Постигане на интегриран епидемиологичен, ветеринарен и биологичен  надзор на векторно-предаваните трансмисивни инфекции. Провеждане на целенасочени профилактични, противоепидемични и противоепизоотични мерки за намаляване числеността на векторите в населените места</a:t>
          </a:r>
          <a:r>
            <a:rPr lang="bg-BG" b="1" i="1" dirty="0"/>
            <a:t>. Установяване на трайна тенденция за снижаване на заболяемостта и смъртността и прогресивно намаляване броя на лицата, ухапани от вектори (кърлежи и комари). </a:t>
          </a:r>
          <a:r>
            <a:rPr lang="bg-BG" dirty="0"/>
            <a:t> В изпълнение на поставените цел по надзора и контрола над КПИ във ВО са представените от нас Превантивна стратегия и Направления за контрола и превенцията на КПИ във Варненска област. Те включват широк спектър от превенционни, изследователски, образователни и приложни дейности по надзора и контрола на КПИ във ВО. Изпълнението им осигурява възможност за епидемиологичен контрол над КПИ в Варненска област. Това е пример за възможността насочено да се повлияе неблагоприятната тенденция от съчетанието на екологични, климатични и биологични фактори. </a:t>
          </a:r>
          <a:endParaRPr lang="bg-BG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B8E1E2D-8124-4429-9603-77DAE54F7F66}" type="parTrans" cxnId="{18CADA56-6EF3-4BFF-97A7-A9A3CCDE9F53}">
      <dgm:prSet/>
      <dgm:spPr/>
      <dgm:t>
        <a:bodyPr/>
        <a:lstStyle/>
        <a:p>
          <a:endParaRPr lang="bg-BG"/>
        </a:p>
      </dgm:t>
    </dgm:pt>
    <dgm:pt modelId="{DE14DB78-9EBA-46FE-9B0B-C3295930DA21}" type="sibTrans" cxnId="{18CADA56-6EF3-4BFF-97A7-A9A3CCDE9F53}">
      <dgm:prSet/>
      <dgm:spPr/>
      <dgm:t>
        <a:bodyPr/>
        <a:lstStyle/>
        <a:p>
          <a:endParaRPr lang="bg-BG"/>
        </a:p>
      </dgm:t>
    </dgm:pt>
    <dgm:pt modelId="{02D58330-BAA5-4435-9CDF-B3214E0D4B84}" type="pres">
      <dgm:prSet presAssocID="{0B57F2E1-116A-455E-BD07-B01D7BC3BAB2}" presName="linearFlow" presStyleCnt="0">
        <dgm:presLayoutVars>
          <dgm:dir/>
          <dgm:resizeHandles val="exact"/>
        </dgm:presLayoutVars>
      </dgm:prSet>
      <dgm:spPr/>
    </dgm:pt>
    <dgm:pt modelId="{3E894173-CBD9-4B3C-91C0-DC6EFEF16D7F}" type="pres">
      <dgm:prSet presAssocID="{CA88C94A-30B9-49BC-87AD-8C0AF60DE528}" presName="comp" presStyleCnt="0"/>
      <dgm:spPr/>
    </dgm:pt>
    <dgm:pt modelId="{CA253D81-06C7-48F1-BF6B-3B6ECA915F48}" type="pres">
      <dgm:prSet presAssocID="{CA88C94A-30B9-49BC-87AD-8C0AF60DE528}" presName="rect2" presStyleLbl="node1" presStyleIdx="0" presStyleCnt="1" custScaleX="94083" custScaleY="174102">
        <dgm:presLayoutVars>
          <dgm:bulletEnabled val="1"/>
        </dgm:presLayoutVars>
      </dgm:prSet>
      <dgm:spPr/>
    </dgm:pt>
    <dgm:pt modelId="{B16E9922-5322-4FD9-A2F9-01C0325450B8}" type="pres">
      <dgm:prSet presAssocID="{CA88C94A-30B9-49BC-87AD-8C0AF60DE528}" presName="rect1" presStyleLbl="lnNode1" presStyleIdx="0" presStyleCnt="1" custScaleX="121943" custScaleY="95458" custLinFactNeighborX="3024" custLinFactNeighborY="35809"/>
      <dgm:spPr>
        <a:xfrm>
          <a:off x="119836" y="3247931"/>
          <a:ext cx="2040886" cy="21363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gm:spPr>
    </dgm:pt>
  </dgm:ptLst>
  <dgm:cxnLst>
    <dgm:cxn modelId="{8E9BDE62-EC4B-4EE3-930F-1BAF60449BC7}" type="presOf" srcId="{CA88C94A-30B9-49BC-87AD-8C0AF60DE528}" destId="{CA253D81-06C7-48F1-BF6B-3B6ECA915F48}" srcOrd="0" destOrd="0" presId="urn:microsoft.com/office/officeart/2008/layout/AlternatingPictureBlocks"/>
    <dgm:cxn modelId="{18CADA56-6EF3-4BFF-97A7-A9A3CCDE9F53}" srcId="{0B57F2E1-116A-455E-BD07-B01D7BC3BAB2}" destId="{CA88C94A-30B9-49BC-87AD-8C0AF60DE528}" srcOrd="0" destOrd="0" parTransId="{8B8E1E2D-8124-4429-9603-77DAE54F7F66}" sibTransId="{DE14DB78-9EBA-46FE-9B0B-C3295930DA21}"/>
    <dgm:cxn modelId="{F9FF8FE7-E0F6-4931-B39F-7F7BA4E20F51}" type="presOf" srcId="{0B57F2E1-116A-455E-BD07-B01D7BC3BAB2}" destId="{02D58330-BAA5-4435-9CDF-B3214E0D4B84}" srcOrd="0" destOrd="0" presId="urn:microsoft.com/office/officeart/2008/layout/AlternatingPictureBlocks"/>
    <dgm:cxn modelId="{A9ED5834-DD02-48F9-9917-EB8B356DCBC9}" type="presParOf" srcId="{02D58330-BAA5-4435-9CDF-B3214E0D4B84}" destId="{3E894173-CBD9-4B3C-91C0-DC6EFEF16D7F}" srcOrd="0" destOrd="0" presId="urn:microsoft.com/office/officeart/2008/layout/AlternatingPictureBlocks"/>
    <dgm:cxn modelId="{84BF0343-F8EB-4273-AE73-570AB3692861}" type="presParOf" srcId="{3E894173-CBD9-4B3C-91C0-DC6EFEF16D7F}" destId="{CA253D81-06C7-48F1-BF6B-3B6ECA915F48}" srcOrd="0" destOrd="0" presId="urn:microsoft.com/office/officeart/2008/layout/AlternatingPictureBlocks"/>
    <dgm:cxn modelId="{FD8A6001-23AA-417B-AC1B-D21C731D94D4}" type="presParOf" srcId="{3E894173-CBD9-4B3C-91C0-DC6EFEF16D7F}" destId="{B16E9922-5322-4FD9-A2F9-01C0325450B8}" srcOrd="1" destOrd="0" presId="urn:microsoft.com/office/officeart/2008/layout/AlternatingPictureBlocks"/>
  </dgm:cxnLst>
  <dgm:bg>
    <a:solidFill>
      <a:schemeClr val="tx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095CE7-7659-4797-969F-48985497E121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91A81DB5-B608-46C7-8F9C-F63CC9225444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dirty="0">
              <a:solidFill>
                <a:schemeClr val="accent4">
                  <a:lumMod val="20000"/>
                  <a:lumOff val="80000"/>
                </a:schemeClr>
              </a:solidFill>
              <a:latin typeface="Arial Black" panose="020B0A04020102020204" pitchFamily="34" charset="0"/>
            </a:rPr>
            <a:t>МОРСКА ЕПИДЕМИОЛОГИЯ</a:t>
          </a:r>
          <a:endParaRPr lang="bg-BG" dirty="0">
            <a:solidFill>
              <a:schemeClr val="accent4">
                <a:lumMod val="20000"/>
                <a:lumOff val="80000"/>
              </a:schemeClr>
            </a:solidFill>
            <a:latin typeface="Arial Black" panose="020B0A04020102020204" pitchFamily="34" charset="0"/>
          </a:endParaRPr>
        </a:p>
      </dgm:t>
    </dgm:pt>
    <dgm:pt modelId="{16872535-BA3F-4A7D-898C-53092E04BA19}" type="parTrans" cxnId="{F0EE6BAC-BED7-4AF4-9543-79B0E5B317AC}">
      <dgm:prSet/>
      <dgm:spPr/>
      <dgm:t>
        <a:bodyPr/>
        <a:lstStyle/>
        <a:p>
          <a:endParaRPr lang="bg-BG"/>
        </a:p>
      </dgm:t>
    </dgm:pt>
    <dgm:pt modelId="{8037A770-231A-414F-9590-DD52972BCB10}" type="sibTrans" cxnId="{F0EE6BAC-BED7-4AF4-9543-79B0E5B317AC}">
      <dgm:prSet/>
      <dgm:spPr/>
      <dgm:t>
        <a:bodyPr/>
        <a:lstStyle/>
        <a:p>
          <a:endParaRPr lang="bg-BG"/>
        </a:p>
      </dgm:t>
    </dgm:pt>
    <dgm:pt modelId="{0E26333D-452A-431E-B734-2FC19E20A3D4}" type="pres">
      <dgm:prSet presAssocID="{70095CE7-7659-4797-969F-48985497E121}" presName="Name0" presStyleCnt="0">
        <dgm:presLayoutVars>
          <dgm:dir/>
          <dgm:resizeHandles val="exact"/>
        </dgm:presLayoutVars>
      </dgm:prSet>
      <dgm:spPr/>
    </dgm:pt>
    <dgm:pt modelId="{A69714AA-4DC0-4C46-9D1D-1C772F9C64C8}" type="pres">
      <dgm:prSet presAssocID="{91A81DB5-B608-46C7-8F9C-F63CC9225444}" presName="node" presStyleLbl="node1" presStyleIdx="0" presStyleCnt="1" custLinFactNeighborX="0">
        <dgm:presLayoutVars>
          <dgm:bulletEnabled val="1"/>
        </dgm:presLayoutVars>
      </dgm:prSet>
      <dgm:spPr/>
    </dgm:pt>
  </dgm:ptLst>
  <dgm:cxnLst>
    <dgm:cxn modelId="{F1012A0D-9B69-4D06-B54D-0024ADDC8795}" type="presOf" srcId="{70095CE7-7659-4797-969F-48985497E121}" destId="{0E26333D-452A-431E-B734-2FC19E20A3D4}" srcOrd="0" destOrd="0" presId="urn:microsoft.com/office/officeart/2005/8/layout/process1"/>
    <dgm:cxn modelId="{F0EE6BAC-BED7-4AF4-9543-79B0E5B317AC}" srcId="{70095CE7-7659-4797-969F-48985497E121}" destId="{91A81DB5-B608-46C7-8F9C-F63CC9225444}" srcOrd="0" destOrd="0" parTransId="{16872535-BA3F-4A7D-898C-53092E04BA19}" sibTransId="{8037A770-231A-414F-9590-DD52972BCB10}"/>
    <dgm:cxn modelId="{B58D94CA-C956-425B-9CE4-25964EB71938}" type="presOf" srcId="{91A81DB5-B608-46C7-8F9C-F63CC9225444}" destId="{A69714AA-4DC0-4C46-9D1D-1C772F9C64C8}" srcOrd="0" destOrd="0" presId="urn:microsoft.com/office/officeart/2005/8/layout/process1"/>
    <dgm:cxn modelId="{C98ED15D-0B3A-41B4-A8F1-D49E44BFACA8}" type="presParOf" srcId="{0E26333D-452A-431E-B734-2FC19E20A3D4}" destId="{A69714AA-4DC0-4C46-9D1D-1C772F9C64C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0B9B49-5F0B-4D91-8B3D-CDB126DE645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DE23031-31D7-47B2-AC8E-4AD7CD3B3DAF}">
      <dgm:prSet/>
      <dgm:spPr/>
      <dgm:t>
        <a:bodyPr/>
        <a:lstStyle/>
        <a:p>
          <a:r>
            <a:rPr lang="bg-BG" dirty="0"/>
            <a:t>При взаимодействието на процесите на самовъзпроизвеждане на видовете: патогенни микроорганизми и човек, </a:t>
          </a:r>
          <a:r>
            <a:rPr lang="bg-BG" b="1" dirty="0"/>
            <a:t>същността е биологична</a:t>
          </a:r>
          <a:r>
            <a:rPr lang="bg-BG" dirty="0"/>
            <a:t>. </a:t>
          </a:r>
          <a:r>
            <a:rPr lang="bg-BG" b="1" dirty="0"/>
            <a:t>Формата, интензитета на процеса е социална</a:t>
          </a:r>
          <a:r>
            <a:rPr lang="bg-BG" dirty="0"/>
            <a:t>. Изявата е заболял човек и нанася социална вреда. Проявата е социална, защото боледуват хора, те са крайният продукт. </a:t>
          </a:r>
        </a:p>
        <a:p>
          <a:r>
            <a:rPr lang="bg-BG" dirty="0"/>
            <a:t>От друга страна става ясно, че </a:t>
          </a:r>
          <a:r>
            <a:rPr lang="bg-BG" b="1" dirty="0"/>
            <a:t>борбата за ликвидация може да се води по два пътя – комплексно</a:t>
          </a:r>
          <a:r>
            <a:rPr lang="bg-BG" dirty="0"/>
            <a:t>. Ликвидация чрез повлияване биологичната същност и ликвидация чрез определящо въздействие върху социалните фактори, когато те са доминиращи. Формата е ограничение, ликвидиране социални мерки и условия. </a:t>
          </a:r>
        </a:p>
      </dgm:t>
    </dgm:pt>
    <dgm:pt modelId="{39140074-E8B1-4189-BD7D-AE908BEC94C5}" type="parTrans" cxnId="{FFB82E22-F20E-4000-B34C-9DE9DE368B43}">
      <dgm:prSet/>
      <dgm:spPr/>
      <dgm:t>
        <a:bodyPr/>
        <a:lstStyle/>
        <a:p>
          <a:endParaRPr lang="bg-BG"/>
        </a:p>
      </dgm:t>
    </dgm:pt>
    <dgm:pt modelId="{84DCE082-401B-49FB-8101-9E731F5797F1}" type="sibTrans" cxnId="{FFB82E22-F20E-4000-B34C-9DE9DE368B43}">
      <dgm:prSet/>
      <dgm:spPr/>
      <dgm:t>
        <a:bodyPr/>
        <a:lstStyle/>
        <a:p>
          <a:endParaRPr lang="bg-BG"/>
        </a:p>
      </dgm:t>
    </dgm:pt>
    <dgm:pt modelId="{ACBA376A-392B-4A97-9361-90739934B71D}" type="pres">
      <dgm:prSet presAssocID="{FE0B9B49-5F0B-4D91-8B3D-CDB126DE645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4D2FD3-357F-4493-9462-BA25552FBB1F}" type="pres">
      <dgm:prSet presAssocID="{3DE23031-31D7-47B2-AC8E-4AD7CD3B3DAF}" presName="root" presStyleCnt="0"/>
      <dgm:spPr/>
    </dgm:pt>
    <dgm:pt modelId="{8C58D9E6-EFC3-443E-86B1-A88E7D2450C3}" type="pres">
      <dgm:prSet presAssocID="{3DE23031-31D7-47B2-AC8E-4AD7CD3B3DAF}" presName="rootComposite" presStyleCnt="0"/>
      <dgm:spPr/>
    </dgm:pt>
    <dgm:pt modelId="{F7043B95-A2D6-4C05-B4E5-0007284931EB}" type="pres">
      <dgm:prSet presAssocID="{3DE23031-31D7-47B2-AC8E-4AD7CD3B3DAF}" presName="rootText" presStyleLbl="node1" presStyleIdx="0" presStyleCnt="1"/>
      <dgm:spPr/>
    </dgm:pt>
    <dgm:pt modelId="{F3FBBBB8-8065-4203-9920-AF128BFE02D7}" type="pres">
      <dgm:prSet presAssocID="{3DE23031-31D7-47B2-AC8E-4AD7CD3B3DAF}" presName="rootConnector" presStyleLbl="node1" presStyleIdx="0" presStyleCnt="1"/>
      <dgm:spPr/>
    </dgm:pt>
    <dgm:pt modelId="{D614F254-69F3-4649-B0F1-3FA3B06BEADB}" type="pres">
      <dgm:prSet presAssocID="{3DE23031-31D7-47B2-AC8E-4AD7CD3B3DAF}" presName="childShape" presStyleCnt="0"/>
      <dgm:spPr/>
    </dgm:pt>
  </dgm:ptLst>
  <dgm:cxnLst>
    <dgm:cxn modelId="{FFB82E22-F20E-4000-B34C-9DE9DE368B43}" srcId="{FE0B9B49-5F0B-4D91-8B3D-CDB126DE6452}" destId="{3DE23031-31D7-47B2-AC8E-4AD7CD3B3DAF}" srcOrd="0" destOrd="0" parTransId="{39140074-E8B1-4189-BD7D-AE908BEC94C5}" sibTransId="{84DCE082-401B-49FB-8101-9E731F5797F1}"/>
    <dgm:cxn modelId="{FDB40478-4D9C-4EA4-BDF8-79F989E03237}" type="presOf" srcId="{3DE23031-31D7-47B2-AC8E-4AD7CD3B3DAF}" destId="{F7043B95-A2D6-4C05-B4E5-0007284931EB}" srcOrd="0" destOrd="0" presId="urn:microsoft.com/office/officeart/2005/8/layout/hierarchy3"/>
    <dgm:cxn modelId="{636E257C-9C7C-4943-904C-474B1ED0A9CC}" type="presOf" srcId="{3DE23031-31D7-47B2-AC8E-4AD7CD3B3DAF}" destId="{F3FBBBB8-8065-4203-9920-AF128BFE02D7}" srcOrd="1" destOrd="0" presId="urn:microsoft.com/office/officeart/2005/8/layout/hierarchy3"/>
    <dgm:cxn modelId="{DA50E0ED-8EA2-4CF6-BCE7-971451224501}" type="presOf" srcId="{FE0B9B49-5F0B-4D91-8B3D-CDB126DE6452}" destId="{ACBA376A-392B-4A97-9361-90739934B71D}" srcOrd="0" destOrd="0" presId="urn:microsoft.com/office/officeart/2005/8/layout/hierarchy3"/>
    <dgm:cxn modelId="{15228A77-443C-4709-B4CB-D61C3ADB6763}" type="presParOf" srcId="{ACBA376A-392B-4A97-9361-90739934B71D}" destId="{E04D2FD3-357F-4493-9462-BA25552FBB1F}" srcOrd="0" destOrd="0" presId="urn:microsoft.com/office/officeart/2005/8/layout/hierarchy3"/>
    <dgm:cxn modelId="{97E172B2-52A7-43C2-8142-6E30B0EAB20D}" type="presParOf" srcId="{E04D2FD3-357F-4493-9462-BA25552FBB1F}" destId="{8C58D9E6-EFC3-443E-86B1-A88E7D2450C3}" srcOrd="0" destOrd="0" presId="urn:microsoft.com/office/officeart/2005/8/layout/hierarchy3"/>
    <dgm:cxn modelId="{BCB2D64D-8C47-4A76-A599-9F85DBA85F7C}" type="presParOf" srcId="{8C58D9E6-EFC3-443E-86B1-A88E7D2450C3}" destId="{F7043B95-A2D6-4C05-B4E5-0007284931EB}" srcOrd="0" destOrd="0" presId="urn:microsoft.com/office/officeart/2005/8/layout/hierarchy3"/>
    <dgm:cxn modelId="{7409ECCE-4BDC-4773-804F-DA158CEC86BF}" type="presParOf" srcId="{8C58D9E6-EFC3-443E-86B1-A88E7D2450C3}" destId="{F3FBBBB8-8065-4203-9920-AF128BFE02D7}" srcOrd="1" destOrd="0" presId="urn:microsoft.com/office/officeart/2005/8/layout/hierarchy3"/>
    <dgm:cxn modelId="{17BE45C4-CAED-47C7-B901-D158474BF7B9}" type="presParOf" srcId="{E04D2FD3-357F-4493-9462-BA25552FBB1F}" destId="{D614F254-69F3-4649-B0F1-3FA3B06BEAD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F8CB47-EEEF-4C70-94B4-18FBD76957C4}" type="doc">
      <dgm:prSet loTypeId="urn:microsoft.com/office/officeart/2005/8/layout/cycle3" loCatId="cycle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bg-BG"/>
        </a:p>
      </dgm:t>
    </dgm:pt>
    <dgm:pt modelId="{D3670AFE-7F85-4514-98B1-E5EF3910758A}">
      <dgm:prSet custT="1"/>
      <dgm:spPr/>
      <dgm:t>
        <a:bodyPr/>
        <a:lstStyle/>
        <a:p>
          <a:r>
            <a:rPr lang="bg-BG" sz="1800" b="1" dirty="0"/>
            <a:t>Урбанизираните системи са качествено нови човешки поселения, които обединяват жилища, производствени зони, транспортни мрежа и средства, зони за отдих, спорт, култура и рекреация. </a:t>
          </a:r>
          <a:endParaRPr lang="bg-BG" sz="1800" dirty="0"/>
        </a:p>
      </dgm:t>
    </dgm:pt>
    <dgm:pt modelId="{94DC6CDC-8CCD-4DC9-BDF0-987D2F6F0148}" type="parTrans" cxnId="{8EFC2423-E8CD-49AA-BBCD-539540FBDB78}">
      <dgm:prSet/>
      <dgm:spPr/>
      <dgm:t>
        <a:bodyPr/>
        <a:lstStyle/>
        <a:p>
          <a:endParaRPr lang="bg-BG"/>
        </a:p>
      </dgm:t>
    </dgm:pt>
    <dgm:pt modelId="{0C0569BB-7AEB-4E47-9B46-E4771D21223A}" type="sibTrans" cxnId="{8EFC2423-E8CD-49AA-BBCD-539540FBDB78}">
      <dgm:prSet/>
      <dgm:spPr/>
      <dgm:t>
        <a:bodyPr/>
        <a:lstStyle/>
        <a:p>
          <a:endParaRPr lang="bg-BG"/>
        </a:p>
      </dgm:t>
    </dgm:pt>
    <dgm:pt modelId="{2C1CF65E-8C02-4ADE-B495-05C879D49A76}">
      <dgm:prSet custT="1"/>
      <dgm:spPr/>
      <dgm:t>
        <a:bodyPr/>
        <a:lstStyle/>
        <a:p>
          <a:r>
            <a:rPr lang="bg-BG" sz="1800" b="1" i="1" dirty="0"/>
            <a:t>Агломерацията</a:t>
          </a:r>
          <a:r>
            <a:rPr lang="bg-BG" sz="1800" b="1" dirty="0"/>
            <a:t> се простира на значителна територия, далеч надвишаваща централния град. Токио е над 38 млн. жители, следван от Делхи, Шанхай, Мексико, Сао-Пауло и Мумбай.</a:t>
          </a:r>
          <a:endParaRPr lang="bg-BG" sz="1800" dirty="0"/>
        </a:p>
      </dgm:t>
    </dgm:pt>
    <dgm:pt modelId="{C92409F2-ED93-41D4-B209-EE77251D8D15}" type="parTrans" cxnId="{E3727A71-D1F8-4F90-B0F1-0A6B9470A69E}">
      <dgm:prSet/>
      <dgm:spPr/>
      <dgm:t>
        <a:bodyPr/>
        <a:lstStyle/>
        <a:p>
          <a:endParaRPr lang="bg-BG"/>
        </a:p>
      </dgm:t>
    </dgm:pt>
    <dgm:pt modelId="{B85B1C34-8C1A-484A-96C1-045F5A258D12}" type="sibTrans" cxnId="{E3727A71-D1F8-4F90-B0F1-0A6B9470A69E}">
      <dgm:prSet/>
      <dgm:spPr/>
      <dgm:t>
        <a:bodyPr/>
        <a:lstStyle/>
        <a:p>
          <a:endParaRPr lang="bg-BG"/>
        </a:p>
      </dgm:t>
    </dgm:pt>
    <dgm:pt modelId="{FB829CBF-A747-44C9-A15B-331F3F9A534C}">
      <dgm:prSet custT="1"/>
      <dgm:spPr/>
      <dgm:t>
        <a:bodyPr/>
        <a:lstStyle/>
        <a:p>
          <a:r>
            <a:rPr lang="bg-BG" sz="1800" b="1" i="1" dirty="0"/>
            <a:t>Трите показателя “демография – икономика – пространство” </a:t>
          </a:r>
          <a:r>
            <a:rPr lang="bg-BG" sz="1800" b="1" dirty="0"/>
            <a:t>са стандарт в измерването на урбанизационните процеси. </a:t>
          </a:r>
          <a:r>
            <a:rPr lang="ru-RU" sz="1800" b="1" dirty="0"/>
            <a:t>Необходимо </a:t>
          </a:r>
          <a:r>
            <a:rPr lang="bg-BG" sz="1800" b="1" dirty="0"/>
            <a:t>е в урбанистичните параметри да се включат характеристиката на епидемичния процес и неговото управление</a:t>
          </a:r>
          <a:r>
            <a:rPr lang="ru-RU" sz="700" b="1" dirty="0"/>
            <a:t>. </a:t>
          </a:r>
          <a:endParaRPr lang="bg-BG" sz="700" dirty="0"/>
        </a:p>
      </dgm:t>
    </dgm:pt>
    <dgm:pt modelId="{A85CF512-6F9B-465B-9726-0C87AFEA7873}" type="parTrans" cxnId="{88F417D4-070C-46F0-8614-2E3444A954DF}">
      <dgm:prSet/>
      <dgm:spPr/>
      <dgm:t>
        <a:bodyPr/>
        <a:lstStyle/>
        <a:p>
          <a:endParaRPr lang="bg-BG"/>
        </a:p>
      </dgm:t>
    </dgm:pt>
    <dgm:pt modelId="{DB8D2435-D9C2-413C-B4B8-B6971322CD99}" type="sibTrans" cxnId="{88F417D4-070C-46F0-8614-2E3444A954DF}">
      <dgm:prSet/>
      <dgm:spPr/>
      <dgm:t>
        <a:bodyPr/>
        <a:lstStyle/>
        <a:p>
          <a:endParaRPr lang="bg-BG"/>
        </a:p>
      </dgm:t>
    </dgm:pt>
    <dgm:pt modelId="{6BF32ACA-DCDB-4214-A544-170E2E55564D}">
      <dgm:prSet custT="1"/>
      <dgm:spPr/>
      <dgm:t>
        <a:bodyPr/>
        <a:lstStyle/>
        <a:p>
          <a:r>
            <a:rPr lang="bg-BG" sz="1600" b="1" dirty="0"/>
            <a:t>През 2014г. по данни на ООН 54% от хората населяват градски райони и ще се увеличат до 68% към 2050г. Абсолютните стойности на градското население ще превишат 6 млрд. жители през 2045г., което ще постави сложни за решаване проблеми в сферата на управлението, услугите, жилищното осигуряване, инфраструктурата, транспорта, енергетиката, образованието и медицинското осигуряване. В тази връзка са и проблемите на епидемиологичното бъдеще и противоепидемичния надзор и контрол. </a:t>
          </a:r>
          <a:endParaRPr lang="bg-BG" sz="1600" dirty="0"/>
        </a:p>
      </dgm:t>
    </dgm:pt>
    <dgm:pt modelId="{876CE36A-5B09-4B3C-B6A4-9350B2D1F823}" type="parTrans" cxnId="{759B753F-7581-4299-8B92-556C75C1E6F1}">
      <dgm:prSet/>
      <dgm:spPr/>
      <dgm:t>
        <a:bodyPr/>
        <a:lstStyle/>
        <a:p>
          <a:endParaRPr lang="bg-BG"/>
        </a:p>
      </dgm:t>
    </dgm:pt>
    <dgm:pt modelId="{2DBD8ECF-EB5E-41CD-AACE-6113A732C202}" type="sibTrans" cxnId="{759B753F-7581-4299-8B92-556C75C1E6F1}">
      <dgm:prSet/>
      <dgm:spPr/>
      <dgm:t>
        <a:bodyPr/>
        <a:lstStyle/>
        <a:p>
          <a:endParaRPr lang="bg-BG"/>
        </a:p>
      </dgm:t>
    </dgm:pt>
    <dgm:pt modelId="{ACC4A179-6005-48B9-88C4-609B36DB3618}">
      <dgm:prSet custT="1"/>
      <dgm:spPr/>
      <dgm:t>
        <a:bodyPr/>
        <a:lstStyle/>
        <a:p>
          <a:r>
            <a:rPr lang="bg-BG" sz="1400" b="1" dirty="0"/>
            <a:t>Населението на Земята е 7 млрд. жители. Протичат сложни демографски и миграционни процеси в страните и между континентите, в посока на развитите страни. Проблемите с изхранването на увеличаващото се население, безработицата, липсата на адекватно образование, социално и полово неравенство, отношението към децата и младежта и т.н. пораждат бурни социални процеси и граждански вълнения. Войните и природните бедствия още повече усложняват положението. </a:t>
          </a:r>
          <a:endParaRPr lang="bg-BG" sz="1400" dirty="0"/>
        </a:p>
      </dgm:t>
    </dgm:pt>
    <dgm:pt modelId="{79F96D0A-F452-4186-8C39-E1492C443414}" type="parTrans" cxnId="{055FF1E8-7688-46E5-B48A-100E10F4D58A}">
      <dgm:prSet/>
      <dgm:spPr/>
      <dgm:t>
        <a:bodyPr/>
        <a:lstStyle/>
        <a:p>
          <a:endParaRPr lang="bg-BG"/>
        </a:p>
      </dgm:t>
    </dgm:pt>
    <dgm:pt modelId="{A292C170-B55E-45C7-A342-539800CAE911}" type="sibTrans" cxnId="{055FF1E8-7688-46E5-B48A-100E10F4D58A}">
      <dgm:prSet/>
      <dgm:spPr/>
      <dgm:t>
        <a:bodyPr/>
        <a:lstStyle/>
        <a:p>
          <a:endParaRPr lang="bg-BG"/>
        </a:p>
      </dgm:t>
    </dgm:pt>
    <dgm:pt modelId="{C269F3CC-F577-4159-B74D-BD88B89F3CF7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g-BG" sz="2000" b="1" dirty="0"/>
            <a:t>„Глобална“ епидемиология за целия свят и за всички хора.</a:t>
          </a:r>
          <a:endParaRPr lang="bg-BG" sz="2000" dirty="0"/>
        </a:p>
      </dgm:t>
    </dgm:pt>
    <dgm:pt modelId="{44D4AC82-734C-4AE2-9EED-F1563662F353}" type="parTrans" cxnId="{A4F21E0D-F7DA-4FDB-BFDC-4D4E522DE61C}">
      <dgm:prSet/>
      <dgm:spPr/>
      <dgm:t>
        <a:bodyPr/>
        <a:lstStyle/>
        <a:p>
          <a:endParaRPr lang="bg-BG"/>
        </a:p>
      </dgm:t>
    </dgm:pt>
    <dgm:pt modelId="{0A951A9A-F6A7-4F1B-9112-37536CB9380E}" type="sibTrans" cxnId="{A4F21E0D-F7DA-4FDB-BFDC-4D4E522DE61C}">
      <dgm:prSet/>
      <dgm:spPr/>
      <dgm:t>
        <a:bodyPr/>
        <a:lstStyle/>
        <a:p>
          <a:endParaRPr lang="bg-BG"/>
        </a:p>
      </dgm:t>
    </dgm:pt>
    <dgm:pt modelId="{7EBBB0CC-7F19-41DC-9F6D-CECBF5C6F876}" type="pres">
      <dgm:prSet presAssocID="{E0F8CB47-EEEF-4C70-94B4-18FBD76957C4}" presName="Name0" presStyleCnt="0">
        <dgm:presLayoutVars>
          <dgm:dir/>
          <dgm:resizeHandles val="exact"/>
        </dgm:presLayoutVars>
      </dgm:prSet>
      <dgm:spPr/>
    </dgm:pt>
    <dgm:pt modelId="{0D57AA6D-6CB5-4D68-BF27-7C1B7FCBF1CB}" type="pres">
      <dgm:prSet presAssocID="{E0F8CB47-EEEF-4C70-94B4-18FBD76957C4}" presName="cycle" presStyleCnt="0"/>
      <dgm:spPr/>
    </dgm:pt>
    <dgm:pt modelId="{E5EDECE8-6CA3-491A-96C3-327C3C5C39F4}" type="pres">
      <dgm:prSet presAssocID="{D3670AFE-7F85-4514-98B1-E5EF3910758A}" presName="nodeFirstNode" presStyleLbl="node1" presStyleIdx="0" presStyleCnt="6" custScaleX="452097" custScaleY="57480" custRadScaleRad="111658" custRadScaleInc="48227">
        <dgm:presLayoutVars>
          <dgm:bulletEnabled val="1"/>
        </dgm:presLayoutVars>
      </dgm:prSet>
      <dgm:spPr/>
    </dgm:pt>
    <dgm:pt modelId="{0B5CD0B9-8A68-4706-B30B-E3944AAEBCA0}" type="pres">
      <dgm:prSet presAssocID="{0C0569BB-7AEB-4E47-9B46-E4771D21223A}" presName="sibTransFirstNode" presStyleLbl="bgShp" presStyleIdx="0" presStyleCnt="1" custScaleX="948" custScaleY="96231" custLinFactNeighborX="4449" custLinFactNeighborY="38063"/>
      <dgm:spPr/>
    </dgm:pt>
    <dgm:pt modelId="{5680F736-3182-4150-83F7-F12ABB840FFC}" type="pres">
      <dgm:prSet presAssocID="{2C1CF65E-8C02-4ADE-B495-05C879D49A76}" presName="nodeFollowingNodes" presStyleLbl="node1" presStyleIdx="1" presStyleCnt="6" custScaleX="423315" custScaleY="42770" custRadScaleRad="75876" custRadScaleInc="-118670">
        <dgm:presLayoutVars>
          <dgm:bulletEnabled val="1"/>
        </dgm:presLayoutVars>
      </dgm:prSet>
      <dgm:spPr/>
    </dgm:pt>
    <dgm:pt modelId="{2542D371-C9EA-4186-B986-39B8DAA490DB}" type="pres">
      <dgm:prSet presAssocID="{FB829CBF-A747-44C9-A15B-331F3F9A534C}" presName="nodeFollowingNodes" presStyleLbl="node1" presStyleIdx="2" presStyleCnt="6" custScaleX="452097" custScaleY="64554" custRadScaleRad="48704" custRadScaleInc="-226840">
        <dgm:presLayoutVars>
          <dgm:bulletEnabled val="1"/>
        </dgm:presLayoutVars>
      </dgm:prSet>
      <dgm:spPr/>
    </dgm:pt>
    <dgm:pt modelId="{D5992483-6D1C-4D42-A49A-41FDAC2EEBA6}" type="pres">
      <dgm:prSet presAssocID="{6BF32ACA-DCDB-4214-A544-170E2E55564D}" presName="nodeFollowingNodes" presStyleLbl="node1" presStyleIdx="3" presStyleCnt="6" custScaleX="452097" custRadScaleRad="44778" custRadScaleInc="3394">
        <dgm:presLayoutVars>
          <dgm:bulletEnabled val="1"/>
        </dgm:presLayoutVars>
      </dgm:prSet>
      <dgm:spPr/>
    </dgm:pt>
    <dgm:pt modelId="{4294BE72-BF8C-4C31-BAF6-B63C79A54750}" type="pres">
      <dgm:prSet presAssocID="{ACC4A179-6005-48B9-88C4-609B36DB3618}" presName="nodeFollowingNodes" presStyleLbl="node1" presStyleIdx="4" presStyleCnt="6" custScaleX="452097" custScaleY="97140" custRadScaleRad="7327" custRadScaleInc="212472">
        <dgm:presLayoutVars>
          <dgm:bulletEnabled val="1"/>
        </dgm:presLayoutVars>
      </dgm:prSet>
      <dgm:spPr/>
    </dgm:pt>
    <dgm:pt modelId="{F98C347C-8C39-4A96-BDB4-4F9C0F27D98A}" type="pres">
      <dgm:prSet presAssocID="{C269F3CC-F577-4159-B74D-BD88B89F3CF7}" presName="nodeFollowingNodes" presStyleLbl="node1" presStyleIdx="5" presStyleCnt="6" custScaleX="279025" custScaleY="102396" custRadScaleRad="101887" custRadScaleInc="-208574">
        <dgm:presLayoutVars>
          <dgm:bulletEnabled val="1"/>
        </dgm:presLayoutVars>
      </dgm:prSet>
      <dgm:spPr/>
    </dgm:pt>
  </dgm:ptLst>
  <dgm:cxnLst>
    <dgm:cxn modelId="{0AEA4D06-9B70-4B93-8294-077FD4A9E215}" type="presOf" srcId="{2C1CF65E-8C02-4ADE-B495-05C879D49A76}" destId="{5680F736-3182-4150-83F7-F12ABB840FFC}" srcOrd="0" destOrd="0" presId="urn:microsoft.com/office/officeart/2005/8/layout/cycle3"/>
    <dgm:cxn modelId="{A25D5D0B-1F9D-424D-AC48-78D5C818D485}" type="presOf" srcId="{FB829CBF-A747-44C9-A15B-331F3F9A534C}" destId="{2542D371-C9EA-4186-B986-39B8DAA490DB}" srcOrd="0" destOrd="0" presId="urn:microsoft.com/office/officeart/2005/8/layout/cycle3"/>
    <dgm:cxn modelId="{A4F21E0D-F7DA-4FDB-BFDC-4D4E522DE61C}" srcId="{E0F8CB47-EEEF-4C70-94B4-18FBD76957C4}" destId="{C269F3CC-F577-4159-B74D-BD88B89F3CF7}" srcOrd="5" destOrd="0" parTransId="{44D4AC82-734C-4AE2-9EED-F1563662F353}" sibTransId="{0A951A9A-F6A7-4F1B-9112-37536CB9380E}"/>
    <dgm:cxn modelId="{3D226C1C-71F2-4864-9ABA-3C1E512BEFE0}" type="presOf" srcId="{E0F8CB47-EEEF-4C70-94B4-18FBD76957C4}" destId="{7EBBB0CC-7F19-41DC-9F6D-CECBF5C6F876}" srcOrd="0" destOrd="0" presId="urn:microsoft.com/office/officeart/2005/8/layout/cycle3"/>
    <dgm:cxn modelId="{8EFC2423-E8CD-49AA-BBCD-539540FBDB78}" srcId="{E0F8CB47-EEEF-4C70-94B4-18FBD76957C4}" destId="{D3670AFE-7F85-4514-98B1-E5EF3910758A}" srcOrd="0" destOrd="0" parTransId="{94DC6CDC-8CCD-4DC9-BDF0-987D2F6F0148}" sibTransId="{0C0569BB-7AEB-4E47-9B46-E4771D21223A}"/>
    <dgm:cxn modelId="{759B753F-7581-4299-8B92-556C75C1E6F1}" srcId="{E0F8CB47-EEEF-4C70-94B4-18FBD76957C4}" destId="{6BF32ACA-DCDB-4214-A544-170E2E55564D}" srcOrd="3" destOrd="0" parTransId="{876CE36A-5B09-4B3C-B6A4-9350B2D1F823}" sibTransId="{2DBD8ECF-EB5E-41CD-AACE-6113A732C202}"/>
    <dgm:cxn modelId="{73747B5B-68E2-4EF6-8963-12410DD84968}" type="presOf" srcId="{D3670AFE-7F85-4514-98B1-E5EF3910758A}" destId="{E5EDECE8-6CA3-491A-96C3-327C3C5C39F4}" srcOrd="0" destOrd="0" presId="urn:microsoft.com/office/officeart/2005/8/layout/cycle3"/>
    <dgm:cxn modelId="{0E7BA84F-4E25-4F8D-B8A6-2E52217B1DA9}" type="presOf" srcId="{ACC4A179-6005-48B9-88C4-609B36DB3618}" destId="{4294BE72-BF8C-4C31-BAF6-B63C79A54750}" srcOrd="0" destOrd="0" presId="urn:microsoft.com/office/officeart/2005/8/layout/cycle3"/>
    <dgm:cxn modelId="{E3727A71-D1F8-4F90-B0F1-0A6B9470A69E}" srcId="{E0F8CB47-EEEF-4C70-94B4-18FBD76957C4}" destId="{2C1CF65E-8C02-4ADE-B495-05C879D49A76}" srcOrd="1" destOrd="0" parTransId="{C92409F2-ED93-41D4-B209-EE77251D8D15}" sibTransId="{B85B1C34-8C1A-484A-96C1-045F5A258D12}"/>
    <dgm:cxn modelId="{1B8E99C6-6E47-415D-9358-FCCD500245A1}" type="presOf" srcId="{C269F3CC-F577-4159-B74D-BD88B89F3CF7}" destId="{F98C347C-8C39-4A96-BDB4-4F9C0F27D98A}" srcOrd="0" destOrd="0" presId="urn:microsoft.com/office/officeart/2005/8/layout/cycle3"/>
    <dgm:cxn modelId="{88F417D4-070C-46F0-8614-2E3444A954DF}" srcId="{E0F8CB47-EEEF-4C70-94B4-18FBD76957C4}" destId="{FB829CBF-A747-44C9-A15B-331F3F9A534C}" srcOrd="2" destOrd="0" parTransId="{A85CF512-6F9B-465B-9726-0C87AFEA7873}" sibTransId="{DB8D2435-D9C2-413C-B4B8-B6971322CD99}"/>
    <dgm:cxn modelId="{59A6B8D8-35D3-484A-B58C-DD18397FBD0D}" type="presOf" srcId="{0C0569BB-7AEB-4E47-9B46-E4771D21223A}" destId="{0B5CD0B9-8A68-4706-B30B-E3944AAEBCA0}" srcOrd="0" destOrd="0" presId="urn:microsoft.com/office/officeart/2005/8/layout/cycle3"/>
    <dgm:cxn modelId="{055FF1E8-7688-46E5-B48A-100E10F4D58A}" srcId="{E0F8CB47-EEEF-4C70-94B4-18FBD76957C4}" destId="{ACC4A179-6005-48B9-88C4-609B36DB3618}" srcOrd="4" destOrd="0" parTransId="{79F96D0A-F452-4186-8C39-E1492C443414}" sibTransId="{A292C170-B55E-45C7-A342-539800CAE911}"/>
    <dgm:cxn modelId="{C1F564F1-3A47-4C20-A6F0-3C3607A37B6C}" type="presOf" srcId="{6BF32ACA-DCDB-4214-A544-170E2E55564D}" destId="{D5992483-6D1C-4D42-A49A-41FDAC2EEBA6}" srcOrd="0" destOrd="0" presId="urn:microsoft.com/office/officeart/2005/8/layout/cycle3"/>
    <dgm:cxn modelId="{66DFE285-8719-4F15-AF76-44DB9D8DCC07}" type="presParOf" srcId="{7EBBB0CC-7F19-41DC-9F6D-CECBF5C6F876}" destId="{0D57AA6D-6CB5-4D68-BF27-7C1B7FCBF1CB}" srcOrd="0" destOrd="0" presId="urn:microsoft.com/office/officeart/2005/8/layout/cycle3"/>
    <dgm:cxn modelId="{AAEB25AF-BFDA-437C-9D50-8821507DAC17}" type="presParOf" srcId="{0D57AA6D-6CB5-4D68-BF27-7C1B7FCBF1CB}" destId="{E5EDECE8-6CA3-491A-96C3-327C3C5C39F4}" srcOrd="0" destOrd="0" presId="urn:microsoft.com/office/officeart/2005/8/layout/cycle3"/>
    <dgm:cxn modelId="{77B0DBF1-6D75-45CB-A904-164A88725CB1}" type="presParOf" srcId="{0D57AA6D-6CB5-4D68-BF27-7C1B7FCBF1CB}" destId="{0B5CD0B9-8A68-4706-B30B-E3944AAEBCA0}" srcOrd="1" destOrd="0" presId="urn:microsoft.com/office/officeart/2005/8/layout/cycle3"/>
    <dgm:cxn modelId="{272D076C-24C5-4ADC-B8BF-7860652A88A9}" type="presParOf" srcId="{0D57AA6D-6CB5-4D68-BF27-7C1B7FCBF1CB}" destId="{5680F736-3182-4150-83F7-F12ABB840FFC}" srcOrd="2" destOrd="0" presId="urn:microsoft.com/office/officeart/2005/8/layout/cycle3"/>
    <dgm:cxn modelId="{C2246EB2-0733-43A2-B2C3-A1876995A85D}" type="presParOf" srcId="{0D57AA6D-6CB5-4D68-BF27-7C1B7FCBF1CB}" destId="{2542D371-C9EA-4186-B986-39B8DAA490DB}" srcOrd="3" destOrd="0" presId="urn:microsoft.com/office/officeart/2005/8/layout/cycle3"/>
    <dgm:cxn modelId="{531230AD-0746-4A8D-A12E-159E8F703A2C}" type="presParOf" srcId="{0D57AA6D-6CB5-4D68-BF27-7C1B7FCBF1CB}" destId="{D5992483-6D1C-4D42-A49A-41FDAC2EEBA6}" srcOrd="4" destOrd="0" presId="urn:microsoft.com/office/officeart/2005/8/layout/cycle3"/>
    <dgm:cxn modelId="{2E0678D9-A2F6-41A2-8476-1F89558B5C5C}" type="presParOf" srcId="{0D57AA6D-6CB5-4D68-BF27-7C1B7FCBF1CB}" destId="{4294BE72-BF8C-4C31-BAF6-B63C79A54750}" srcOrd="5" destOrd="0" presId="urn:microsoft.com/office/officeart/2005/8/layout/cycle3"/>
    <dgm:cxn modelId="{8F6605FF-1BC9-47C4-A0C3-39FD61011B51}" type="presParOf" srcId="{0D57AA6D-6CB5-4D68-BF27-7C1B7FCBF1CB}" destId="{F98C347C-8C39-4A96-BDB4-4F9C0F27D98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FC8029-15CC-4341-BAA8-10C6807933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68938243-BFE6-44C8-97AB-9D4D5696D4ED}">
      <dgm:prSet/>
      <dgm:spPr/>
      <dgm:t>
        <a:bodyPr/>
        <a:lstStyle/>
        <a:p>
          <a:pPr algn="ctr"/>
          <a:r>
            <a:rPr lang="bg-BG" b="1" i="1" cap="all" baseline="0" dirty="0"/>
            <a:t>инфекции на дихателните пътища</a:t>
          </a:r>
          <a:endParaRPr lang="bg-BG" cap="all" baseline="0" dirty="0"/>
        </a:p>
      </dgm:t>
    </dgm:pt>
    <dgm:pt modelId="{93330F4C-20AB-4CD0-BFA3-B9C7DDEEB652}" type="parTrans" cxnId="{F35D1416-1395-4722-B9AD-5F362A405541}">
      <dgm:prSet/>
      <dgm:spPr/>
      <dgm:t>
        <a:bodyPr/>
        <a:lstStyle/>
        <a:p>
          <a:endParaRPr lang="bg-BG"/>
        </a:p>
      </dgm:t>
    </dgm:pt>
    <dgm:pt modelId="{1976CA01-80D0-4B8A-80EF-87ABC451BAB7}" type="sibTrans" cxnId="{F35D1416-1395-4722-B9AD-5F362A405541}">
      <dgm:prSet/>
      <dgm:spPr/>
      <dgm:t>
        <a:bodyPr/>
        <a:lstStyle/>
        <a:p>
          <a:endParaRPr lang="bg-BG"/>
        </a:p>
      </dgm:t>
    </dgm:pt>
    <dgm:pt modelId="{F2E149CA-AF70-42A3-8091-4EF55E2F2E6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b="1" dirty="0">
              <a:solidFill>
                <a:srgbClr val="FFFF00"/>
              </a:solidFill>
            </a:rPr>
            <a:t>Скарлатината </a:t>
          </a:r>
          <a:r>
            <a:rPr lang="bg-BG" dirty="0">
              <a:solidFill>
                <a:srgbClr val="FFFF00"/>
              </a:solidFill>
            </a:rPr>
            <a:t>запазва лек възходящ ход на описващите тенденции за Варненска област и страната. Както и в предишния времеви период са обхванати от епидемичния процес при тази стрептококова инфекция, </a:t>
          </a:r>
          <a:r>
            <a:rPr lang="bg-BG" b="1" i="1" dirty="0">
              <a:solidFill>
                <a:srgbClr val="FFFF00"/>
              </a:solidFill>
            </a:rPr>
            <a:t>градските селища от урбанизационния комплекс,</a:t>
          </a:r>
          <a:r>
            <a:rPr lang="bg-BG" dirty="0">
              <a:solidFill>
                <a:srgbClr val="FFFF00"/>
              </a:solidFill>
            </a:rPr>
            <a:t> където е съсредоточена основата маса от </a:t>
          </a:r>
          <a:r>
            <a:rPr lang="bg-BG" b="1" dirty="0">
              <a:solidFill>
                <a:srgbClr val="FFFF00"/>
              </a:solidFill>
            </a:rPr>
            <a:t>младото население на областта</a:t>
          </a:r>
          <a:r>
            <a:rPr lang="bg-BG" dirty="0">
              <a:solidFill>
                <a:srgbClr val="FFFF00"/>
              </a:solidFill>
            </a:rPr>
            <a:t>. </a:t>
          </a:r>
          <a:r>
            <a:rPr lang="bg-BG" b="1" dirty="0">
              <a:solidFill>
                <a:srgbClr val="FFFF00"/>
              </a:solidFill>
            </a:rPr>
            <a:t>детска възраст до 14г. </a:t>
          </a:r>
          <a:endParaRPr lang="bg-BG" dirty="0">
            <a:solidFill>
              <a:srgbClr val="FFFF00"/>
            </a:solidFill>
          </a:endParaRPr>
        </a:p>
      </dgm:t>
    </dgm:pt>
    <dgm:pt modelId="{15E7691E-E57D-4198-8F08-8291B9D8BFE5}" type="parTrans" cxnId="{721F91E1-833D-499B-82B9-B44F30F89831}">
      <dgm:prSet/>
      <dgm:spPr/>
      <dgm:t>
        <a:bodyPr/>
        <a:lstStyle/>
        <a:p>
          <a:endParaRPr lang="bg-BG"/>
        </a:p>
      </dgm:t>
    </dgm:pt>
    <dgm:pt modelId="{FB551691-99B5-428D-AFFF-ACC22FFABCB3}" type="sibTrans" cxnId="{721F91E1-833D-499B-82B9-B44F30F89831}">
      <dgm:prSet/>
      <dgm:spPr/>
      <dgm:t>
        <a:bodyPr/>
        <a:lstStyle/>
        <a:p>
          <a:endParaRPr lang="bg-BG"/>
        </a:p>
      </dgm:t>
    </dgm:pt>
    <dgm:pt modelId="{2ACA1D26-28EF-4D57-8BB6-6DB9D720917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dirty="0">
              <a:solidFill>
                <a:srgbClr val="FFFF00"/>
              </a:solidFill>
            </a:rPr>
            <a:t>През първия период, когато сме извършвали детайлно проучване на особеностите на епидемичния процес при скарлатината, установяваме </a:t>
          </a:r>
          <a:r>
            <a:rPr lang="bg-BG" b="1" dirty="0">
              <a:solidFill>
                <a:srgbClr val="FFFF00"/>
              </a:solidFill>
            </a:rPr>
            <a:t>протрахиране на заболяемостта о</a:t>
          </a:r>
          <a:r>
            <a:rPr lang="bg-BG" dirty="0">
              <a:solidFill>
                <a:srgbClr val="FFFF00"/>
              </a:solidFill>
            </a:rPr>
            <a:t>т скарлатина </a:t>
          </a:r>
          <a:r>
            <a:rPr lang="bg-BG" b="1" dirty="0">
              <a:solidFill>
                <a:srgbClr val="FFFF00"/>
              </a:solidFill>
            </a:rPr>
            <a:t>към пролетните месеци. </a:t>
          </a:r>
          <a:r>
            <a:rPr lang="bg-BG" dirty="0">
              <a:solidFill>
                <a:srgbClr val="FFFF00"/>
              </a:solidFill>
            </a:rPr>
            <a:t>Обяснението е свързано с </a:t>
          </a:r>
          <a:r>
            <a:rPr lang="bg-BG" b="1" dirty="0">
              <a:solidFill>
                <a:srgbClr val="FFFF00"/>
              </a:solidFill>
            </a:rPr>
            <a:t>повишената влажност на въздуха край морския бряг и екологичното благоприятстване на стрептококовите инфекции</a:t>
          </a:r>
          <a:endParaRPr lang="bg-BG" dirty="0">
            <a:solidFill>
              <a:srgbClr val="FFFF00"/>
            </a:solidFill>
          </a:endParaRPr>
        </a:p>
      </dgm:t>
    </dgm:pt>
    <dgm:pt modelId="{24DFFB41-A466-46E7-9AC6-AC2E65BC9BE6}" type="parTrans" cxnId="{BA058099-7496-401D-8818-5E04EE93520C}">
      <dgm:prSet/>
      <dgm:spPr/>
      <dgm:t>
        <a:bodyPr/>
        <a:lstStyle/>
        <a:p>
          <a:endParaRPr lang="bg-BG"/>
        </a:p>
      </dgm:t>
    </dgm:pt>
    <dgm:pt modelId="{B6CD0FF2-7F38-4DCA-AF00-E6B1D803D3A8}" type="sibTrans" cxnId="{BA058099-7496-401D-8818-5E04EE93520C}">
      <dgm:prSet/>
      <dgm:spPr/>
      <dgm:t>
        <a:bodyPr/>
        <a:lstStyle/>
        <a:p>
          <a:endParaRPr lang="bg-BG"/>
        </a:p>
      </dgm:t>
    </dgm:pt>
    <dgm:pt modelId="{4E75E580-F7ED-41F1-860F-C58890033362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b="1" dirty="0">
              <a:solidFill>
                <a:srgbClr val="FFFF00"/>
              </a:solidFill>
            </a:rPr>
            <a:t>скарлатината и останалите стрептококови инфекции</a:t>
          </a:r>
          <a:r>
            <a:rPr lang="bg-BG" dirty="0">
              <a:solidFill>
                <a:srgbClr val="FFFF00"/>
              </a:solidFill>
            </a:rPr>
            <a:t>, въпреки олекотяването на клиничното протичане, </a:t>
          </a:r>
          <a:r>
            <a:rPr lang="bg-BG" b="1" dirty="0">
              <a:solidFill>
                <a:srgbClr val="FFFF00"/>
              </a:solidFill>
            </a:rPr>
            <a:t>остават важен епидемиологичен проблем, който все още не е намерил, своето решение.</a:t>
          </a:r>
        </a:p>
      </dgm:t>
    </dgm:pt>
    <dgm:pt modelId="{41DC350C-E527-4821-843B-4E9F1C3A560A}" type="parTrans" cxnId="{1E2B6CB7-F407-435E-B1C7-77DA45D82767}">
      <dgm:prSet/>
      <dgm:spPr/>
      <dgm:t>
        <a:bodyPr/>
        <a:lstStyle/>
        <a:p>
          <a:endParaRPr lang="bg-BG"/>
        </a:p>
      </dgm:t>
    </dgm:pt>
    <dgm:pt modelId="{7C47A967-00AF-41A3-B852-1F9CC1477F90}" type="sibTrans" cxnId="{1E2B6CB7-F407-435E-B1C7-77DA45D82767}">
      <dgm:prSet/>
      <dgm:spPr/>
      <dgm:t>
        <a:bodyPr/>
        <a:lstStyle/>
        <a:p>
          <a:endParaRPr lang="bg-BG"/>
        </a:p>
      </dgm:t>
    </dgm:pt>
    <dgm:pt modelId="{72E77538-02E1-488A-9818-3815C7B1258A}" type="pres">
      <dgm:prSet presAssocID="{BCFC8029-15CC-4341-BAA8-10C680793341}" presName="linear" presStyleCnt="0">
        <dgm:presLayoutVars>
          <dgm:animLvl val="lvl"/>
          <dgm:resizeHandles val="exact"/>
        </dgm:presLayoutVars>
      </dgm:prSet>
      <dgm:spPr/>
    </dgm:pt>
    <dgm:pt modelId="{3734AD8A-C65C-49D3-800A-7F4D5F20B3C3}" type="pres">
      <dgm:prSet presAssocID="{68938243-BFE6-44C8-97AB-9D4D5696D4ED}" presName="parentText" presStyleLbl="node1" presStyleIdx="0" presStyleCnt="1" custLinFactNeighborX="-725" custLinFactNeighborY="-3612">
        <dgm:presLayoutVars>
          <dgm:chMax val="0"/>
          <dgm:bulletEnabled val="1"/>
        </dgm:presLayoutVars>
      </dgm:prSet>
      <dgm:spPr/>
    </dgm:pt>
    <dgm:pt modelId="{F5C6A814-BCF8-4EB9-B8BD-CF941F8A1F0D}" type="pres">
      <dgm:prSet presAssocID="{68938243-BFE6-44C8-97AB-9D4D5696D4ED}" presName="childText" presStyleLbl="revTx" presStyleIdx="0" presStyleCnt="1" custLinFactNeighborX="12193" custLinFactNeighborY="13119">
        <dgm:presLayoutVars>
          <dgm:bulletEnabled val="1"/>
        </dgm:presLayoutVars>
      </dgm:prSet>
      <dgm:spPr/>
    </dgm:pt>
  </dgm:ptLst>
  <dgm:cxnLst>
    <dgm:cxn modelId="{AA44310D-94F6-4552-AFA5-FC09ED336D7A}" type="presOf" srcId="{4E75E580-F7ED-41F1-860F-C58890033362}" destId="{F5C6A814-BCF8-4EB9-B8BD-CF941F8A1F0D}" srcOrd="0" destOrd="2" presId="urn:microsoft.com/office/officeart/2005/8/layout/vList2"/>
    <dgm:cxn modelId="{F35D1416-1395-4722-B9AD-5F362A405541}" srcId="{BCFC8029-15CC-4341-BAA8-10C680793341}" destId="{68938243-BFE6-44C8-97AB-9D4D5696D4ED}" srcOrd="0" destOrd="0" parTransId="{93330F4C-20AB-4CD0-BFA3-B9C7DDEEB652}" sibTransId="{1976CA01-80D0-4B8A-80EF-87ABC451BAB7}"/>
    <dgm:cxn modelId="{E081C933-845D-4B68-B75B-B4DB5CA9E9A0}" type="presOf" srcId="{2ACA1D26-28EF-4D57-8BB6-6DB9D720917A}" destId="{F5C6A814-BCF8-4EB9-B8BD-CF941F8A1F0D}" srcOrd="0" destOrd="1" presId="urn:microsoft.com/office/officeart/2005/8/layout/vList2"/>
    <dgm:cxn modelId="{0302EB49-1015-47A8-87AE-463A3F0EBD44}" type="presOf" srcId="{68938243-BFE6-44C8-97AB-9D4D5696D4ED}" destId="{3734AD8A-C65C-49D3-800A-7F4D5F20B3C3}" srcOrd="0" destOrd="0" presId="urn:microsoft.com/office/officeart/2005/8/layout/vList2"/>
    <dgm:cxn modelId="{30665053-7E97-40CD-8B6A-AEA993595801}" type="presOf" srcId="{F2E149CA-AF70-42A3-8091-4EF55E2F2E6C}" destId="{F5C6A814-BCF8-4EB9-B8BD-CF941F8A1F0D}" srcOrd="0" destOrd="0" presId="urn:microsoft.com/office/officeart/2005/8/layout/vList2"/>
    <dgm:cxn modelId="{DA80258F-8C16-408B-8024-64F3FF226F42}" type="presOf" srcId="{BCFC8029-15CC-4341-BAA8-10C680793341}" destId="{72E77538-02E1-488A-9818-3815C7B1258A}" srcOrd="0" destOrd="0" presId="urn:microsoft.com/office/officeart/2005/8/layout/vList2"/>
    <dgm:cxn modelId="{BA058099-7496-401D-8818-5E04EE93520C}" srcId="{68938243-BFE6-44C8-97AB-9D4D5696D4ED}" destId="{2ACA1D26-28EF-4D57-8BB6-6DB9D720917A}" srcOrd="1" destOrd="0" parTransId="{24DFFB41-A466-46E7-9AC6-AC2E65BC9BE6}" sibTransId="{B6CD0FF2-7F38-4DCA-AF00-E6B1D803D3A8}"/>
    <dgm:cxn modelId="{1E2B6CB7-F407-435E-B1C7-77DA45D82767}" srcId="{68938243-BFE6-44C8-97AB-9D4D5696D4ED}" destId="{4E75E580-F7ED-41F1-860F-C58890033362}" srcOrd="2" destOrd="0" parTransId="{41DC350C-E527-4821-843B-4E9F1C3A560A}" sibTransId="{7C47A967-00AF-41A3-B852-1F9CC1477F90}"/>
    <dgm:cxn modelId="{721F91E1-833D-499B-82B9-B44F30F89831}" srcId="{68938243-BFE6-44C8-97AB-9D4D5696D4ED}" destId="{F2E149CA-AF70-42A3-8091-4EF55E2F2E6C}" srcOrd="0" destOrd="0" parTransId="{15E7691E-E57D-4198-8F08-8291B9D8BFE5}" sibTransId="{FB551691-99B5-428D-AFFF-ACC22FFABCB3}"/>
    <dgm:cxn modelId="{10ECAA8F-4FAD-4ED3-855C-840C272D976D}" type="presParOf" srcId="{72E77538-02E1-488A-9818-3815C7B1258A}" destId="{3734AD8A-C65C-49D3-800A-7F4D5F20B3C3}" srcOrd="0" destOrd="0" presId="urn:microsoft.com/office/officeart/2005/8/layout/vList2"/>
    <dgm:cxn modelId="{0AA9FCC0-6B50-48BE-99EC-FCCABA1A4488}" type="presParOf" srcId="{72E77538-02E1-488A-9818-3815C7B1258A}" destId="{F5C6A814-BCF8-4EB9-B8BD-CF941F8A1F0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F1E03C-7960-4EF5-B2CA-07A3EDAF7B54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bg-BG"/>
        </a:p>
      </dgm:t>
    </dgm:pt>
    <dgm:pt modelId="{D4DBF99C-1F5C-4EE6-973E-8E7506EA73C8}">
      <dgm:prSet/>
      <dgm:spPr/>
      <dgm:t>
        <a:bodyPr/>
        <a:lstStyle/>
        <a:p>
          <a:pPr algn="ctr"/>
          <a:r>
            <a:rPr lang="bg-BG" dirty="0"/>
            <a:t>При извършеният сравнителен анализ на основните епидемиологични показатели по групи инфекциозни заболявания в двата проучвани времеви периода, получихме следните резултати:</a:t>
          </a:r>
        </a:p>
      </dgm:t>
    </dgm:pt>
    <dgm:pt modelId="{19D63EC3-908B-4F00-80B4-3C23199C23A5}" type="parTrans" cxnId="{47E245E1-14A6-4B60-BD99-ABB63A3C7CEF}">
      <dgm:prSet/>
      <dgm:spPr/>
      <dgm:t>
        <a:bodyPr/>
        <a:lstStyle/>
        <a:p>
          <a:endParaRPr lang="bg-BG"/>
        </a:p>
      </dgm:t>
    </dgm:pt>
    <dgm:pt modelId="{C68A3AE6-B22F-4A55-A6B5-85588C95A86D}" type="sibTrans" cxnId="{47E245E1-14A6-4B60-BD99-ABB63A3C7CEF}">
      <dgm:prSet/>
      <dgm:spPr/>
      <dgm:t>
        <a:bodyPr/>
        <a:lstStyle/>
        <a:p>
          <a:endParaRPr lang="bg-BG"/>
        </a:p>
      </dgm:t>
    </dgm:pt>
    <dgm:pt modelId="{B46E364D-6B20-48EC-97DC-4CB4B75ED903}" type="pres">
      <dgm:prSet presAssocID="{58F1E03C-7960-4EF5-B2CA-07A3EDAF7B54}" presName="linear" presStyleCnt="0">
        <dgm:presLayoutVars>
          <dgm:animLvl val="lvl"/>
          <dgm:resizeHandles val="exact"/>
        </dgm:presLayoutVars>
      </dgm:prSet>
      <dgm:spPr/>
    </dgm:pt>
    <dgm:pt modelId="{A5A2DDCF-E355-4299-A4CC-76DFD97BA9BD}" type="pres">
      <dgm:prSet presAssocID="{D4DBF99C-1F5C-4EE6-973E-8E7506EA73C8}" presName="parentText" presStyleLbl="node1" presStyleIdx="0" presStyleCnt="1" custLinFactNeighborX="-9983" custLinFactNeighborY="-15390">
        <dgm:presLayoutVars>
          <dgm:chMax val="0"/>
          <dgm:bulletEnabled val="1"/>
        </dgm:presLayoutVars>
      </dgm:prSet>
      <dgm:spPr/>
    </dgm:pt>
  </dgm:ptLst>
  <dgm:cxnLst>
    <dgm:cxn modelId="{1494F406-9B8E-4571-9540-A8CE42BCA304}" type="presOf" srcId="{D4DBF99C-1F5C-4EE6-973E-8E7506EA73C8}" destId="{A5A2DDCF-E355-4299-A4CC-76DFD97BA9BD}" srcOrd="0" destOrd="0" presId="urn:microsoft.com/office/officeart/2005/8/layout/vList2"/>
    <dgm:cxn modelId="{1B90BE39-C036-4399-AD52-269DF7291C51}" type="presOf" srcId="{58F1E03C-7960-4EF5-B2CA-07A3EDAF7B54}" destId="{B46E364D-6B20-48EC-97DC-4CB4B75ED903}" srcOrd="0" destOrd="0" presId="urn:microsoft.com/office/officeart/2005/8/layout/vList2"/>
    <dgm:cxn modelId="{47E245E1-14A6-4B60-BD99-ABB63A3C7CEF}" srcId="{58F1E03C-7960-4EF5-B2CA-07A3EDAF7B54}" destId="{D4DBF99C-1F5C-4EE6-973E-8E7506EA73C8}" srcOrd="0" destOrd="0" parTransId="{19D63EC3-908B-4F00-80B4-3C23199C23A5}" sibTransId="{C68A3AE6-B22F-4A55-A6B5-85588C95A86D}"/>
    <dgm:cxn modelId="{6DEFF7E9-9AF0-4F86-89BA-DDEE0DAEBB7E}" type="presParOf" srcId="{B46E364D-6B20-48EC-97DC-4CB4B75ED903}" destId="{A5A2DDCF-E355-4299-A4CC-76DFD97BA9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D1457F-CEC4-4880-B2A6-C17D4569070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DB1AC9D8-4739-44FD-A858-483764B63DEB}">
      <dgm:prSet/>
      <dgm:spPr/>
      <dgm:t>
        <a:bodyPr/>
        <a:lstStyle/>
        <a:p>
          <a:pPr algn="ctr"/>
          <a:r>
            <a:rPr lang="bg-BG" b="1" i="1" dirty="0"/>
            <a:t>инфекции на дихателните пътища</a:t>
          </a:r>
          <a:endParaRPr lang="bg-BG" dirty="0"/>
        </a:p>
      </dgm:t>
    </dgm:pt>
    <dgm:pt modelId="{9A9DAF03-AA64-4B30-A03D-FFB4314A89B5}" type="parTrans" cxnId="{E98951FB-5685-4A93-B649-84FDC1A13BC5}">
      <dgm:prSet/>
      <dgm:spPr/>
      <dgm:t>
        <a:bodyPr/>
        <a:lstStyle/>
        <a:p>
          <a:endParaRPr lang="bg-BG"/>
        </a:p>
      </dgm:t>
    </dgm:pt>
    <dgm:pt modelId="{304F95E1-BAA2-4E02-B1C6-8A0817C82D86}" type="sibTrans" cxnId="{E98951FB-5685-4A93-B649-84FDC1A13BC5}">
      <dgm:prSet/>
      <dgm:spPr/>
      <dgm:t>
        <a:bodyPr/>
        <a:lstStyle/>
        <a:p>
          <a:endParaRPr lang="bg-BG"/>
        </a:p>
      </dgm:t>
    </dgm:pt>
    <dgm:pt modelId="{53BA5434-D4F3-42BB-BE5E-F2403EF4FA8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</dgm:spPr>
      <dgm:t>
        <a:bodyPr/>
        <a:lstStyle/>
        <a:p>
          <a:pPr algn="ctr"/>
          <a:r>
            <a:rPr lang="bg-BG" b="1" dirty="0"/>
            <a:t>Варицелата</a:t>
          </a:r>
          <a:r>
            <a:rPr lang="bg-BG" dirty="0"/>
            <a:t> и в двата наблюдавани периода си остава </a:t>
          </a:r>
          <a:r>
            <a:rPr lang="bg-BG" b="1" dirty="0"/>
            <a:t>неуправляема </a:t>
          </a:r>
          <a:r>
            <a:rPr lang="bg-BG" dirty="0"/>
            <a:t>със средствата на имунопрофилактиката инфекция в нашата страна: градско изражение на заболяемостта, пролетно-лятна сезонност, и детски характер. Епидемичният процес е зависим от постъпващите равномерно възприемчиви детски контингенти, основно в градовете и зависи от броя на ражданията. Обсъдена е възможността за масова имунизация с предлаганите ваксини против варицела</a:t>
          </a:r>
        </a:p>
      </dgm:t>
    </dgm:pt>
    <dgm:pt modelId="{E2FF39E8-6782-4F14-A045-837759065317}" type="parTrans" cxnId="{C9A9D49C-D497-4131-83EC-B87F1FF1492D}">
      <dgm:prSet/>
      <dgm:spPr/>
      <dgm:t>
        <a:bodyPr/>
        <a:lstStyle/>
        <a:p>
          <a:endParaRPr lang="bg-BG"/>
        </a:p>
      </dgm:t>
    </dgm:pt>
    <dgm:pt modelId="{2E1AF27F-31B3-4967-9B8D-8F2E2BE9F885}" type="sibTrans" cxnId="{C9A9D49C-D497-4131-83EC-B87F1FF1492D}">
      <dgm:prSet/>
      <dgm:spPr/>
      <dgm:t>
        <a:bodyPr/>
        <a:lstStyle/>
        <a:p>
          <a:endParaRPr lang="bg-BG"/>
        </a:p>
      </dgm:t>
    </dgm:pt>
    <dgm:pt modelId="{76C373B1-02AE-4118-AC21-E1DD23EF75A8}" type="pres">
      <dgm:prSet presAssocID="{6ED1457F-CEC4-4880-B2A6-C17D45690706}" presName="linear" presStyleCnt="0">
        <dgm:presLayoutVars>
          <dgm:animLvl val="lvl"/>
          <dgm:resizeHandles val="exact"/>
        </dgm:presLayoutVars>
      </dgm:prSet>
      <dgm:spPr/>
    </dgm:pt>
    <dgm:pt modelId="{A27BF90C-2DA3-46D2-A15D-CB7AC7949AA1}" type="pres">
      <dgm:prSet presAssocID="{DB1AC9D8-4739-44FD-A858-483764B63DEB}" presName="parentText" presStyleLbl="node1" presStyleIdx="0" presStyleCnt="1" custLinFactNeighborY="-7172">
        <dgm:presLayoutVars>
          <dgm:chMax val="0"/>
          <dgm:bulletEnabled val="1"/>
        </dgm:presLayoutVars>
      </dgm:prSet>
      <dgm:spPr/>
    </dgm:pt>
    <dgm:pt modelId="{DFC827FD-AD98-4F9A-8AA5-BD6BC2B9B9EB}" type="pres">
      <dgm:prSet presAssocID="{DB1AC9D8-4739-44FD-A858-483764B63DEB}" presName="childText" presStyleLbl="revTx" presStyleIdx="0" presStyleCnt="1" custScaleY="111174" custLinFactNeighborX="2193" custLinFactNeighborY="8780">
        <dgm:presLayoutVars>
          <dgm:bulletEnabled val="1"/>
        </dgm:presLayoutVars>
      </dgm:prSet>
      <dgm:spPr/>
    </dgm:pt>
  </dgm:ptLst>
  <dgm:cxnLst>
    <dgm:cxn modelId="{86266A03-448D-49DF-BABC-E99DF63C2AA7}" type="presOf" srcId="{DB1AC9D8-4739-44FD-A858-483764B63DEB}" destId="{A27BF90C-2DA3-46D2-A15D-CB7AC7949AA1}" srcOrd="0" destOrd="0" presId="urn:microsoft.com/office/officeart/2005/8/layout/vList2"/>
    <dgm:cxn modelId="{0E68286B-6A73-4BC5-A7D8-7BB822B8D178}" type="presOf" srcId="{53BA5434-D4F3-42BB-BE5E-F2403EF4FA8F}" destId="{DFC827FD-AD98-4F9A-8AA5-BD6BC2B9B9EB}" srcOrd="0" destOrd="0" presId="urn:microsoft.com/office/officeart/2005/8/layout/vList2"/>
    <dgm:cxn modelId="{80BDFC94-EC5F-458C-A7AD-C1DD945072E9}" type="presOf" srcId="{6ED1457F-CEC4-4880-B2A6-C17D45690706}" destId="{76C373B1-02AE-4118-AC21-E1DD23EF75A8}" srcOrd="0" destOrd="0" presId="urn:microsoft.com/office/officeart/2005/8/layout/vList2"/>
    <dgm:cxn modelId="{C9A9D49C-D497-4131-83EC-B87F1FF1492D}" srcId="{DB1AC9D8-4739-44FD-A858-483764B63DEB}" destId="{53BA5434-D4F3-42BB-BE5E-F2403EF4FA8F}" srcOrd="0" destOrd="0" parTransId="{E2FF39E8-6782-4F14-A045-837759065317}" sibTransId="{2E1AF27F-31B3-4967-9B8D-8F2E2BE9F885}"/>
    <dgm:cxn modelId="{E98951FB-5685-4A93-B649-84FDC1A13BC5}" srcId="{6ED1457F-CEC4-4880-B2A6-C17D45690706}" destId="{DB1AC9D8-4739-44FD-A858-483764B63DEB}" srcOrd="0" destOrd="0" parTransId="{9A9DAF03-AA64-4B30-A03D-FFB4314A89B5}" sibTransId="{304F95E1-BAA2-4E02-B1C6-8A0817C82D86}"/>
    <dgm:cxn modelId="{56FB1893-30D3-4C52-B71D-03563FF66B46}" type="presParOf" srcId="{76C373B1-02AE-4118-AC21-E1DD23EF75A8}" destId="{A27BF90C-2DA3-46D2-A15D-CB7AC7949AA1}" srcOrd="0" destOrd="0" presId="urn:microsoft.com/office/officeart/2005/8/layout/vList2"/>
    <dgm:cxn modelId="{09BE5E74-8195-4837-82F6-F155DC1B2456}" type="presParOf" srcId="{76C373B1-02AE-4118-AC21-E1DD23EF75A8}" destId="{DFC827FD-AD98-4F9A-8AA5-BD6BC2B9B9E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92440E-A65C-40A8-9138-22E41CC2513C}" type="doc">
      <dgm:prSet loTypeId="urn:microsoft.com/office/officeart/2005/8/layout/default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bg-BG"/>
        </a:p>
      </dgm:t>
    </dgm:pt>
    <dgm:pt modelId="{CBD7905A-95DC-4D13-A2BB-33110883412A}">
      <dgm:prSet custT="1"/>
      <dgm:spPr>
        <a:noFill/>
      </dgm:spPr>
      <dgm:t>
        <a:bodyPr/>
        <a:lstStyle/>
        <a:p>
          <a:r>
            <a:rPr lang="bg-BG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Епидемиологична имунология</a:t>
          </a:r>
        </a:p>
        <a:p>
          <a:r>
            <a:rPr lang="bg-BG" sz="3200" b="1" dirty="0">
              <a:solidFill>
                <a:schemeClr val="tx2">
                  <a:lumMod val="10000"/>
                </a:schemeClr>
              </a:solidFill>
            </a:rPr>
            <a:t>профилно направление в епидемиологията, което излиза извън рамките на имунологичната серология</a:t>
          </a:r>
          <a:r>
            <a:rPr lang="bg-BG" sz="3200" dirty="0">
              <a:solidFill>
                <a:schemeClr val="tx2">
                  <a:lumMod val="10000"/>
                </a:schemeClr>
              </a:solidFill>
            </a:rPr>
            <a:t>.</a:t>
          </a:r>
        </a:p>
        <a:p>
          <a:r>
            <a:rPr lang="bg-BG" sz="3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bg-BG" sz="3200" b="1" dirty="0">
              <a:solidFill>
                <a:schemeClr val="tx2">
                  <a:lumMod val="10000"/>
                </a:schemeClr>
              </a:solidFill>
            </a:rPr>
            <a:t>Комплексно епидемиологично виждане за имунните процеси сред населението</a:t>
          </a:r>
          <a:r>
            <a:rPr lang="bg-BG" sz="3200" dirty="0">
              <a:solidFill>
                <a:schemeClr val="tx2">
                  <a:lumMod val="10000"/>
                </a:schemeClr>
              </a:solidFill>
            </a:rPr>
            <a:t>, т.е. анализ и обосноваване на имунологичната структура, в зависимост от вида на имунния отговор, неговата протективна стойност, епидемиологичната ефективността от приложение на биопродуктите за специфична имунизация. Необходимо е да се отчитат трайността на имунния отговор, зависимостта от измененията в антигенния състав на биопродуктите, евентуалните негативни влияния и </a:t>
          </a:r>
          <a:r>
            <a:rPr lang="bg-BG" sz="3200" dirty="0" err="1">
              <a:solidFill>
                <a:schemeClr val="tx2">
                  <a:lumMod val="10000"/>
                </a:schemeClr>
              </a:solidFill>
            </a:rPr>
            <a:t>др</a:t>
          </a:r>
          <a:r>
            <a:rPr lang="bg-BG" sz="3200" dirty="0">
              <a:solidFill>
                <a:schemeClr val="tx2">
                  <a:lumMod val="10000"/>
                </a:schemeClr>
              </a:solidFill>
            </a:rPr>
            <a:t> биологични параметри</a:t>
          </a:r>
          <a:r>
            <a:rPr lang="bg-BG" sz="2400" dirty="0">
              <a:solidFill>
                <a:schemeClr val="tx2">
                  <a:lumMod val="10000"/>
                </a:schemeClr>
              </a:solidFill>
            </a:rPr>
            <a:t>. </a:t>
          </a:r>
        </a:p>
      </dgm:t>
    </dgm:pt>
    <dgm:pt modelId="{36BE4755-3B60-4832-9885-5FEBA0B4C0CD}" type="sibTrans" cxnId="{A5140B48-E865-497A-A014-A9AB4F4D2CAD}">
      <dgm:prSet/>
      <dgm:spPr/>
      <dgm:t>
        <a:bodyPr/>
        <a:lstStyle/>
        <a:p>
          <a:endParaRPr lang="bg-BG"/>
        </a:p>
      </dgm:t>
    </dgm:pt>
    <dgm:pt modelId="{1D7BCDFD-5403-4BD1-BF34-A6AC7E5663C1}" type="parTrans" cxnId="{A5140B48-E865-497A-A014-A9AB4F4D2CAD}">
      <dgm:prSet/>
      <dgm:spPr/>
      <dgm:t>
        <a:bodyPr/>
        <a:lstStyle/>
        <a:p>
          <a:endParaRPr lang="bg-BG"/>
        </a:p>
      </dgm:t>
    </dgm:pt>
    <dgm:pt modelId="{01B3CA6D-2DBA-4AA1-96BA-F06EAAF3367B}" type="pres">
      <dgm:prSet presAssocID="{DD92440E-A65C-40A8-9138-22E41CC2513C}" presName="diagram" presStyleCnt="0">
        <dgm:presLayoutVars>
          <dgm:dir/>
          <dgm:resizeHandles val="exact"/>
        </dgm:presLayoutVars>
      </dgm:prSet>
      <dgm:spPr/>
    </dgm:pt>
    <dgm:pt modelId="{6CAC6C21-85B9-4A97-A24D-3F31A750C4F4}" type="pres">
      <dgm:prSet presAssocID="{CBD7905A-95DC-4D13-A2BB-33110883412A}" presName="node" presStyleLbl="node1" presStyleIdx="0" presStyleCnt="1">
        <dgm:presLayoutVars>
          <dgm:bulletEnabled val="1"/>
        </dgm:presLayoutVars>
      </dgm:prSet>
      <dgm:spPr/>
    </dgm:pt>
  </dgm:ptLst>
  <dgm:cxnLst>
    <dgm:cxn modelId="{A5140B48-E865-497A-A014-A9AB4F4D2CAD}" srcId="{DD92440E-A65C-40A8-9138-22E41CC2513C}" destId="{CBD7905A-95DC-4D13-A2BB-33110883412A}" srcOrd="0" destOrd="0" parTransId="{1D7BCDFD-5403-4BD1-BF34-A6AC7E5663C1}" sibTransId="{36BE4755-3B60-4832-9885-5FEBA0B4C0CD}"/>
    <dgm:cxn modelId="{99AD0EC0-8E32-45FF-ADF1-BB2F1FA9E91E}" type="presOf" srcId="{DD92440E-A65C-40A8-9138-22E41CC2513C}" destId="{01B3CA6D-2DBA-4AA1-96BA-F06EAAF3367B}" srcOrd="0" destOrd="0" presId="urn:microsoft.com/office/officeart/2005/8/layout/default"/>
    <dgm:cxn modelId="{446666C5-F513-427F-AA48-34F7F21EF4C6}" type="presOf" srcId="{CBD7905A-95DC-4D13-A2BB-33110883412A}" destId="{6CAC6C21-85B9-4A97-A24D-3F31A750C4F4}" srcOrd="0" destOrd="0" presId="urn:microsoft.com/office/officeart/2005/8/layout/default"/>
    <dgm:cxn modelId="{3AD9365F-6B9C-4911-9B11-A3D70569D313}" type="presParOf" srcId="{01B3CA6D-2DBA-4AA1-96BA-F06EAAF3367B}" destId="{6CAC6C21-85B9-4A97-A24D-3F31A750C4F4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92440E-A65C-40A8-9138-22E41CC2513C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bg-BG"/>
        </a:p>
      </dgm:t>
    </dgm:pt>
    <dgm:pt modelId="{CBD7905A-95DC-4D13-A2BB-33110883412A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g-BG" sz="1700" dirty="0"/>
            <a:t>В условията на </a:t>
          </a:r>
          <a:r>
            <a:rPr lang="bg-BG" sz="1700" b="1" dirty="0"/>
            <a:t>глобализираната информационна среда</a:t>
          </a:r>
          <a:r>
            <a:rPr lang="bg-BG" sz="1700" dirty="0"/>
            <a:t>, отношението към </a:t>
          </a:r>
          <a:r>
            <a:rPr lang="bg-BG" sz="1700" b="1" dirty="0"/>
            <a:t>приложението на ваксините </a:t>
          </a:r>
          <a:r>
            <a:rPr lang="bg-BG" sz="1700" dirty="0"/>
            <a:t>е фактор, който може да реши в положителен или негативен план </a:t>
          </a:r>
          <a:r>
            <a:rPr lang="bg-BG" sz="1700" b="1" i="1" dirty="0"/>
            <a:t>епидемиологичния изход при ваксинопредотвратимите инфекции</a:t>
          </a:r>
          <a:r>
            <a:rPr lang="bg-BG" sz="1700" b="1" dirty="0"/>
            <a:t>. </a:t>
          </a:r>
        </a:p>
        <a:p>
          <a:r>
            <a:rPr lang="bg-BG" sz="1700" dirty="0"/>
            <a:t>При анализа на създалата се ситуация, когато епидемиологичната ефективност на масовата имунопрофилактика е доказана и би следвало да решим въпроса за ерадикацията на морбили, епидемичен паротит и рубеола, от една страна и да снижим до приемливи граници заболяванията от дифтерия и коклюш от друга, се натъкваме на парадокса на периодичните епидемии сред неимунизирани при морбили и по – трудните за възникване при рубеола и епидемичен паротит. </a:t>
          </a:r>
        </a:p>
        <a:p>
          <a:r>
            <a:rPr lang="bg-BG" sz="1700" dirty="0"/>
            <a:t>Едната причина е информационната среда и влиянието на психологическия фактор върху част от населението, особено родители и някои групи с определени виждания върху живота. Все пак направленията в които следва да се работи са още </a:t>
          </a:r>
          <a:r>
            <a:rPr lang="bg-BG" sz="1700" i="1" dirty="0"/>
            <a:t>по-задълбочено изучаване дълбочината на имунния отговор</a:t>
          </a:r>
          <a:r>
            <a:rPr lang="bg-BG" sz="1700" dirty="0"/>
            <a:t>, по-нататъшно </a:t>
          </a:r>
          <a:r>
            <a:rPr lang="bg-BG" sz="1700" i="1" dirty="0"/>
            <a:t>усъвършенстване на биопродуктите в посока на висока имуногенност и ниска до липсваща реактогенност</a:t>
          </a:r>
          <a:r>
            <a:rPr lang="bg-BG" sz="1700" dirty="0"/>
            <a:t>, както и </a:t>
          </a:r>
          <a:r>
            <a:rPr lang="bg-BG" sz="1700" i="1" dirty="0"/>
            <a:t>индивидуализация на дозите</a:t>
          </a:r>
          <a:r>
            <a:rPr lang="bg-BG" sz="1700" dirty="0"/>
            <a:t>.</a:t>
          </a:r>
        </a:p>
        <a:p>
          <a:r>
            <a:rPr lang="bg-BG" sz="1700" dirty="0"/>
            <a:t> Ясно и конкретно обосноваване пред населението с </a:t>
          </a:r>
          <a:r>
            <a:rPr lang="bg-BG" sz="1700" i="1" dirty="0"/>
            <a:t>активна медийна среда </a:t>
          </a:r>
          <a:r>
            <a:rPr lang="bg-BG" sz="1700" dirty="0"/>
            <a:t>и участие на медиатори на важността от всеобщото обхващане на възприемчивите.</a:t>
          </a:r>
        </a:p>
        <a:p>
          <a:r>
            <a:rPr lang="bg-BG" sz="1700" dirty="0"/>
            <a:t> Факторът демография и здравеопазване е много съществен за реализация на поставените цели – управляване епидемичния процес при инфекции на дихателните пътища. </a:t>
          </a:r>
        </a:p>
        <a:p>
          <a:r>
            <a:rPr lang="bg-BG" sz="1700" b="1" dirty="0"/>
            <a:t>Епидемиологичната цялост на света, налага помощта на развитите страни за подкрепа на програмите за имунизация. </a:t>
          </a:r>
          <a:r>
            <a:rPr lang="bg-BG" sz="1700" i="1" dirty="0"/>
            <a:t>Насоките за висок над 90% обхват с ваксини на децата е утвърден в Глобалния план за имунизация на СЗО (</a:t>
          </a:r>
          <a:r>
            <a:rPr lang="bg-BG" sz="1700" i="1" dirty="0" err="1"/>
            <a:t>Global</a:t>
          </a:r>
          <a:r>
            <a:rPr lang="bg-BG" sz="1700" i="1" dirty="0"/>
            <a:t> </a:t>
          </a:r>
          <a:r>
            <a:rPr lang="bg-BG" sz="1700" i="1" dirty="0" err="1"/>
            <a:t>Vaccine</a:t>
          </a:r>
          <a:r>
            <a:rPr lang="bg-BG" sz="1700" i="1" dirty="0"/>
            <a:t> </a:t>
          </a:r>
          <a:r>
            <a:rPr lang="bg-BG" sz="1700" i="1" dirty="0" err="1"/>
            <a:t>Action</a:t>
          </a:r>
          <a:r>
            <a:rPr lang="bg-BG" sz="1700" i="1" dirty="0"/>
            <a:t> </a:t>
          </a:r>
          <a:r>
            <a:rPr lang="bg-BG" sz="1700" i="1" dirty="0" err="1"/>
            <a:t>Plan</a:t>
          </a:r>
          <a:r>
            <a:rPr lang="bg-BG" sz="1700" i="1" dirty="0"/>
            <a:t> 2011-2020), което задължава да работим в насока управление на ваксинопредотвратимите инфекциозни заболявания</a:t>
          </a:r>
          <a:r>
            <a:rPr lang="bg-BG" sz="1700" dirty="0"/>
            <a:t>.</a:t>
          </a:r>
        </a:p>
        <a:p>
          <a:r>
            <a:rPr lang="bg-BG" sz="1700" dirty="0"/>
            <a:t> Стрептококовите инфекции привидно са олекотили своето протичане, но последствията засягащи сърцето, бъбреците, ставния апарат остават.</a:t>
          </a:r>
        </a:p>
      </dgm:t>
    </dgm:pt>
    <dgm:pt modelId="{1D7BCDFD-5403-4BD1-BF34-A6AC7E5663C1}" type="parTrans" cxnId="{A5140B48-E865-497A-A014-A9AB4F4D2CAD}">
      <dgm:prSet/>
      <dgm:spPr/>
      <dgm:t>
        <a:bodyPr/>
        <a:lstStyle/>
        <a:p>
          <a:endParaRPr lang="bg-BG"/>
        </a:p>
      </dgm:t>
    </dgm:pt>
    <dgm:pt modelId="{36BE4755-3B60-4832-9885-5FEBA0B4C0CD}" type="sibTrans" cxnId="{A5140B48-E865-497A-A014-A9AB4F4D2CAD}">
      <dgm:prSet/>
      <dgm:spPr/>
      <dgm:t>
        <a:bodyPr/>
        <a:lstStyle/>
        <a:p>
          <a:endParaRPr lang="bg-BG"/>
        </a:p>
      </dgm:t>
    </dgm:pt>
    <dgm:pt modelId="{A54D0425-7A77-4FCB-BD9F-2635BDC7849B}" type="pres">
      <dgm:prSet presAssocID="{DD92440E-A65C-40A8-9138-22E41CC2513C}" presName="linear" presStyleCnt="0">
        <dgm:presLayoutVars>
          <dgm:animLvl val="lvl"/>
          <dgm:resizeHandles val="exact"/>
        </dgm:presLayoutVars>
      </dgm:prSet>
      <dgm:spPr/>
    </dgm:pt>
    <dgm:pt modelId="{060E6729-E677-41F5-BF04-A95818D415E3}" type="pres">
      <dgm:prSet presAssocID="{CBD7905A-95DC-4D13-A2BB-33110883412A}" presName="parentText" presStyleLbl="node1" presStyleIdx="0" presStyleCnt="1" custScaleY="1054420">
        <dgm:presLayoutVars>
          <dgm:chMax val="0"/>
          <dgm:bulletEnabled val="1"/>
        </dgm:presLayoutVars>
      </dgm:prSet>
      <dgm:spPr/>
    </dgm:pt>
  </dgm:ptLst>
  <dgm:cxnLst>
    <dgm:cxn modelId="{A3936E0C-221B-40F7-8D21-69EC0D2E664A}" type="presOf" srcId="{CBD7905A-95DC-4D13-A2BB-33110883412A}" destId="{060E6729-E677-41F5-BF04-A95818D415E3}" srcOrd="0" destOrd="0" presId="urn:microsoft.com/office/officeart/2005/8/layout/vList2"/>
    <dgm:cxn modelId="{A5140B48-E865-497A-A014-A9AB4F4D2CAD}" srcId="{DD92440E-A65C-40A8-9138-22E41CC2513C}" destId="{CBD7905A-95DC-4D13-A2BB-33110883412A}" srcOrd="0" destOrd="0" parTransId="{1D7BCDFD-5403-4BD1-BF34-A6AC7E5663C1}" sibTransId="{36BE4755-3B60-4832-9885-5FEBA0B4C0CD}"/>
    <dgm:cxn modelId="{2C93A5BE-31F2-4E2F-93FB-2F6934F04865}" type="presOf" srcId="{DD92440E-A65C-40A8-9138-22E41CC2513C}" destId="{A54D0425-7A77-4FCB-BD9F-2635BDC7849B}" srcOrd="0" destOrd="0" presId="urn:microsoft.com/office/officeart/2005/8/layout/vList2"/>
    <dgm:cxn modelId="{CCA9A2A7-46D8-40FF-868A-D13599073F80}" type="presParOf" srcId="{A54D0425-7A77-4FCB-BD9F-2635BDC7849B}" destId="{060E6729-E677-41F5-BF04-A95818D415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6C97F8-2953-4F66-B737-A3E51D0FCECC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51C0D3A0-DD2D-45AE-92BF-BC500EBC30E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sz="1900" b="1" dirty="0">
              <a:solidFill>
                <a:srgbClr val="FFFF00"/>
              </a:solidFill>
            </a:rPr>
            <a:t>При </a:t>
          </a:r>
          <a:r>
            <a:rPr lang="bg-BG" sz="2000" b="1" dirty="0">
              <a:solidFill>
                <a:srgbClr val="FFFF00"/>
              </a:solidFill>
            </a:rPr>
            <a:t>чревните инфекции </a:t>
          </a:r>
          <a:r>
            <a:rPr lang="bg-BG" sz="1900" b="1" dirty="0">
              <a:solidFill>
                <a:srgbClr val="FFFF00"/>
              </a:solidFill>
            </a:rPr>
            <a:t>с основен орален механизъм на предаване, възможността за осъществяване на основните пътища на предаване на патогенни микроорганизми са контактно – битов, воден, млечен и хранителен.</a:t>
          </a:r>
        </a:p>
        <a:p>
          <a:r>
            <a:rPr lang="bg-BG" sz="1900" b="1" dirty="0">
              <a:solidFill>
                <a:srgbClr val="FFFF00"/>
              </a:solidFill>
            </a:rPr>
            <a:t> Урбанизационните процеси тук също имат подчертано влияние. Проблемите с водоснабдяването на големите градски центрове, особено в развиващите се страни, стара и неподходяща водоснабдителна мрежа, с множество течове, просмуквания на канални и битови води, неподходящи водоснабдителни зони и др. проблеми са фактор ускоряващ процесите на предаване на причинителите на диарийни заболявания. В това отношение особен проблем представляват неблагополучните псевдоурбанизирани градски зони, където се заселват големи маси мигриращо население, както вътре в страната, така и отвън. Създават се благоприятни условия за интензивно предаване по фекално – орален път на множество причинители на чревни инфекции като шигели, салмонели, холерни вибриони, множество ентеровируси и др. Тук участват всички епидемиологично важни пътища и особено воден, хранителен, контактно – битов Изключително често и масово се засяга детската възраст, като в тези места има голямо количество детско население, неосигурено с медицински грижи и често страдащо от малнутриция. Боледуват масово, тежко и често загиват от усложнения свързани с тежката интоксикация и дехидратация. Ако не се приложат своевременни действия по съответстващо етиологично и патогенетично лечение, както и за оздравяване на средата с провеждане на епидемиологични обследвания и противоепидемични мерки, резултатите са масови епидемии, които дифузират и в благополучните зони на градовете и по -нататък към други райони и страни</a:t>
          </a:r>
        </a:p>
      </dgm:t>
    </dgm:pt>
    <dgm:pt modelId="{9A3479FA-7D39-4C64-B21A-B093B0372C5F}" type="parTrans" cxnId="{64FB1117-972A-4C99-B0B5-FD598C59F4C6}">
      <dgm:prSet/>
      <dgm:spPr/>
      <dgm:t>
        <a:bodyPr/>
        <a:lstStyle/>
        <a:p>
          <a:endParaRPr lang="bg-BG"/>
        </a:p>
      </dgm:t>
    </dgm:pt>
    <dgm:pt modelId="{82D56435-7E73-416D-8AA9-2FB43086119E}" type="sibTrans" cxnId="{64FB1117-972A-4C99-B0B5-FD598C59F4C6}">
      <dgm:prSet/>
      <dgm:spPr/>
      <dgm:t>
        <a:bodyPr/>
        <a:lstStyle/>
        <a:p>
          <a:endParaRPr lang="bg-BG"/>
        </a:p>
      </dgm:t>
    </dgm:pt>
    <dgm:pt modelId="{3E25ECB9-1310-4AA5-9E97-715AB962DB27}" type="pres">
      <dgm:prSet presAssocID="{A66C97F8-2953-4F66-B737-A3E51D0FCECC}" presName="Name0" presStyleCnt="0">
        <dgm:presLayoutVars>
          <dgm:dir/>
          <dgm:resizeHandles val="exact"/>
        </dgm:presLayoutVars>
      </dgm:prSet>
      <dgm:spPr/>
    </dgm:pt>
    <dgm:pt modelId="{966F64F5-A5FB-4CCE-A133-97D95F4EC88D}" type="pres">
      <dgm:prSet presAssocID="{51C0D3A0-DD2D-45AE-92BF-BC500EBC30ED}" presName="node" presStyleLbl="node1" presStyleIdx="0" presStyleCnt="1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64FB1117-972A-4C99-B0B5-FD598C59F4C6}" srcId="{A66C97F8-2953-4F66-B737-A3E51D0FCECC}" destId="{51C0D3A0-DD2D-45AE-92BF-BC500EBC30ED}" srcOrd="0" destOrd="0" parTransId="{9A3479FA-7D39-4C64-B21A-B093B0372C5F}" sibTransId="{82D56435-7E73-416D-8AA9-2FB43086119E}"/>
    <dgm:cxn modelId="{ED33989D-E77A-4C44-866B-8F43454E549B}" type="presOf" srcId="{51C0D3A0-DD2D-45AE-92BF-BC500EBC30ED}" destId="{966F64F5-A5FB-4CCE-A133-97D95F4EC88D}" srcOrd="0" destOrd="0" presId="urn:microsoft.com/office/officeart/2005/8/layout/process1"/>
    <dgm:cxn modelId="{1A3484AA-1F91-4865-8C24-8FEB8AFF7ED5}" type="presOf" srcId="{A66C97F8-2953-4F66-B737-A3E51D0FCECC}" destId="{3E25ECB9-1310-4AA5-9E97-715AB962DB27}" srcOrd="0" destOrd="0" presId="urn:microsoft.com/office/officeart/2005/8/layout/process1"/>
    <dgm:cxn modelId="{5B75ED2A-93FF-4D87-AFF7-56190D6BD75A}" type="presParOf" srcId="{3E25ECB9-1310-4AA5-9E97-715AB962DB27}" destId="{966F64F5-A5FB-4CCE-A133-97D95F4EC88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1798E-740C-4205-B2AB-47D505859DC1}">
      <dsp:nvSpPr>
        <dsp:cNvPr id="0" name=""/>
        <dsp:cNvSpPr/>
      </dsp:nvSpPr>
      <dsp:spPr>
        <a:xfrm>
          <a:off x="0" y="0"/>
          <a:ext cx="11230494" cy="46611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0" kern="120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Пандемичната история на човечеството е показателна за влиянието и тежките последствия от масовите инфекциозни болести.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0" kern="120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Във времето хората се опитват да разгадаят причините за масовите болестни процеси и да противодействат - </a:t>
          </a:r>
          <a:r>
            <a:rPr lang="bg-BG" sz="2300" b="0" kern="120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  <a:cs typeface="Arial" panose="020B0604020202020204" pitchFamily="34" charset="0"/>
            </a:rPr>
            <a:t>епидемиологията на заразните болести.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0" kern="120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Международното сътрудничество за управляване на епидемиологичните явления.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0" kern="120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Антропонозната намеса върху живота на Земята се увеличава и разраства. Този глобален процес поставя нови проблеми за решаване пред международната общност.</a:t>
          </a:r>
        </a:p>
      </dsp:txBody>
      <dsp:txXfrm>
        <a:off x="227539" y="227539"/>
        <a:ext cx="10775416" cy="42060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CECD0-CEBB-45F2-8D76-D384E8DBF513}">
      <dsp:nvSpPr>
        <dsp:cNvPr id="0" name=""/>
        <dsp:cNvSpPr/>
      </dsp:nvSpPr>
      <dsp:spPr>
        <a:xfrm>
          <a:off x="0" y="6097747"/>
          <a:ext cx="7290261" cy="758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/>
            <a:t>Варненска област е значим почивен център на морския бряг, който годишно през летния сезон е обитаван от огромно население. Това обстоятелство поставя значими епидемиологични цели по осигуряването на ефективен епидемиологичен надзор на чревните инфекции.</a:t>
          </a:r>
        </a:p>
      </dsp:txBody>
      <dsp:txXfrm>
        <a:off x="0" y="6097747"/>
        <a:ext cx="7290261" cy="758465"/>
      </dsp:txXfrm>
    </dsp:sp>
    <dsp:sp modelId="{0F2718F9-F2A1-4893-AECA-D2793617513C}">
      <dsp:nvSpPr>
        <dsp:cNvPr id="0" name=""/>
        <dsp:cNvSpPr/>
      </dsp:nvSpPr>
      <dsp:spPr>
        <a:xfrm rot="10800000">
          <a:off x="0" y="4942604"/>
          <a:ext cx="7290261" cy="116651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Динамиката на времето в което живеем, при масовите движения на човешки маси било с цел миграция или почивка определя новите характерни черти на епидемиологията на чревните инфекции.</a:t>
          </a:r>
        </a:p>
      </dsp:txBody>
      <dsp:txXfrm rot="10800000">
        <a:off x="0" y="4942604"/>
        <a:ext cx="7290261" cy="757969"/>
      </dsp:txXfrm>
    </dsp:sp>
    <dsp:sp modelId="{DF8615F3-C085-4747-B98B-FDAD4D2CD984}">
      <dsp:nvSpPr>
        <dsp:cNvPr id="0" name=""/>
        <dsp:cNvSpPr/>
      </dsp:nvSpPr>
      <dsp:spPr>
        <a:xfrm rot="10800000">
          <a:off x="0" y="3787461"/>
          <a:ext cx="7290261" cy="116651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/>
            <a:t>Епидемиологичният контрол е зависим от възможностите на социално – екологичната система. Следва да прибавим и новите диагностични възможности, които добавят към комплекса чревни инфекции, нови наблюдавани категории – рота вирусни и др. открити причинители на заболявания с ентероколитен синдром.</a:t>
          </a:r>
        </a:p>
      </dsp:txBody>
      <dsp:txXfrm rot="10800000">
        <a:off x="0" y="3787461"/>
        <a:ext cx="7290261" cy="757969"/>
      </dsp:txXfrm>
    </dsp:sp>
    <dsp:sp modelId="{75B2C445-F7ED-4DD0-98A0-C8F88E22F9B6}">
      <dsp:nvSpPr>
        <dsp:cNvPr id="0" name=""/>
        <dsp:cNvSpPr/>
      </dsp:nvSpPr>
      <dsp:spPr>
        <a:xfrm rot="10800000">
          <a:off x="0" y="2632318"/>
          <a:ext cx="7290261" cy="116651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Характеристиките на епидемичния процес при шигелози, салмонелози и колиинфекции са еднакви и в двата периода. Епидемиологичният облик при тези бактериални инфекции зависи от движещите сили – социално – битови, комунални, екологични и демографски фактори. </a:t>
          </a:r>
        </a:p>
      </dsp:txBody>
      <dsp:txXfrm rot="10800000">
        <a:off x="0" y="2632318"/>
        <a:ext cx="7290261" cy="757969"/>
      </dsp:txXfrm>
    </dsp:sp>
    <dsp:sp modelId="{0729CBCE-8018-44C0-B16F-D3866717C952}">
      <dsp:nvSpPr>
        <dsp:cNvPr id="0" name=""/>
        <dsp:cNvSpPr/>
      </dsp:nvSpPr>
      <dsp:spPr>
        <a:xfrm rot="10800000">
          <a:off x="0" y="1477175"/>
          <a:ext cx="7290261" cy="116651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/>
            <a:t>При всички проучени чревни инфекции и в двата периода се констатира градско преобладаване и засягане на младите възрастови групи. </a:t>
          </a:r>
        </a:p>
      </dsp:txBody>
      <dsp:txXfrm rot="10800000">
        <a:off x="0" y="1477175"/>
        <a:ext cx="7290261" cy="757969"/>
      </dsp:txXfrm>
    </dsp:sp>
    <dsp:sp modelId="{D33B4683-ABD5-48B8-88E3-4A8DB0FD2665}">
      <dsp:nvSpPr>
        <dsp:cNvPr id="0" name=""/>
        <dsp:cNvSpPr/>
      </dsp:nvSpPr>
      <dsp:spPr>
        <a:xfrm rot="10800000">
          <a:off x="0" y="124389"/>
          <a:ext cx="7290261" cy="1486764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100" kern="1200" dirty="0"/>
            <a:t>При сравнение с данните от епидемиологичния анализ на заболяемостта от ентероколити в България за по дълъг период от време (1976-2017), виждаме, че след значителния спад в заболяемостта през периода 1976-1988г., се набелязва един неустойчив в епидемиологично отношение период изразяващ се в неравномерен ход на кривата на заболяемостта и период на захълмване през 2003-2017г. </a:t>
          </a:r>
          <a:r>
            <a:rPr lang="bg-BG" sz="1200" b="1" kern="1200" dirty="0"/>
            <a:t>Вероятно причините са в социалните промени и създаваните благоприятни комунално-битови условия на живот. </a:t>
          </a:r>
        </a:p>
      </dsp:txBody>
      <dsp:txXfrm rot="10800000">
        <a:off x="0" y="124389"/>
        <a:ext cx="7290261" cy="9660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C9D0B-A826-4816-8E91-F6CE36D65936}">
      <dsp:nvSpPr>
        <dsp:cNvPr id="0" name=""/>
        <dsp:cNvSpPr/>
      </dsp:nvSpPr>
      <dsp:spPr>
        <a:xfrm>
          <a:off x="0" y="36117"/>
          <a:ext cx="12095591" cy="219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rgbClr val="FFFF00"/>
              </a:solidFill>
            </a:rPr>
            <a:t>Стратегия на СЗО за контрол на вирусните хепатити (</a:t>
          </a:r>
          <a:r>
            <a:rPr lang="bg-BG" sz="2000" b="1" i="1" kern="1200" dirty="0">
              <a:solidFill>
                <a:srgbClr val="FFFF00"/>
              </a:solidFill>
            </a:rPr>
            <a:t>WHO </a:t>
          </a:r>
          <a:r>
            <a:rPr lang="en-US" sz="2000" b="1" i="1" kern="1200" dirty="0">
              <a:solidFill>
                <a:srgbClr val="FFFF00"/>
              </a:solidFill>
            </a:rPr>
            <a:t>Global health sector strategy on viral hepatitis</a:t>
          </a:r>
          <a:r>
            <a:rPr lang="bg-BG" sz="2000" b="1" i="1" kern="1200" dirty="0">
              <a:solidFill>
                <a:srgbClr val="FFFF00"/>
              </a:solidFill>
            </a:rPr>
            <a:t> 2016-2021</a:t>
          </a:r>
          <a:r>
            <a:rPr lang="bg-BG" sz="2000" b="1" kern="1200" dirty="0">
              <a:solidFill>
                <a:srgbClr val="FFFF00"/>
              </a:solidFill>
            </a:rPr>
            <a:t>)</a:t>
          </a:r>
          <a:r>
            <a:rPr lang="bg-BG" sz="2000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се основава на възможностите, за точна етиологична диагноза, устойчиви имунизационни програми, прогрес областта на лечението на хроничните хепатити в т.ч. вирусен хепатит С и др. </a:t>
          </a:r>
          <a:r>
            <a:rPr lang="bg-BG" sz="2000" b="1" kern="1200" dirty="0"/>
            <a:t>В стратегията се акцентира на необходимостта от 82% през 2015г., обхвата с ваксините срещу хепатит В да достигне 90% през 2021г.</a:t>
          </a:r>
          <a:endParaRPr lang="bg-BG" sz="2000" kern="1200" dirty="0"/>
        </a:p>
      </dsp:txBody>
      <dsp:txXfrm>
        <a:off x="107376" y="143493"/>
        <a:ext cx="11880839" cy="1984848"/>
      </dsp:txXfrm>
    </dsp:sp>
    <dsp:sp modelId="{B038DBAA-2924-4E54-8646-6B9CE2E915DF}">
      <dsp:nvSpPr>
        <dsp:cNvPr id="0" name=""/>
        <dsp:cNvSpPr/>
      </dsp:nvSpPr>
      <dsp:spPr>
        <a:xfrm>
          <a:off x="0" y="2273747"/>
          <a:ext cx="12095591" cy="219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/>
            <a:t>По отношение на </a:t>
          </a:r>
          <a:r>
            <a:rPr lang="bg-BG" sz="2000" b="1" kern="1200"/>
            <a:t>ваксината срещу хепатит А - </a:t>
          </a:r>
          <a:r>
            <a:rPr lang="bg-BG" sz="2000" kern="1200"/>
            <a:t>да се внедри в имунизационните календари на страните, в зависимост от епидемиологичната ситуация. Въпросите на достъпа до комунално-битови услуги, доброкачествена вода, контрол на кръвта и кръвните продукти, здравно обучение, предпазване от заразяване по кръвен и полово път, охрана майчиното здраве др. са в центъра на програмата. </a:t>
          </a:r>
        </a:p>
      </dsp:txBody>
      <dsp:txXfrm>
        <a:off x="107376" y="2381123"/>
        <a:ext cx="11880839" cy="1984848"/>
      </dsp:txXfrm>
    </dsp:sp>
    <dsp:sp modelId="{8C18831A-55D0-4BC7-8FD4-62764FFBC564}">
      <dsp:nvSpPr>
        <dsp:cNvPr id="0" name=""/>
        <dsp:cNvSpPr/>
      </dsp:nvSpPr>
      <dsp:spPr>
        <a:xfrm>
          <a:off x="0" y="4530947"/>
          <a:ext cx="12095591" cy="219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/>
            <a:t>Намаляване с 30% на новите случаи на вирусни хепатити и снижение с 10% на смъртността свързана с тях до 2020г. До 2030г., трябва с 90% да се редуцират новите случаи и с 65% умиранията свързани с хепатитна инфекция</a:t>
          </a:r>
          <a:r>
            <a:rPr lang="bg-BG" sz="2000" kern="1200"/>
            <a:t>. </a:t>
          </a:r>
          <a:r>
            <a:rPr lang="bg-BG" sz="2000" b="1" kern="1200"/>
            <a:t>Обхващаемостта с терапия следва да обхване до 80% от случаите на хепатит В и С.</a:t>
          </a:r>
          <a:endParaRPr lang="bg-BG" sz="2000" kern="1200"/>
        </a:p>
      </dsp:txBody>
      <dsp:txXfrm>
        <a:off x="107376" y="4638323"/>
        <a:ext cx="11880839" cy="19848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7807E-E708-42AC-B974-05CBC7FA294D}">
      <dsp:nvSpPr>
        <dsp:cNvPr id="0" name=""/>
        <dsp:cNvSpPr/>
      </dsp:nvSpPr>
      <dsp:spPr>
        <a:xfrm>
          <a:off x="5686554" y="242090"/>
          <a:ext cx="824063" cy="17097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0C1BE-1BB2-4A06-B671-D388326D2C28}">
      <dsp:nvSpPr>
        <dsp:cNvPr id="0" name=""/>
        <dsp:cNvSpPr/>
      </dsp:nvSpPr>
      <dsp:spPr>
        <a:xfrm>
          <a:off x="50712" y="1152"/>
          <a:ext cx="5585129" cy="20708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През първия период на епидемиологичното обследване вирусния хепатит А определя облика на заболяемостта от вирусни хепатити във Варненска област. Характерно е и за двата периода е градски тип преобладаване, обхващане на младите възрастови групи, зависимост от комунално-битовите особености и здравно-хигиенните навици на населението. През втория период се отбелязва </a:t>
          </a:r>
          <a:r>
            <a:rPr lang="bg-BG" sz="1400" b="1" i="1" kern="1200" dirty="0"/>
            <a:t>значително снижение в стойностите и темповете на заболяемостта от вирусен хепатит А. </a:t>
          </a:r>
          <a:endParaRPr lang="bg-BG" sz="1400" b="1" kern="1200" dirty="0"/>
        </a:p>
      </dsp:txBody>
      <dsp:txXfrm>
        <a:off x="151803" y="102243"/>
        <a:ext cx="5382947" cy="1868669"/>
      </dsp:txXfrm>
    </dsp:sp>
    <dsp:sp modelId="{E4201413-D9BC-4996-B910-4E5C45A84BD8}">
      <dsp:nvSpPr>
        <dsp:cNvPr id="0" name=""/>
        <dsp:cNvSpPr/>
      </dsp:nvSpPr>
      <dsp:spPr>
        <a:xfrm>
          <a:off x="6004665" y="2404772"/>
          <a:ext cx="504193" cy="17097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8DD68-5CC6-4EF9-BECA-6F9D0C751854}">
      <dsp:nvSpPr>
        <dsp:cNvPr id="0" name=""/>
        <dsp:cNvSpPr/>
      </dsp:nvSpPr>
      <dsp:spPr>
        <a:xfrm>
          <a:off x="1758" y="2242979"/>
          <a:ext cx="6002906" cy="2033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Епидемичният процес при вирусен хепатит тип В през втория наблюдаван период претърпява радикални промени, изразени с рязко снижение на заболяемостта до степен на елиминация, дължаща се на включената в имунизационния календар на страната, рекомбинантна ваксина за превенция на хепатитната тип В инфекция. Това е още едно доказателство за високата епидемиологична и клинична ефективност на ваксиналното направление в превенцията на инфекциозните болести. </a:t>
          </a:r>
        </a:p>
      </dsp:txBody>
      <dsp:txXfrm>
        <a:off x="101017" y="2342238"/>
        <a:ext cx="5804388" cy="1834821"/>
      </dsp:txXfrm>
    </dsp:sp>
    <dsp:sp modelId="{AFAFB1D4-A754-479F-BC10-9227373D63EE}">
      <dsp:nvSpPr>
        <dsp:cNvPr id="0" name=""/>
        <dsp:cNvSpPr/>
      </dsp:nvSpPr>
      <dsp:spPr>
        <a:xfrm>
          <a:off x="5980767" y="4623141"/>
          <a:ext cx="529850" cy="17097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C6453-69E6-40F8-9942-2FBEC7972A99}">
      <dsp:nvSpPr>
        <dsp:cNvPr id="0" name=""/>
        <dsp:cNvSpPr/>
      </dsp:nvSpPr>
      <dsp:spPr>
        <a:xfrm>
          <a:off x="43837" y="4447293"/>
          <a:ext cx="5893093" cy="21959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Епидемиологичните явления - вирусен хепатит тип С и неопределен, станаха епидемиологично видими през втория период на проучването като резултат на елиминацията на хепатит тип В, снижението на заболяемостта от хепатит А и въвеждането на нови диагностични възможности-серологични тестове за масова употреба в практиката при хепатит тип С. Терминът „неопределен“ насочва етиологичната и епидемиологична диагностика към откриването на възможни други вирусни агенти като етиологичен фактор на заболявания на черния дроб.</a:t>
          </a:r>
        </a:p>
      </dsp:txBody>
      <dsp:txXfrm>
        <a:off x="151032" y="4554488"/>
        <a:ext cx="5678703" cy="19815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B4D67-F1F1-4BA2-846D-8A0B32F6E53C}">
      <dsp:nvSpPr>
        <dsp:cNvPr id="0" name=""/>
        <dsp:cNvSpPr/>
      </dsp:nvSpPr>
      <dsp:spPr>
        <a:xfrm rot="5400000">
          <a:off x="5129075" y="-521459"/>
          <a:ext cx="6059956" cy="76791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/>
            <a:t>Две нови явления заемат значително място в епидемиологичното пространство на инфекциозната заболяемост – </a:t>
          </a:r>
          <a:r>
            <a:rPr lang="en-US" sz="1800" b="1" kern="1200"/>
            <a:t>HIV</a:t>
          </a:r>
          <a:r>
            <a:rPr lang="bg-BG" sz="1800" b="1" kern="1200"/>
            <a:t>- инфекцията </a:t>
          </a:r>
          <a:r>
            <a:rPr lang="bg-BG" sz="1800" kern="1200"/>
            <a:t>и </a:t>
          </a:r>
          <a:r>
            <a:rPr lang="bg-BG" sz="1800" b="1" kern="1200"/>
            <a:t>кърлежовопреносимите инфекциозни болести</a:t>
          </a:r>
          <a:r>
            <a:rPr lang="bg-BG" sz="1800" kern="1200"/>
            <a:t>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Те са </a:t>
          </a:r>
          <a:r>
            <a:rPr lang="bg-BG" sz="1800" b="1" kern="1200" dirty="0"/>
            <a:t>резултат на обективни епидемиологични процеси, внедряващи в антропонозния епидемичен цикъл нови патогени.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Епидемичният процес при </a:t>
          </a:r>
          <a:r>
            <a:rPr lang="en-US" sz="1800" b="1" kern="1200" dirty="0"/>
            <a:t>HIV</a:t>
          </a:r>
          <a:r>
            <a:rPr lang="bg-BG" sz="1800" b="1" kern="1200" dirty="0"/>
            <a:t>- инфекцията </a:t>
          </a:r>
          <a:r>
            <a:rPr lang="bg-BG" sz="1800" kern="1200" dirty="0"/>
            <a:t>е причинно обусловен от интродукцията на причинители на ленте инфекции в човешкото общество, Проблемите са в същността на процеса, който е </a:t>
          </a:r>
          <a:r>
            <a:rPr lang="bg-BG" sz="1800" b="1" kern="1200" dirty="0"/>
            <a:t>трудно управляем </a:t>
          </a:r>
          <a:r>
            <a:rPr lang="bg-BG" sz="1800" kern="1200" dirty="0"/>
            <a:t>предвид изключителната изменчивост на вируса и придобиването на резистентност към антиретровирусните средства. Въпросите са да се осигури системата с нужните кадри и да се увеличи обществения натиск и разбиране за </a:t>
          </a:r>
          <a:r>
            <a:rPr lang="bg-BG" sz="1800" b="1" kern="1200" dirty="0"/>
            <a:t>необходимостта от системни усилия по противодействие на пътищата на заразяване.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b="1" kern="1200" dirty="0"/>
            <a:t>Кърлежово преносимите инфекции </a:t>
          </a:r>
          <a:r>
            <a:rPr lang="bg-BG" sz="1800" kern="1200" dirty="0"/>
            <a:t>се дължат на комплекс от екологични и антропогенни фактори. </a:t>
          </a:r>
        </a:p>
      </dsp:txBody>
      <dsp:txXfrm rot="-5400000">
        <a:off x="4319499" y="583940"/>
        <a:ext cx="7383286" cy="5468310"/>
      </dsp:txXfrm>
    </dsp:sp>
    <dsp:sp modelId="{C605CE54-66D1-443F-A7A3-ABAF022FC0A7}">
      <dsp:nvSpPr>
        <dsp:cNvPr id="0" name=""/>
        <dsp:cNvSpPr/>
      </dsp:nvSpPr>
      <dsp:spPr>
        <a:xfrm>
          <a:off x="0" y="0"/>
          <a:ext cx="4319499" cy="6636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900" b="1" kern="1200" dirty="0"/>
            <a:t>Сравнителният епидемиологичен анализ на проучваните периоди при инфекциозните заболявания във Варненска област, ясно показва проявите на процеса на емергенция през втория наблюдаван период</a:t>
          </a:r>
          <a:endParaRPr lang="bg-BG" sz="2900" kern="1200" dirty="0"/>
        </a:p>
      </dsp:txBody>
      <dsp:txXfrm>
        <a:off x="210861" y="210861"/>
        <a:ext cx="3897777" cy="62144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53D81-06C7-48F1-BF6B-3B6ECA915F48}">
      <dsp:nvSpPr>
        <dsp:cNvPr id="0" name=""/>
        <dsp:cNvSpPr/>
      </dsp:nvSpPr>
      <dsp:spPr>
        <a:xfrm>
          <a:off x="4166891" y="139980"/>
          <a:ext cx="7464634" cy="6247588"/>
        </a:xfrm>
        <a:prstGeom prst="rect">
          <a:avLst/>
        </a:prstGeom>
        <a:solidFill>
          <a:sysClr val="window" lastClr="FFFFFF"/>
        </a:solidFill>
        <a:ln w="42500" cap="flat" cmpd="sng" algn="ctr">
          <a:solidFill>
            <a:srgbClr val="4F81BD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4572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Групата на </a:t>
          </a:r>
          <a:r>
            <a:rPr lang="bg-BG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кръвно – трансмисивните инфекциозни заболявания 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определено е много важна в епидемиологично отношение, защото тя „произвежда“ множество заплахи от емергентно естество. Тук ясно се проявява </a:t>
          </a:r>
          <a:r>
            <a:rPr lang="bg-BG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влиянието на климатичните и природни условия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bg-BG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към целия комплекс от биологични фактори, формиращи природното огнище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: по отношение на причинителите, животинските резервоари и инсектите преносители. Процесите на затопляне на климата, водят до разширяване ареала на възможното съществуване и възпроизвеждане на паразитарния цикъл – резервоар, преносител, причинител. </a:t>
          </a:r>
        </a:p>
        <a:p>
          <a:pPr marL="0" lvl="0" indent="4572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Нарастване глобалния риск от интродукция, ендемизация и епидемично проявление сред хората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Появяване на нови зони на валентни огнища с клинично проявени тежки форми на инфекциозното заболяване. Човешката дейност по „усвояване“ на нови територии, увеличава риска от инфициране с причинители на зоонозни инфекции, съотв. от нападение на кръвосмучещи преносители. В големите градски центрове все повече жители са свързани с крайградските райони, в които са жилищните им сгради, занимават се с селскостопанска дейност, спортуват и т.н. Рискът от контакт с кръвосмучещи преносители се увеличава и съответно възможността от заразяване с причинители на кръвно – трансмисивните инфекции.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Този епидемиологично важен момент се отнася с пълна сила за кърлежово – преносимите инфекции като </a:t>
          </a:r>
          <a:r>
            <a:rPr lang="bg-BG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Лаймска болест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свързана с </a:t>
          </a:r>
          <a:r>
            <a:rPr lang="bg-BG" sz="1400" i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кърлежи от род </a:t>
          </a:r>
          <a:r>
            <a:rPr lang="bg-BG" sz="1400" i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Ixodes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Групата на </a:t>
          </a:r>
          <a:r>
            <a:rPr lang="bg-BG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кърлежовите петнисти трески (Марсилска треска), 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свързани главно с кучешкия кърлеж </a:t>
          </a:r>
          <a:r>
            <a:rPr lang="bg-BG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Rhipicephalus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bg-BG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sanguineus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кърлежовия енцефалит - с кърлежи от род </a:t>
          </a:r>
          <a:r>
            <a:rPr lang="bg-BG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Ixodes</a:t>
          </a:r>
          <a:r>
            <a:rPr lang="bg-BG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ерлихиозите, които в последните десетилетия забележимо увеличиха, както интензитета на епизоотичния, така възможностите за епидемично разпространение. Разрасна се географския ареал с обхващане на по – високите географски ширини, които по – рано не бяха обект на ареала на тези инфекции и техните животински резервоари и преносители. Тези процеси имат своите епидемиологични условия и причини, свързани както с обективните процеси на климатични промени и затопляне, така и с антропогенната намеса и масовото проникване на човека в природните огнища. В предишни наши изследвания и монография, сме отразили подробно нашето виждане по отношение на тази епидемиологична трупа инфекции.</a:t>
          </a:r>
        </a:p>
      </dsp:txBody>
      <dsp:txXfrm>
        <a:off x="4166891" y="139980"/>
        <a:ext cx="7464634" cy="6247588"/>
      </dsp:txXfrm>
    </dsp:sp>
    <dsp:sp modelId="{B16E9922-5322-4FD9-A2F9-01C0325450B8}">
      <dsp:nvSpPr>
        <dsp:cNvPr id="0" name=""/>
        <dsp:cNvSpPr/>
      </dsp:nvSpPr>
      <dsp:spPr>
        <a:xfrm>
          <a:off x="500723" y="3077407"/>
          <a:ext cx="3180411" cy="289291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53D81-06C7-48F1-BF6B-3B6ECA915F48}">
      <dsp:nvSpPr>
        <dsp:cNvPr id="0" name=""/>
        <dsp:cNvSpPr/>
      </dsp:nvSpPr>
      <dsp:spPr>
        <a:xfrm>
          <a:off x="4544190" y="73056"/>
          <a:ext cx="7604508" cy="6364657"/>
        </a:xfrm>
        <a:prstGeom prst="rect">
          <a:avLst/>
        </a:prstGeom>
        <a:solidFill>
          <a:sysClr val="window" lastClr="FFFFFF"/>
        </a:solidFill>
        <a:ln w="42500" cap="flat" cmpd="sng" algn="ctr">
          <a:solidFill>
            <a:srgbClr val="4F81BD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4572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kern="1200" dirty="0"/>
            <a:t>Данните от епидемиологичния надзор, представят продължаваща здравна и социална значимост на регистрираните кърлежовопреносими инфекции във ВО през разглеждания период. Заложените в Националната програма за профилактика и контрол на векторно предавани трансмисивни инфекции при хората в РБългария за 2014-2018г. цели включват </a:t>
          </a:r>
          <a:r>
            <a:rPr lang="bg-BG" sz="1600" b="1" i="1" kern="1200" dirty="0"/>
            <a:t>„намаляване на заболяемостта и смъртността от векторно-предавани трансмисивни инфекции и свеждането им  до единични  случаи в страната</a:t>
          </a:r>
          <a:r>
            <a:rPr lang="bg-BG" sz="1600" kern="1200" dirty="0"/>
            <a:t>. Снижаване на смъртността и леталитета в страната. Постигане на интегриран епидемиологичен, ветеринарен и биологичен  надзор на векторно-предаваните трансмисивни инфекции. Провеждане на целенасочени профилактични, противоепидемични и противоепизоотични мерки за намаляване числеността на векторите в населените места</a:t>
          </a:r>
          <a:r>
            <a:rPr lang="bg-BG" sz="1600" b="1" i="1" kern="1200" dirty="0"/>
            <a:t>. Установяване на трайна тенденция за снижаване на заболяемостта и смъртността и прогресивно намаляване броя на лицата, ухапани от вектори (кърлежи и комари). </a:t>
          </a:r>
          <a:r>
            <a:rPr lang="bg-BG" sz="1600" kern="1200" dirty="0"/>
            <a:t> В изпълнение на поставените цел по надзора и контрола над КПИ във ВО са представените от нас Превантивна стратегия и Направления за контрола и превенцията на КПИ във Варненска област. Те включват широк спектър от превенционни, изследователски, образователни и приложни дейности по надзора и контрола на КПИ във ВО. Изпълнението им осигурява възможност за епидемиологичен контрол над КПИ в Варненска област. Това е пример за възможността насочено да се повлияе неблагоприятната тенденция от съчетанието на екологични, климатични и биологични фактори. </a:t>
          </a:r>
          <a:endParaRPr lang="bg-BG" sz="1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544190" y="73056"/>
        <a:ext cx="7604508" cy="6364657"/>
      </dsp:txXfrm>
    </dsp:sp>
    <dsp:sp modelId="{B16E9922-5322-4FD9-A2F9-01C0325450B8}">
      <dsp:nvSpPr>
        <dsp:cNvPr id="0" name=""/>
        <dsp:cNvSpPr/>
      </dsp:nvSpPr>
      <dsp:spPr>
        <a:xfrm>
          <a:off x="36366" y="2819624"/>
          <a:ext cx="4413298" cy="34896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714AA-4DC0-4C46-9D1D-1C772F9C64C8}">
      <dsp:nvSpPr>
        <dsp:cNvPr id="0" name=""/>
        <dsp:cNvSpPr/>
      </dsp:nvSpPr>
      <dsp:spPr>
        <a:xfrm>
          <a:off x="4309" y="0"/>
          <a:ext cx="8816294" cy="86201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96000"/>
                <a:satMod val="100000"/>
                <a:lumMod val="104000"/>
              </a:schemeClr>
            </a:gs>
            <a:gs pos="78000">
              <a:schemeClr val="accent1"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solidFill>
                <a:schemeClr val="accent4">
                  <a:lumMod val="20000"/>
                  <a:lumOff val="80000"/>
                </a:schemeClr>
              </a:solidFill>
              <a:latin typeface="Arial Black" panose="020B0A04020102020204" pitchFamily="34" charset="0"/>
            </a:rPr>
            <a:t>МОРСКА ЕПИДЕМИОЛОГИЯ</a:t>
          </a:r>
          <a:endParaRPr lang="bg-BG" sz="3400" kern="1200" dirty="0">
            <a:solidFill>
              <a:schemeClr val="accent4">
                <a:lumMod val="20000"/>
                <a:lumOff val="80000"/>
              </a:schemeClr>
            </a:solidFill>
            <a:latin typeface="Arial Black" panose="020B0A04020102020204" pitchFamily="34" charset="0"/>
          </a:endParaRPr>
        </a:p>
      </dsp:txBody>
      <dsp:txXfrm>
        <a:off x="29556" y="25247"/>
        <a:ext cx="8765800" cy="811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43B95-A2D6-4C05-B4E5-0007284931EB}">
      <dsp:nvSpPr>
        <dsp:cNvPr id="0" name=""/>
        <dsp:cNvSpPr/>
      </dsp:nvSpPr>
      <dsp:spPr>
        <a:xfrm>
          <a:off x="685799" y="2078"/>
          <a:ext cx="10332719" cy="5166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500" kern="1200" dirty="0"/>
            <a:t>При взаимодействието на процесите на самовъзпроизвеждане на видовете: патогенни микроорганизми и човек, </a:t>
          </a:r>
          <a:r>
            <a:rPr lang="bg-BG" sz="2500" b="1" kern="1200" dirty="0"/>
            <a:t>същността е биологична</a:t>
          </a:r>
          <a:r>
            <a:rPr lang="bg-BG" sz="2500" kern="1200" dirty="0"/>
            <a:t>. </a:t>
          </a:r>
          <a:r>
            <a:rPr lang="bg-BG" sz="2500" b="1" kern="1200" dirty="0"/>
            <a:t>Формата, интензитета на процеса е социална</a:t>
          </a:r>
          <a:r>
            <a:rPr lang="bg-BG" sz="2500" kern="1200" dirty="0"/>
            <a:t>. Изявата е заболял човек и нанася социална вреда. Проявата е социална, защото боледуват хора, те са крайният продукт.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500" kern="1200" dirty="0"/>
            <a:t>От друга страна става ясно, че </a:t>
          </a:r>
          <a:r>
            <a:rPr lang="bg-BG" sz="2500" b="1" kern="1200" dirty="0"/>
            <a:t>борбата за ликвидация може да се води по два пътя – комплексно</a:t>
          </a:r>
          <a:r>
            <a:rPr lang="bg-BG" sz="2500" kern="1200" dirty="0"/>
            <a:t>. Ликвидация чрез повлияване биологичната същност и ликвидация чрез определящо въздействие върху социалните фактори, когато те са доминиращи. Формата е ограничение, ликвидиране социални мерки и условия. </a:t>
          </a:r>
        </a:p>
      </dsp:txBody>
      <dsp:txXfrm>
        <a:off x="837116" y="153395"/>
        <a:ext cx="10030085" cy="4863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CD0B9-8A68-4706-B30B-E3944AAEBCA0}">
      <dsp:nvSpPr>
        <dsp:cNvPr id="0" name=""/>
        <dsp:cNvSpPr/>
      </dsp:nvSpPr>
      <dsp:spPr>
        <a:xfrm>
          <a:off x="6484342" y="-790667"/>
          <a:ext cx="120324" cy="12214121"/>
        </a:xfrm>
        <a:prstGeom prst="leftCircularArrow">
          <a:avLst>
            <a:gd name="adj1" fmla="val 2833"/>
            <a:gd name="adj2" fmla="val 159005"/>
            <a:gd name="adj3" fmla="val 10297220"/>
            <a:gd name="adj4" fmla="val -1375099"/>
            <a:gd name="adj5" fmla="val 2942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DECE8-6CA3-491A-96C3-327C3C5C39F4}">
      <dsp:nvSpPr>
        <dsp:cNvPr id="0" name=""/>
        <dsp:cNvSpPr/>
      </dsp:nvSpPr>
      <dsp:spPr>
        <a:xfrm>
          <a:off x="3" y="105106"/>
          <a:ext cx="11959623" cy="76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/>
            <a:t>Урбанизираните системи са качествено нови човешки поселения, които обединяват жилища, производствени зони, транспортни мрежа и средства, зони за отдих, спорт, култура и рекреация. </a:t>
          </a:r>
          <a:endParaRPr lang="bg-BG" sz="1800" kern="1200" dirty="0"/>
        </a:p>
      </dsp:txBody>
      <dsp:txXfrm>
        <a:off x="37117" y="142220"/>
        <a:ext cx="11885395" cy="686050"/>
      </dsp:txXfrm>
    </dsp:sp>
    <dsp:sp modelId="{5680F736-3182-4150-83F7-F12ABB840FFC}">
      <dsp:nvSpPr>
        <dsp:cNvPr id="0" name=""/>
        <dsp:cNvSpPr/>
      </dsp:nvSpPr>
      <dsp:spPr>
        <a:xfrm>
          <a:off x="342965" y="907471"/>
          <a:ext cx="11198234" cy="5657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i="1" kern="1200" dirty="0"/>
            <a:t>Агломерацията</a:t>
          </a:r>
          <a:r>
            <a:rPr lang="bg-BG" sz="1800" b="1" kern="1200" dirty="0"/>
            <a:t> се простира на значителна територия, далеч надвишаваща централния град. Токио е над 38 млн. жители, следван от Делхи, Шанхай, Мексико, Сао-Пауло и Мумбай.</a:t>
          </a:r>
          <a:endParaRPr lang="bg-BG" sz="1800" kern="1200" dirty="0"/>
        </a:p>
      </dsp:txBody>
      <dsp:txXfrm>
        <a:off x="370581" y="935087"/>
        <a:ext cx="11143002" cy="510479"/>
      </dsp:txXfrm>
    </dsp:sp>
    <dsp:sp modelId="{2542D371-C9EA-4186-B986-39B8DAA490DB}">
      <dsp:nvSpPr>
        <dsp:cNvPr id="0" name=""/>
        <dsp:cNvSpPr/>
      </dsp:nvSpPr>
      <dsp:spPr>
        <a:xfrm>
          <a:off x="78462" y="1516815"/>
          <a:ext cx="11959623" cy="8538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i="1" kern="1200" dirty="0"/>
            <a:t>Трите показателя “демография – икономика – пространство” </a:t>
          </a:r>
          <a:r>
            <a:rPr lang="bg-BG" sz="1800" b="1" kern="1200" dirty="0"/>
            <a:t>са стандарт в измерването на урбанизационните процеси. </a:t>
          </a:r>
          <a:r>
            <a:rPr lang="ru-RU" sz="1800" b="1" kern="1200" dirty="0"/>
            <a:t>Необходимо </a:t>
          </a:r>
          <a:r>
            <a:rPr lang="bg-BG" sz="1800" b="1" kern="1200" dirty="0"/>
            <a:t>е в урбанистичните параметри да се включат характеристиката на епидемичния процес и неговото управление</a:t>
          </a:r>
          <a:r>
            <a:rPr lang="ru-RU" sz="700" b="1" kern="1200" dirty="0"/>
            <a:t>. </a:t>
          </a:r>
          <a:endParaRPr lang="bg-BG" sz="700" kern="1200" dirty="0"/>
        </a:p>
      </dsp:txBody>
      <dsp:txXfrm>
        <a:off x="120143" y="1558496"/>
        <a:ext cx="11876261" cy="770483"/>
      </dsp:txXfrm>
    </dsp:sp>
    <dsp:sp modelId="{D5992483-6D1C-4D42-A49A-41FDAC2EEBA6}">
      <dsp:nvSpPr>
        <dsp:cNvPr id="0" name=""/>
        <dsp:cNvSpPr/>
      </dsp:nvSpPr>
      <dsp:spPr>
        <a:xfrm>
          <a:off x="0" y="3864853"/>
          <a:ext cx="11959623" cy="13226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/>
            <a:t>През 2014г. по данни на ООН 54% от хората населяват градски райони и ще се увеличат до 68% към 2050г. Абсолютните стойности на градското население ще превишат 6 млрд. жители през 2045г., което ще постави сложни за решаване проблеми в сферата на управлението, услугите, жилищното осигуряване, инфраструктурата, транспорта, енергетиката, образованието и медицинското осигуряване. В тази връзка са и проблемите на епидемиологичното бъдеще и противоепидемичния надзор и контрол. </a:t>
          </a:r>
          <a:endParaRPr lang="bg-BG" sz="1600" kern="1200" dirty="0"/>
        </a:p>
      </dsp:txBody>
      <dsp:txXfrm>
        <a:off x="64568" y="3929421"/>
        <a:ext cx="11830487" cy="1193547"/>
      </dsp:txXfrm>
    </dsp:sp>
    <dsp:sp modelId="{4294BE72-BF8C-4C31-BAF6-B63C79A54750}">
      <dsp:nvSpPr>
        <dsp:cNvPr id="0" name=""/>
        <dsp:cNvSpPr/>
      </dsp:nvSpPr>
      <dsp:spPr>
        <a:xfrm>
          <a:off x="-37720" y="2446879"/>
          <a:ext cx="11959623" cy="12848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Населението на Земята е 7 млрд. жители. Протичат сложни демографски и миграционни процеси в страните и между континентите, в посока на развитите страни. Проблемите с изхранването на увеличаващото се население, безработицата, липсата на адекватно образование, социално и полово неравенство, отношението към децата и младежта и т.н. пораждат бурни социални процеси и граждански вълнения. Войните и природните бедствия още повече усложняват положението. </a:t>
          </a:r>
          <a:endParaRPr lang="bg-BG" sz="1400" kern="1200" dirty="0"/>
        </a:p>
      </dsp:txBody>
      <dsp:txXfrm>
        <a:off x="25001" y="2509600"/>
        <a:ext cx="11834181" cy="1159412"/>
      </dsp:txXfrm>
    </dsp:sp>
    <dsp:sp modelId="{F98C347C-8C39-4A96-BDB4-4F9C0F27D98A}">
      <dsp:nvSpPr>
        <dsp:cNvPr id="0" name=""/>
        <dsp:cNvSpPr/>
      </dsp:nvSpPr>
      <dsp:spPr>
        <a:xfrm>
          <a:off x="1668120" y="5359677"/>
          <a:ext cx="7381234" cy="1354374"/>
        </a:xfrm>
        <a:prstGeom prst="roundRect">
          <a:avLst/>
        </a:prstGeom>
        <a:gradFill rotWithShape="1">
          <a:gsLst>
            <a:gs pos="0">
              <a:schemeClr val="accent6">
                <a:tint val="96000"/>
                <a:satMod val="100000"/>
                <a:lumMod val="104000"/>
              </a:schemeClr>
            </a:gs>
            <a:gs pos="78000">
              <a:schemeClr val="accent6"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/>
          <a:lightRig rig="chilly" dir="t"/>
        </a:scene3d>
        <a:sp3d>
          <a:bevelT w="508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„Глобална“ епидемиология за целия свят и за всички хора.</a:t>
          </a:r>
          <a:endParaRPr lang="bg-BG" sz="2000" kern="1200" dirty="0"/>
        </a:p>
      </dsp:txBody>
      <dsp:txXfrm>
        <a:off x="1734235" y="5425792"/>
        <a:ext cx="7249004" cy="1222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4AD8A-C65C-49D3-800A-7F4D5F20B3C3}">
      <dsp:nvSpPr>
        <dsp:cNvPr id="0" name=""/>
        <dsp:cNvSpPr/>
      </dsp:nvSpPr>
      <dsp:spPr>
        <a:xfrm>
          <a:off x="0" y="0"/>
          <a:ext cx="596773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i="1" kern="1200" cap="all" baseline="0" dirty="0"/>
            <a:t>инфекции на дихателните пътища</a:t>
          </a:r>
          <a:endParaRPr lang="bg-BG" sz="2200" kern="1200" cap="all" baseline="0" dirty="0"/>
        </a:p>
      </dsp:txBody>
      <dsp:txXfrm>
        <a:off x="25759" y="25759"/>
        <a:ext cx="5916212" cy="476152"/>
      </dsp:txXfrm>
    </dsp:sp>
    <dsp:sp modelId="{F5C6A814-BCF8-4EB9-B8BD-CF941F8A1F0D}">
      <dsp:nvSpPr>
        <dsp:cNvPr id="0" name=""/>
        <dsp:cNvSpPr/>
      </dsp:nvSpPr>
      <dsp:spPr>
        <a:xfrm>
          <a:off x="0" y="530170"/>
          <a:ext cx="5967730" cy="5464800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47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bg-BG" sz="1700" b="1" kern="1200" dirty="0">
              <a:solidFill>
                <a:srgbClr val="FFFF00"/>
              </a:solidFill>
            </a:rPr>
            <a:t>Скарлатината </a:t>
          </a:r>
          <a:r>
            <a:rPr lang="bg-BG" sz="1700" kern="1200" dirty="0">
              <a:solidFill>
                <a:srgbClr val="FFFF00"/>
              </a:solidFill>
            </a:rPr>
            <a:t>запазва лек възходящ ход на описващите тенденции за Варненска област и страната. Както и в предишния времеви период са обхванати от епидемичния процес при тази стрептококова инфекция, </a:t>
          </a:r>
          <a:r>
            <a:rPr lang="bg-BG" sz="1700" b="1" i="1" kern="1200" dirty="0">
              <a:solidFill>
                <a:srgbClr val="FFFF00"/>
              </a:solidFill>
            </a:rPr>
            <a:t>градските селища от урбанизационния комплекс,</a:t>
          </a:r>
          <a:r>
            <a:rPr lang="bg-BG" sz="1700" kern="1200" dirty="0">
              <a:solidFill>
                <a:srgbClr val="FFFF00"/>
              </a:solidFill>
            </a:rPr>
            <a:t> където е съсредоточена основата маса от </a:t>
          </a:r>
          <a:r>
            <a:rPr lang="bg-BG" sz="1700" b="1" kern="1200" dirty="0">
              <a:solidFill>
                <a:srgbClr val="FFFF00"/>
              </a:solidFill>
            </a:rPr>
            <a:t>младото население на областта</a:t>
          </a:r>
          <a:r>
            <a:rPr lang="bg-BG" sz="1700" kern="1200" dirty="0">
              <a:solidFill>
                <a:srgbClr val="FFFF00"/>
              </a:solidFill>
            </a:rPr>
            <a:t>. </a:t>
          </a:r>
          <a:r>
            <a:rPr lang="bg-BG" sz="1700" b="1" kern="1200" dirty="0">
              <a:solidFill>
                <a:srgbClr val="FFFF00"/>
              </a:solidFill>
            </a:rPr>
            <a:t>детска възраст до 14г. </a:t>
          </a:r>
          <a:endParaRPr lang="bg-BG" sz="1700" kern="1200" dirty="0">
            <a:solidFill>
              <a:srgbClr val="FFFF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bg-BG" sz="1700" kern="1200" dirty="0">
              <a:solidFill>
                <a:srgbClr val="FFFF00"/>
              </a:solidFill>
            </a:rPr>
            <a:t>През първия период, когато сме извършвали детайлно проучване на особеностите на епидемичния процес при скарлатината, установяваме </a:t>
          </a:r>
          <a:r>
            <a:rPr lang="bg-BG" sz="1700" b="1" kern="1200" dirty="0">
              <a:solidFill>
                <a:srgbClr val="FFFF00"/>
              </a:solidFill>
            </a:rPr>
            <a:t>протрахиране на заболяемостта о</a:t>
          </a:r>
          <a:r>
            <a:rPr lang="bg-BG" sz="1700" kern="1200" dirty="0">
              <a:solidFill>
                <a:srgbClr val="FFFF00"/>
              </a:solidFill>
            </a:rPr>
            <a:t>т скарлатина </a:t>
          </a:r>
          <a:r>
            <a:rPr lang="bg-BG" sz="1700" b="1" kern="1200" dirty="0">
              <a:solidFill>
                <a:srgbClr val="FFFF00"/>
              </a:solidFill>
            </a:rPr>
            <a:t>към пролетните месеци. </a:t>
          </a:r>
          <a:r>
            <a:rPr lang="bg-BG" sz="1700" kern="1200" dirty="0">
              <a:solidFill>
                <a:srgbClr val="FFFF00"/>
              </a:solidFill>
            </a:rPr>
            <a:t>Обяснението е свързано с </a:t>
          </a:r>
          <a:r>
            <a:rPr lang="bg-BG" sz="1700" b="1" kern="1200" dirty="0">
              <a:solidFill>
                <a:srgbClr val="FFFF00"/>
              </a:solidFill>
            </a:rPr>
            <a:t>повишената влажност на въздуха край морския бряг и екологичното благоприятстване на стрептококовите инфекции</a:t>
          </a:r>
          <a:endParaRPr lang="bg-BG" sz="1700" kern="1200" dirty="0">
            <a:solidFill>
              <a:srgbClr val="FFFF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bg-BG" sz="1700" b="1" kern="1200" dirty="0">
              <a:solidFill>
                <a:srgbClr val="FFFF00"/>
              </a:solidFill>
            </a:rPr>
            <a:t>скарлатината и останалите стрептококови инфекции</a:t>
          </a:r>
          <a:r>
            <a:rPr lang="bg-BG" sz="1700" kern="1200" dirty="0">
              <a:solidFill>
                <a:srgbClr val="FFFF00"/>
              </a:solidFill>
            </a:rPr>
            <a:t>, въпреки олекотяването на клиничното протичане, </a:t>
          </a:r>
          <a:r>
            <a:rPr lang="bg-BG" sz="1700" b="1" kern="1200" dirty="0">
              <a:solidFill>
                <a:srgbClr val="FFFF00"/>
              </a:solidFill>
            </a:rPr>
            <a:t>остават важен епидемиологичен проблем, който все още не е намерил, своето решение.</a:t>
          </a:r>
        </a:p>
      </dsp:txBody>
      <dsp:txXfrm>
        <a:off x="0" y="530170"/>
        <a:ext cx="5967730" cy="5464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2DDCF-E355-4299-A4CC-76DFD97BA9BD}">
      <dsp:nvSpPr>
        <dsp:cNvPr id="0" name=""/>
        <dsp:cNvSpPr/>
      </dsp:nvSpPr>
      <dsp:spPr>
        <a:xfrm>
          <a:off x="0" y="4"/>
          <a:ext cx="5462040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kern="1200" dirty="0"/>
            <a:t>При извършеният сравнителен анализ на основните епидемиологични показатели по групи инфекциозни заболявания в двата проучвани времеви периода, получихме следните резултати:</a:t>
          </a:r>
        </a:p>
      </dsp:txBody>
      <dsp:txXfrm>
        <a:off x="32898" y="32902"/>
        <a:ext cx="5396244" cy="6081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BF90C-2DA3-46D2-A15D-CB7AC7949AA1}">
      <dsp:nvSpPr>
        <dsp:cNvPr id="0" name=""/>
        <dsp:cNvSpPr/>
      </dsp:nvSpPr>
      <dsp:spPr>
        <a:xfrm>
          <a:off x="0" y="136624"/>
          <a:ext cx="5839691" cy="57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i="1" kern="1200" dirty="0"/>
            <a:t>инфекции на дихателните пътища</a:t>
          </a:r>
          <a:endParaRPr lang="bg-BG" sz="2400" kern="1200" dirty="0"/>
        </a:p>
      </dsp:txBody>
      <dsp:txXfrm>
        <a:off x="28100" y="164724"/>
        <a:ext cx="5783491" cy="519439"/>
      </dsp:txXfrm>
    </dsp:sp>
    <dsp:sp modelId="{DFC827FD-AD98-4F9A-8AA5-BD6BC2B9B9EB}">
      <dsp:nvSpPr>
        <dsp:cNvPr id="0" name=""/>
        <dsp:cNvSpPr/>
      </dsp:nvSpPr>
      <dsp:spPr>
        <a:xfrm>
          <a:off x="0" y="997967"/>
          <a:ext cx="5839691" cy="3645262"/>
        </a:xfrm>
        <a:prstGeom prst="rect">
          <a:avLst/>
        </a:prstGeom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10" tIns="30480" rIns="170688" bIns="3048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bg-BG" sz="1900" b="1" kern="1200" dirty="0"/>
            <a:t>Варицелата</a:t>
          </a:r>
          <a:r>
            <a:rPr lang="bg-BG" sz="1900" kern="1200" dirty="0"/>
            <a:t> и в двата наблюдавани периода си остава </a:t>
          </a:r>
          <a:r>
            <a:rPr lang="bg-BG" sz="1900" b="1" kern="1200" dirty="0"/>
            <a:t>неуправляема </a:t>
          </a:r>
          <a:r>
            <a:rPr lang="bg-BG" sz="1900" kern="1200" dirty="0"/>
            <a:t>със средствата на имунопрофилактиката инфекция в нашата страна: градско изражение на заболяемостта, пролетно-лятна сезонност, и детски характер. Епидемичният процес е зависим от постъпващите равномерно възприемчиви детски контингенти, основно в градовете и зависи от броя на ражданията. Обсъдена е възможността за масова имунизация с предлаганите ваксини против варицела</a:t>
          </a:r>
        </a:p>
      </dsp:txBody>
      <dsp:txXfrm>
        <a:off x="0" y="997967"/>
        <a:ext cx="5839691" cy="36452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C6C21-85B9-4A97-A24D-3F31A750C4F4}">
      <dsp:nvSpPr>
        <dsp:cNvPr id="0" name=""/>
        <dsp:cNvSpPr/>
      </dsp:nvSpPr>
      <dsp:spPr>
        <a:xfrm>
          <a:off x="220059" y="3023"/>
          <a:ext cx="11419920" cy="685195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2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Епидемиологична имунология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200" b="1" kern="1200" dirty="0">
              <a:solidFill>
                <a:schemeClr val="tx2">
                  <a:lumMod val="10000"/>
                </a:schemeClr>
              </a:solidFill>
            </a:rPr>
            <a:t>профилно направление в епидемиологията, което излиза извън рамките на имунологичната серология</a:t>
          </a:r>
          <a:r>
            <a:rPr lang="bg-BG" sz="3200" kern="1200" dirty="0">
              <a:solidFill>
                <a:schemeClr val="tx2">
                  <a:lumMod val="10000"/>
                </a:schemeClr>
              </a:solidFill>
            </a:rPr>
            <a:t>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2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bg-BG" sz="3200" b="1" kern="1200" dirty="0">
              <a:solidFill>
                <a:schemeClr val="tx2">
                  <a:lumMod val="10000"/>
                </a:schemeClr>
              </a:solidFill>
            </a:rPr>
            <a:t>Комплексно епидемиологично виждане за имунните процеси сред населението</a:t>
          </a:r>
          <a:r>
            <a:rPr lang="bg-BG" sz="3200" kern="1200" dirty="0">
              <a:solidFill>
                <a:schemeClr val="tx2">
                  <a:lumMod val="10000"/>
                </a:schemeClr>
              </a:solidFill>
            </a:rPr>
            <a:t>, т.е. анализ и обосноваване на имунологичната структура, в зависимост от вида на имунния отговор, неговата протективна стойност, епидемиологичната ефективността от приложение на биопродуктите за специфична имунизация. Необходимо е да се отчитат трайността на имунния отговор, зависимостта от измененията в антигенния състав на биопродуктите, евентуалните негативни влияния и </a:t>
          </a:r>
          <a:r>
            <a:rPr lang="bg-BG" sz="3200" kern="1200" dirty="0" err="1">
              <a:solidFill>
                <a:schemeClr val="tx2">
                  <a:lumMod val="10000"/>
                </a:schemeClr>
              </a:solidFill>
            </a:rPr>
            <a:t>др</a:t>
          </a:r>
          <a:r>
            <a:rPr lang="bg-BG" sz="3200" kern="1200" dirty="0">
              <a:solidFill>
                <a:schemeClr val="tx2">
                  <a:lumMod val="10000"/>
                </a:schemeClr>
              </a:solidFill>
            </a:rPr>
            <a:t> биологични параметри</a:t>
          </a:r>
          <a:r>
            <a:rPr lang="bg-BG" sz="2400" kern="1200" dirty="0">
              <a:solidFill>
                <a:schemeClr val="tx2">
                  <a:lumMod val="10000"/>
                </a:schemeClr>
              </a:solidFill>
            </a:rPr>
            <a:t>. </a:t>
          </a:r>
        </a:p>
      </dsp:txBody>
      <dsp:txXfrm>
        <a:off x="220059" y="3023"/>
        <a:ext cx="11419920" cy="68519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E6729-E677-41F5-BF04-A95818D415E3}">
      <dsp:nvSpPr>
        <dsp:cNvPr id="0" name=""/>
        <dsp:cNvSpPr/>
      </dsp:nvSpPr>
      <dsp:spPr>
        <a:xfrm>
          <a:off x="0" y="3348"/>
          <a:ext cx="11860039" cy="6851302"/>
        </a:xfrm>
        <a:prstGeom prst="roundRect">
          <a:avLst/>
        </a:prstGeom>
        <a:gradFill rotWithShape="1">
          <a:gsLst>
            <a:gs pos="0">
              <a:schemeClr val="accent3"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tint val="74000"/>
                <a:satMod val="100000"/>
                <a:lumMod val="104000"/>
              </a:schemeClr>
            </a:gs>
            <a:gs pos="100000">
              <a:schemeClr val="accent3"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В условията на </a:t>
          </a:r>
          <a:r>
            <a:rPr lang="bg-BG" sz="1700" b="1" kern="1200" dirty="0"/>
            <a:t>глобализираната информационна среда</a:t>
          </a:r>
          <a:r>
            <a:rPr lang="bg-BG" sz="1700" kern="1200" dirty="0"/>
            <a:t>, отношението към </a:t>
          </a:r>
          <a:r>
            <a:rPr lang="bg-BG" sz="1700" b="1" kern="1200" dirty="0"/>
            <a:t>приложението на ваксините </a:t>
          </a:r>
          <a:r>
            <a:rPr lang="bg-BG" sz="1700" kern="1200" dirty="0"/>
            <a:t>е фактор, който може да реши в положителен или негативен план </a:t>
          </a:r>
          <a:r>
            <a:rPr lang="bg-BG" sz="1700" b="1" i="1" kern="1200" dirty="0"/>
            <a:t>епидемиологичния изход при ваксинопредотвратимите инфекции</a:t>
          </a:r>
          <a:r>
            <a:rPr lang="bg-BG" sz="1700" b="1" kern="1200" dirty="0"/>
            <a:t>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При анализа на създалата се ситуация, когато епидемиологичната ефективност на масовата имунопрофилактика е доказана и би следвало да решим въпроса за ерадикацията на морбили, епидемичен паротит и рубеола, от една страна и да снижим до приемливи граници заболяванията от дифтерия и коклюш от друга, се натъкваме на парадокса на периодичните епидемии сред неимунизирани при морбили и по – трудните за възникване при рубеола и епидемичен паротит.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Едната причина е информационната среда и влиянието на психологическия фактор върху част от населението, особено родители и някои групи с определени виждания върху живота. Все пак направленията в които следва да се работи са още </a:t>
          </a:r>
          <a:r>
            <a:rPr lang="bg-BG" sz="1700" i="1" kern="1200" dirty="0"/>
            <a:t>по-задълбочено изучаване дълбочината на имунния отговор</a:t>
          </a:r>
          <a:r>
            <a:rPr lang="bg-BG" sz="1700" kern="1200" dirty="0"/>
            <a:t>, по-нататъшно </a:t>
          </a:r>
          <a:r>
            <a:rPr lang="bg-BG" sz="1700" i="1" kern="1200" dirty="0"/>
            <a:t>усъвършенстване на биопродуктите в посока на висока имуногенност и ниска до липсваща реактогенност</a:t>
          </a:r>
          <a:r>
            <a:rPr lang="bg-BG" sz="1700" kern="1200" dirty="0"/>
            <a:t>, както и </a:t>
          </a:r>
          <a:r>
            <a:rPr lang="bg-BG" sz="1700" i="1" kern="1200" dirty="0"/>
            <a:t>индивидуализация на дозите</a:t>
          </a:r>
          <a:r>
            <a:rPr lang="bg-BG" sz="1700" kern="1200" dirty="0"/>
            <a:t>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 Ясно и конкретно обосноваване пред населението с </a:t>
          </a:r>
          <a:r>
            <a:rPr lang="bg-BG" sz="1700" i="1" kern="1200" dirty="0"/>
            <a:t>активна медийна среда </a:t>
          </a:r>
          <a:r>
            <a:rPr lang="bg-BG" sz="1700" kern="1200" dirty="0"/>
            <a:t>и участие на медиатори на важността от всеобщото обхващане на възприемчивите.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 Факторът демография и здравеопазване е много съществен за реализация на поставените цели – управляване епидемичния процес при инфекции на дихателните пътища.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b="1" kern="1200" dirty="0"/>
            <a:t>Епидемиологичната цялост на света, налага помощта на развитите страни за подкрепа на програмите за имунизация. </a:t>
          </a:r>
          <a:r>
            <a:rPr lang="bg-BG" sz="1700" i="1" kern="1200" dirty="0"/>
            <a:t>Насоките за висок над 90% обхват с ваксини на децата е утвърден в Глобалния план за имунизация на СЗО (</a:t>
          </a:r>
          <a:r>
            <a:rPr lang="bg-BG" sz="1700" i="1" kern="1200" dirty="0" err="1"/>
            <a:t>Global</a:t>
          </a:r>
          <a:r>
            <a:rPr lang="bg-BG" sz="1700" i="1" kern="1200" dirty="0"/>
            <a:t> </a:t>
          </a:r>
          <a:r>
            <a:rPr lang="bg-BG" sz="1700" i="1" kern="1200" dirty="0" err="1"/>
            <a:t>Vaccine</a:t>
          </a:r>
          <a:r>
            <a:rPr lang="bg-BG" sz="1700" i="1" kern="1200" dirty="0"/>
            <a:t> </a:t>
          </a:r>
          <a:r>
            <a:rPr lang="bg-BG" sz="1700" i="1" kern="1200" dirty="0" err="1"/>
            <a:t>Action</a:t>
          </a:r>
          <a:r>
            <a:rPr lang="bg-BG" sz="1700" i="1" kern="1200" dirty="0"/>
            <a:t> </a:t>
          </a:r>
          <a:r>
            <a:rPr lang="bg-BG" sz="1700" i="1" kern="1200" dirty="0" err="1"/>
            <a:t>Plan</a:t>
          </a:r>
          <a:r>
            <a:rPr lang="bg-BG" sz="1700" i="1" kern="1200" dirty="0"/>
            <a:t> 2011-2020), което задължава да работим в насока управление на ваксинопредотвратимите инфекциозни заболявания</a:t>
          </a:r>
          <a:r>
            <a:rPr lang="bg-BG" sz="1700" kern="1200" dirty="0"/>
            <a:t>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/>
            <a:t> Стрептококовите инфекции привидно са олекотили своето протичане, но последствията засягащи сърцето, бъбреците, ставния апарат остават.</a:t>
          </a:r>
        </a:p>
      </dsp:txBody>
      <dsp:txXfrm>
        <a:off x="334453" y="337801"/>
        <a:ext cx="11191133" cy="61823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F64F5-A5FB-4CCE-A133-97D95F4EC88D}">
      <dsp:nvSpPr>
        <dsp:cNvPr id="0" name=""/>
        <dsp:cNvSpPr/>
      </dsp:nvSpPr>
      <dsp:spPr>
        <a:xfrm>
          <a:off x="11579" y="0"/>
          <a:ext cx="11840418" cy="6504668"/>
        </a:xfrm>
        <a:prstGeom prst="round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b="1" kern="1200" dirty="0">
              <a:solidFill>
                <a:srgbClr val="FFFF00"/>
              </a:solidFill>
            </a:rPr>
            <a:t>При </a:t>
          </a:r>
          <a:r>
            <a:rPr lang="bg-BG" sz="2000" b="1" kern="1200" dirty="0">
              <a:solidFill>
                <a:srgbClr val="FFFF00"/>
              </a:solidFill>
            </a:rPr>
            <a:t>чревните инфекции </a:t>
          </a:r>
          <a:r>
            <a:rPr lang="bg-BG" sz="1900" b="1" kern="1200" dirty="0">
              <a:solidFill>
                <a:srgbClr val="FFFF00"/>
              </a:solidFill>
            </a:rPr>
            <a:t>с основен орален механизъм на предаване, възможността за осъществяване на основните пътища на предаване на патогенни микроорганизми са контактно – битов, воден, млечен и хранителен.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b="1" kern="1200" dirty="0">
              <a:solidFill>
                <a:srgbClr val="FFFF00"/>
              </a:solidFill>
            </a:rPr>
            <a:t> Урбанизационните процеси тук също имат подчертано влияние. Проблемите с водоснабдяването на големите градски центрове, особено в развиващите се страни, стара и неподходяща водоснабдителна мрежа, с множество течове, просмуквания на канални и битови води, неподходящи водоснабдителни зони и др. проблеми са фактор ускоряващ процесите на предаване на причинителите на диарийни заболявания. В това отношение особен проблем представляват неблагополучните псевдоурбанизирани градски зони, където се заселват големи маси мигриращо население, както вътре в страната, така и отвън. Създават се благоприятни условия за интензивно предаване по фекално – орален път на множество причинители на чревни инфекции като шигели, салмонели, холерни вибриони, множество ентеровируси и др. Тук участват всички епидемиологично важни пътища и особено воден, хранителен, контактно – битов Изключително често и масово се засяга детската възраст, като в тези места има голямо количество детско население, неосигурено с медицински грижи и често страдащо от малнутриция. Боледуват масово, тежко и често загиват от усложнения свързани с тежката интоксикация и дехидратация. Ако не се приложат своевременни действия по съответстващо етиологично и патогенетично лечение, както и за оздравяване на средата с провеждане на епидемиологични обследвания и противоепидемични мерки, резултатите са масови епидемии, които дифузират и в благополучните зони на градовете и по -нататък към други райони и страни</a:t>
          </a:r>
        </a:p>
      </dsp:txBody>
      <dsp:txXfrm>
        <a:off x="329111" y="317532"/>
        <a:ext cx="11205354" cy="5869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03DEC-2286-4152-B83F-995216C52E00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E8233-810A-4797-944E-6374B896E99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4957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6090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853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5382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427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94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91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993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26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558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9C68-01E9-43F9-B3FE-8E72A89F85EA}" type="datetimeFigureOut">
              <a:rPr lang="bg-BG" smtClean="0"/>
              <a:t>5.4.2019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7B55-FCD8-4909-ADF8-228EDEBDD7CF}" type="slidenum">
              <a:rPr lang="bg-BG" smtClean="0"/>
              <a:t>‹#›</a:t>
            </a:fld>
            <a:endParaRPr lang="bg-BG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3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446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2180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5227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575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041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0680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2293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022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184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309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909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823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870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322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607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981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000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2827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734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A47D3-CF3C-4EA0-9677-23C22DF4F206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2753E-F111-4BA2-9BBF-6E30127355F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833755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15E3-826D-409D-9CDB-1D5BCB8C664B}" type="datetimeFigureOut">
              <a:rPr lang="bg-BG" smtClean="0"/>
              <a:t>5.4.2019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F2CB-0C62-4753-B6F9-C9128473F2A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48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Port_of_Varn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remennost.bg/imunizaciq-pri-decata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4000" contrast="2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73B4D9C-D514-410F-9393-07E4DBB91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48" y="199725"/>
            <a:ext cx="11516497" cy="2387600"/>
          </a:xfr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6">
                <a:satMod val="175000"/>
                <a:alpha val="27000"/>
              </a:schemeClr>
            </a:glow>
            <a:softEdge rad="165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bg-BG" b="1" cap="all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Теоретични и приложни аспекти на съвременната епидемиология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65208A63-6B09-4915-9F5C-D6B5FEA99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2880" y="2890838"/>
            <a:ext cx="6482080" cy="1308718"/>
          </a:xfrm>
          <a:gradFill flip="none" rotWithShape="1">
            <a:gsLst>
              <a:gs pos="4000">
                <a:schemeClr val="accent6">
                  <a:lumMod val="60000"/>
                  <a:lumOff val="40000"/>
                </a:schemeClr>
              </a:gs>
              <a:gs pos="53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85000" lnSpcReduction="20000"/>
          </a:bodyPr>
          <a:lstStyle/>
          <a:p>
            <a:pPr algn="ctr"/>
            <a:r>
              <a:rPr lang="bg-BG" sz="39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Проф. д-р Р. Константинов д.м.</a:t>
            </a:r>
          </a:p>
          <a:p>
            <a:pPr algn="ctr"/>
            <a:r>
              <a:rPr lang="bg-BG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 университет – Варна</a:t>
            </a:r>
          </a:p>
          <a:p>
            <a:pPr algn="ctr"/>
            <a:r>
              <a:rPr lang="bg-BG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Катедра хигиена и епидемиология</a:t>
            </a:r>
            <a:endParaRPr lang="bg-BG" sz="3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0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9A32AED-12D3-4187-ABBD-0132B84E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4464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sz="3200" b="1" cap="all" dirty="0">
                <a:latin typeface="Arial Black" panose="020B0A04020102020204" pitchFamily="34" charset="0"/>
                <a:cs typeface="Arial" panose="020B0604020202020204" pitchFamily="34" charset="0"/>
              </a:rPr>
              <a:t>Еволюция на научните възгледи за теоретичните и приложни аспекти на епидемичния процес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FC2637-D27D-4E5C-B3DE-9577A416C92F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bg-BG" sz="3600" dirty="0"/>
              <a:t>Да разгледаме главните теоретични направления в развитието на епидемиологичната наука и от позицията на съвременните научни достижения да представим нова теоретична парадигма на епидемиологията</a:t>
            </a:r>
          </a:p>
        </p:txBody>
      </p:sp>
    </p:spTree>
    <p:extLst>
      <p:ext uri="{BB962C8B-B14F-4D97-AF65-F5344CB8AC3E}">
        <p14:creationId xmlns:p14="http://schemas.microsoft.com/office/powerpoint/2010/main" val="24770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868" y="0"/>
            <a:ext cx="7756263" cy="31496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sz="2000" b="1" dirty="0">
                <a:solidFill>
                  <a:schemeClr val="accent5"/>
                </a:solidFill>
              </a:rPr>
              <a:t>ИСТОРИКО-ЛОГИЧНО РАЗВИТИЕ НА ЕПИДЕМИОЛОГИЯТА</a:t>
            </a:r>
          </a:p>
        </p:txBody>
      </p:sp>
      <p:pic>
        <p:nvPicPr>
          <p:cNvPr id="1026" name="Picture 2" descr="C:\Users\Rumko\Desktop\niva\s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08" y="392027"/>
            <a:ext cx="4176464" cy="55446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mko\Desktop\niva\s0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72" y="392028"/>
            <a:ext cx="4464496" cy="55446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1049C31F-BD14-43AD-BABF-8D1C1D9C60A3}"/>
              </a:ext>
            </a:extLst>
          </p:cNvPr>
          <p:cNvSpPr/>
          <p:nvPr/>
        </p:nvSpPr>
        <p:spPr>
          <a:xfrm>
            <a:off x="398906" y="6142806"/>
            <a:ext cx="1156208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450215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Е. Нидергефер – „Как да се пазим от туберкулоза“ („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Как защищать себе от чахотки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“) - публикуван в литературното приложение на списанието „Нива“ С. Петербург през 1895г.</a:t>
            </a:r>
          </a:p>
        </p:txBody>
      </p:sp>
    </p:spTree>
    <p:extLst>
      <p:ext uri="{BB962C8B-B14F-4D97-AF65-F5344CB8AC3E}">
        <p14:creationId xmlns:p14="http://schemas.microsoft.com/office/powerpoint/2010/main" val="145550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7488" y="66392"/>
            <a:ext cx="6192688" cy="33265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bg-BG" sz="1600" b="1" dirty="0">
                <a:solidFill>
                  <a:srgbClr val="FFFF00"/>
                </a:solidFill>
              </a:rPr>
              <a:t>ДОКЛАСИЧЕСКИ ЕПИДЕМИОЛОГИЧНИ СХВАЩАНИЯ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19336" y="548680"/>
            <a:ext cx="6192688" cy="612068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bg-BG" sz="1800" dirty="0"/>
              <a:t>„Само в животинския организъм, тъканите на който при правилно състояние, не съдържат бактерии и при температура 36̊С, намира този бацил необходимата за неговото съществуване и размножаване среда. </a:t>
            </a:r>
            <a:r>
              <a:rPr lang="bg-BG" sz="1800" b="1" u="sng" dirty="0"/>
              <a:t>Следователно, всеки Т.Б., заразяващ нов организъм трябва да се е образувал в друг, който той е напуснал</a:t>
            </a:r>
            <a:r>
              <a:rPr lang="bg-BG" sz="1800" dirty="0"/>
              <a:t>.“</a:t>
            </a:r>
          </a:p>
          <a:p>
            <a:r>
              <a:rPr lang="bg-BG" sz="1800" dirty="0"/>
              <a:t>Възможностите за заразяване биват: външен, </a:t>
            </a:r>
            <a:r>
              <a:rPr lang="bg-BG" sz="1800" b="1" i="1" dirty="0"/>
              <a:t>при вдишване на бацилите </a:t>
            </a:r>
            <a:r>
              <a:rPr lang="bg-BG" sz="1800" dirty="0"/>
              <a:t>от отделилите се при туберкулозата с кашлицата, или от изсъхнали храчки и урина във въздуха.</a:t>
            </a:r>
          </a:p>
          <a:p>
            <a:r>
              <a:rPr lang="bg-BG" sz="1800" dirty="0"/>
              <a:t>Замърсяване на наранени ръце и кожа, от изпражнения на болни животни и при допир до нос, уста, пиене на неварено мляко от туберкулозни животни или месо от тях в полусуров вид.</a:t>
            </a:r>
          </a:p>
          <a:p>
            <a:r>
              <a:rPr lang="bg-BG" sz="1800" dirty="0"/>
              <a:t>Източник на заразата се явява изсъхналата храчка – роля на носните кърпи. </a:t>
            </a:r>
            <a:r>
              <a:rPr lang="bg-BG" sz="1800" b="1" i="1" dirty="0"/>
              <a:t>В храчките се съдържат бактерии и на други катари на дихателните пътища!  </a:t>
            </a:r>
          </a:p>
          <a:p>
            <a:r>
              <a:rPr lang="bg-BG" sz="1800" b="1" i="1" dirty="0"/>
              <a:t>Заразавянето става със съприкосновение. ... Някои от хората са по – възприемчиви!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995696" y="497674"/>
            <a:ext cx="4032448" cy="3829436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bg-BG" b="1" dirty="0"/>
              <a:t>Противоепидемични действия:</a:t>
            </a:r>
          </a:p>
          <a:p>
            <a:r>
              <a:rPr lang="bg-BG" b="1" dirty="0"/>
              <a:t>Да не се използват при плюене носни кърпи.</a:t>
            </a:r>
          </a:p>
          <a:p>
            <a:r>
              <a:rPr lang="bg-BG" b="1" dirty="0"/>
              <a:t>Да се отхрачва в плювалници. Да не се отхрачва на улицата.</a:t>
            </a:r>
          </a:p>
          <a:p>
            <a:r>
              <a:rPr lang="bg-BG" b="1" dirty="0"/>
              <a:t>Да се дезинфекцират и стерилизират дома, предметите и плювалниците</a:t>
            </a:r>
          </a:p>
          <a:p>
            <a:r>
              <a:rPr lang="bg-BG" b="1" dirty="0"/>
              <a:t>Невъзможно за тогавашното време лечение.</a:t>
            </a:r>
          </a:p>
        </p:txBody>
      </p:sp>
      <p:pic>
        <p:nvPicPr>
          <p:cNvPr id="1026" name="Picture 2" descr="http://t3.gstatic.com/images?q=tbn:ANd9GcT7i1MzR55WurJWEOecN9Tj_kJwfRAMuq-Kq_ymB5nwN3Tm24todw"/>
          <p:cNvPicPr>
            <a:picLocks noChangeAspect="1" noChangeArrowheads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73" y="4425736"/>
            <a:ext cx="1440160" cy="19888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85C581BE-4556-4F9E-A884-E8544995C9AC}"/>
              </a:ext>
            </a:extLst>
          </p:cNvPr>
          <p:cNvSpPr/>
          <p:nvPr/>
        </p:nvSpPr>
        <p:spPr>
          <a:xfrm>
            <a:off x="8289607" y="6462196"/>
            <a:ext cx="144462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g-BG" b="1" dirty="0">
                <a:solidFill>
                  <a:srgbClr val="2E2214"/>
                </a:solidFill>
                <a:latin typeface="Trebuchet MS" panose="020B0603020202020204" pitchFamily="34" charset="0"/>
              </a:rPr>
              <a:t>Роберт Кох</a:t>
            </a:r>
            <a:endParaRPr lang="bg-BG" b="1" i="0" dirty="0">
              <a:solidFill>
                <a:srgbClr val="2E2214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3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C877DC0-FB81-45A3-A43D-31134822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89452"/>
            <a:ext cx="11752028" cy="664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116633"/>
            <a:ext cx="8712968" cy="823265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bg-BG" sz="3200" b="1" dirty="0">
                <a:solidFill>
                  <a:schemeClr val="tx1"/>
                </a:solidFill>
              </a:rPr>
              <a:t>УЧЕНИЕТО ЗА ЕПИДЕМИЧНИЯ ПРОЦЕС</a:t>
            </a:r>
            <a:endParaRPr lang="bg-BG" sz="2000" b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3521" y="1090061"/>
            <a:ext cx="5380636" cy="549475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bg-BG" sz="2800" b="1" i="1" dirty="0"/>
              <a:t>Л. В. Громашевский </a:t>
            </a:r>
            <a:r>
              <a:rPr lang="bg-BG" sz="2800" dirty="0"/>
              <a:t>определя </a:t>
            </a:r>
            <a:r>
              <a:rPr lang="bg-BG" sz="2800" i="1" dirty="0"/>
              <a:t>епидемичния процес</a:t>
            </a:r>
            <a:r>
              <a:rPr lang="bg-BG" sz="2800" dirty="0"/>
              <a:t> като </a:t>
            </a:r>
            <a:r>
              <a:rPr lang="bg-BG" sz="2800" b="1" i="1" dirty="0"/>
              <a:t>цялата</a:t>
            </a:r>
            <a:r>
              <a:rPr lang="bg-BG" sz="2800" b="1" dirty="0"/>
              <a:t> </a:t>
            </a:r>
            <a:r>
              <a:rPr lang="bg-BG" sz="2800" b="1" i="1" dirty="0"/>
              <a:t>сума от явления</a:t>
            </a:r>
            <a:r>
              <a:rPr lang="bg-BG" sz="2800" b="1" dirty="0"/>
              <a:t> и проявяващите се сред тях </a:t>
            </a:r>
            <a:r>
              <a:rPr lang="bg-BG" sz="2800" b="1" i="1" dirty="0"/>
              <a:t>закономерности</a:t>
            </a:r>
            <a:r>
              <a:rPr lang="bg-BG" sz="2800" b="1" dirty="0"/>
              <a:t>, имащи отношение към </a:t>
            </a:r>
            <a:r>
              <a:rPr lang="bg-BG" sz="2800" b="1" i="1" dirty="0"/>
              <a:t>способността за възпроизводст</a:t>
            </a:r>
            <a:r>
              <a:rPr lang="bg-BG" sz="2800" b="1" dirty="0"/>
              <a:t>во на един случай на заболяване от друг аналогичен случай.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13" y="1052736"/>
            <a:ext cx="4032448" cy="48965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23992" y="6056381"/>
            <a:ext cx="4032448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bg-BG" b="1" i="1" dirty="0">
                <a:solidFill>
                  <a:prstClr val="white"/>
                </a:solidFill>
              </a:rPr>
              <a:t>Академик Л. В. Громашевский</a:t>
            </a:r>
          </a:p>
          <a:p>
            <a:pPr algn="ctr"/>
            <a:r>
              <a:rPr lang="bg-BG" b="1" i="1" dirty="0">
                <a:solidFill>
                  <a:prstClr val="white"/>
                </a:solidFill>
              </a:rPr>
              <a:t>1887 -1980 </a:t>
            </a:r>
            <a:endParaRPr lang="bg-B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4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703512" y="2658953"/>
            <a:ext cx="8569325" cy="40576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Clr>
                <a:srgbClr val="873624"/>
              </a:buClr>
              <a:buNone/>
            </a:pPr>
            <a:r>
              <a:rPr lang="bg-BG" sz="3200" b="1" dirty="0">
                <a:solidFill>
                  <a:schemeClr val="bg1"/>
                </a:solidFill>
              </a:rPr>
              <a:t>Класическата теория на общата епидемиология </a:t>
            </a:r>
            <a:r>
              <a:rPr lang="bg-BG" sz="3200" dirty="0">
                <a:solidFill>
                  <a:schemeClr val="bg1"/>
                </a:solidFill>
              </a:rPr>
              <a:t>изразява синтеза на научното знание за природата на епидемичния процес за даден исторически период и представя </a:t>
            </a:r>
            <a:r>
              <a:rPr lang="bg-BG" sz="3200" b="1" i="1" dirty="0">
                <a:solidFill>
                  <a:schemeClr val="bg1"/>
                </a:solidFill>
              </a:rPr>
              <a:t>епидемиологичен модел</a:t>
            </a:r>
            <a:r>
              <a:rPr lang="bg-BG" sz="3200" dirty="0">
                <a:solidFill>
                  <a:schemeClr val="bg1"/>
                </a:solidFill>
              </a:rPr>
              <a:t>. В съответствие с този модел се решават епидемиологичните проблеми свързани със заразните болести.</a:t>
            </a:r>
          </a:p>
          <a:p>
            <a:pPr>
              <a:buClr>
                <a:srgbClr val="873624"/>
              </a:buClr>
            </a:pPr>
            <a:endParaRPr lang="bg-BG" sz="28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051" name="Picture 3" descr="C:\Users\Rumko\Desktop\image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88640"/>
            <a:ext cx="4968552" cy="2304256"/>
          </a:xfrm>
          <a:prstGeom prst="roundRect">
            <a:avLst>
              <a:gd name="adj" fmla="val 16667"/>
            </a:avLst>
          </a:prstGeom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cxnSp>
        <p:nvCxnSpPr>
          <p:cNvPr id="3" name="Straight Arrow Connector 2"/>
          <p:cNvCxnSpPr/>
          <p:nvPr/>
        </p:nvCxnSpPr>
        <p:spPr>
          <a:xfrm>
            <a:off x="7320136" y="764704"/>
            <a:ext cx="180020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Arrow 4"/>
          <p:cNvSpPr/>
          <p:nvPr/>
        </p:nvSpPr>
        <p:spPr>
          <a:xfrm>
            <a:off x="6492044" y="692696"/>
            <a:ext cx="2628292" cy="279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6942094" y="1048457"/>
            <a:ext cx="1728192" cy="584622"/>
          </a:xfrm>
          <a:prstGeom prst="folded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dirty="0">
                <a:solidFill>
                  <a:prstClr val="black"/>
                </a:solidFill>
              </a:rPr>
              <a:t>Механизъм на предаване</a:t>
            </a:r>
          </a:p>
        </p:txBody>
      </p:sp>
      <p:sp>
        <p:nvSpPr>
          <p:cNvPr id="7" name="Oval 6"/>
          <p:cNvSpPr/>
          <p:nvPr/>
        </p:nvSpPr>
        <p:spPr>
          <a:xfrm>
            <a:off x="5691353" y="1916832"/>
            <a:ext cx="1599945" cy="50405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100" dirty="0">
                <a:solidFill>
                  <a:prstClr val="black"/>
                </a:solidFill>
              </a:rPr>
              <a:t>Източник на инфекция</a:t>
            </a:r>
          </a:p>
        </p:txBody>
      </p:sp>
      <p:sp>
        <p:nvSpPr>
          <p:cNvPr id="8" name="Oval 7"/>
          <p:cNvSpPr/>
          <p:nvPr/>
        </p:nvSpPr>
        <p:spPr>
          <a:xfrm>
            <a:off x="8616280" y="1916832"/>
            <a:ext cx="1706488" cy="50405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dirty="0">
                <a:solidFill>
                  <a:prstClr val="black"/>
                </a:solidFill>
              </a:rPr>
              <a:t>Възприемчив организъм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E4ACAAB7-3C14-4FB8-8F87-0E535C74D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40" y="141397"/>
            <a:ext cx="4968552" cy="23042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8922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BB0FB1C-4D59-45E7-AFD4-2468790F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" y="172720"/>
            <a:ext cx="11866880" cy="6685280"/>
          </a:xfrm>
          <a:solidFill>
            <a:schemeClr val="accent3">
              <a:lumMod val="20000"/>
              <a:lumOff val="80000"/>
              <a:alpha val="5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 fontScale="92500"/>
          </a:bodyPr>
          <a:lstStyle/>
          <a:p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литературните източници от западни автори, общата епидемиологична проблематика свързана с възникването и разпространяването на инфекциозните болести е </a:t>
            </a:r>
            <a:r>
              <a:rPr lang="bg-BG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представена в </a:t>
            </a:r>
            <a:r>
              <a:rPr lang="bg-BG" sz="3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схематичен план</a:t>
            </a:r>
            <a:r>
              <a:rPr lang="bg-BG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Изображенията са на триъгълни, кръгови и др. </a:t>
            </a:r>
            <a:r>
              <a:rPr lang="bg-BG" sz="3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геометрични фигури</a:t>
            </a:r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които изразяват </a:t>
            </a:r>
            <a:r>
              <a:rPr lang="bg-BG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взаимодействията между три участника – </a:t>
            </a:r>
            <a:r>
              <a:rPr lang="bg-BG" sz="3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гостоприемник (</a:t>
            </a:r>
            <a:r>
              <a:rPr lang="la-Latn" sz="3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  <a:r>
              <a:rPr lang="bg-BG" sz="3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bg-BG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sz="3000" b="1" i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инфекциозен причинител (</a:t>
            </a:r>
            <a:r>
              <a:rPr lang="la-Latn" sz="3000" b="1" i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  <a:r>
              <a:rPr lang="bg-BG" sz="3000" b="1" i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bg-BG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bg-BG" sz="3000" b="1" i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околна среда (</a:t>
            </a:r>
            <a:r>
              <a:rPr lang="en-US" sz="3000" b="1" i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bg-BG" sz="3000" b="1" i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bg-BG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Отделно се разглеждат, възможни </a:t>
            </a:r>
            <a:r>
              <a:rPr lang="bg-BG" sz="3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други участници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процеса на инфекция (</a:t>
            </a:r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 of infection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вектори (</a:t>
            </a:r>
            <a:r>
              <a:rPr lang="la-Latn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биологичен резервоар,</a:t>
            </a:r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възприемчиви гостоприемници</a:t>
            </a:r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екологична, социална и биологична среда </a:t>
            </a:r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 </a:t>
            </a:r>
          </a:p>
          <a:p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същество дискусията се води,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конкретно </a:t>
            </a:r>
            <a:r>
              <a:rPr lang="bg-BG" sz="3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нозологичните единици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внимание към начин на предаване (</a:t>
            </a:r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r>
              <a:rPr lang="bg-B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детайлите на заразяването и последващия </a:t>
            </a:r>
            <a:r>
              <a:rPr lang="bg-BG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инфекциозен процес ( скрити, клинични и др. форми с епидемиологично значение).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0420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7692" y="73137"/>
            <a:ext cx="11819823" cy="699023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bg-BG" sz="24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СЪВРЕМЕННО РАЗВИТИЕ НА ЕПИДЕМИЛОГИЧНАТА ТЕОРИЯ И ПРАКТИКА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8757" y="934720"/>
            <a:ext cx="11718757" cy="583665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Теория за саморегулацията на епидемичния процес</a:t>
            </a:r>
          </a:p>
          <a:p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Социално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</a:t>
            </a:r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екологична концепция за епидемичния процес</a:t>
            </a:r>
          </a:p>
          <a:p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Интеграционно – конкурентно развитие на епидемичния процес</a:t>
            </a:r>
          </a:p>
          <a:p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Молекулярна епидемиология</a:t>
            </a:r>
          </a:p>
          <a:p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Пространствена епидемиология</a:t>
            </a:r>
          </a:p>
          <a:p>
            <a:r>
              <a:rPr lang="bg-BG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Обща пространствена епидемиологична теория за динамиката на паразитарните цикли</a:t>
            </a:r>
          </a:p>
        </p:txBody>
      </p:sp>
    </p:spTree>
    <p:extLst>
      <p:ext uri="{BB962C8B-B14F-4D97-AF65-F5344CB8AC3E}">
        <p14:creationId xmlns:p14="http://schemas.microsoft.com/office/powerpoint/2010/main" val="360860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462B8C6-A008-4CA6-AA0A-B57AC49A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660" y="91440"/>
            <a:ext cx="3154680" cy="40640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bg-BG" sz="2800" b="1" dirty="0">
                <a:latin typeface="Arial" panose="020B0604020202020204" pitchFamily="34" charset="0"/>
                <a:cs typeface="Arial" panose="020B0604020202020204" pitchFamily="34" charset="0"/>
              </a:rPr>
              <a:t>ОБСЪЖДАНЕ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8AA7300-E4C2-49CF-A51A-3A2E92CA2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690880"/>
            <a:ext cx="11816080" cy="5994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r>
              <a:rPr lang="bg-BG" sz="24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Същността на теориите за епидемичния процес е изградена върху разбирането за </a:t>
            </a:r>
            <a:r>
              <a:rPr lang="bg-BG" sz="2800" b="1" i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отношението на микроорганизмите с макроорганизмовия свят и между самите себе си. </a:t>
            </a:r>
            <a:endParaRPr lang="bg-BG" sz="2400" b="1" i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bg-BG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Определено считаме - съвременна епидемиологична теоретична постановка, следва максимално да отчита цялата широка гама възможности, от страна на микробния свят, първопричина за последващите инфекциозни състояния и други взаимодействия с макроорганизмите вкл. и хората. </a:t>
            </a:r>
          </a:p>
          <a:p>
            <a:r>
              <a:rPr lang="bg-BG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Необходимо е да се разбере и </a:t>
            </a:r>
            <a:r>
              <a:rPr lang="bg-BG" sz="24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динамиката на промените в микрорганизмовото море</a:t>
            </a:r>
            <a:r>
              <a:rPr lang="bg-BG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да се знае, че те също се изменят и </a:t>
            </a:r>
            <a:r>
              <a:rPr lang="bg-BG" sz="24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тези промени са също част от епидемиологията на процесите свързани с инфекциозното взаимодействие с макроорганизмите.</a:t>
            </a:r>
          </a:p>
          <a:p>
            <a:r>
              <a:rPr lang="bg-BG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От друга страна важно епидемиологично значение има </a:t>
            </a:r>
            <a:r>
              <a:rPr lang="bg-BG" sz="24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състоянието и еволюцията на защитните механизми на биологичния макроорганизмов свят</a:t>
            </a:r>
            <a:r>
              <a:rPr lang="bg-BG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част от който се явява и човешкият вид със специфичните си социални отношения и антропогенни и въздействия върху околната среда.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3582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1242" y="291024"/>
            <a:ext cx="10341684" cy="105425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g-BG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Системен подход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4261" y="1578543"/>
            <a:ext cx="11588817" cy="50917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bg-BG" sz="3200" b="1" i="1" dirty="0"/>
              <a:t>Паразитарните системи се развиват във времето и пространството. Те се възпроизвеждат в сложни паразитарни цикли.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bg-BG" sz="3200" b="1" i="1" dirty="0"/>
              <a:t>Съществуването и оцеляването на патогенните микроорганизми зависи от възможността им да се приспособяват към постоянно променящите се параметри на околната и вътрешната среда на гостоприемниците. </a:t>
            </a:r>
          </a:p>
        </p:txBody>
      </p:sp>
    </p:spTree>
    <p:extLst>
      <p:ext uri="{BB962C8B-B14F-4D97-AF65-F5344CB8AC3E}">
        <p14:creationId xmlns:p14="http://schemas.microsoft.com/office/powerpoint/2010/main" val="9491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а 5">
            <a:extLst>
              <a:ext uri="{FF2B5EF4-FFF2-40B4-BE49-F238E27FC236}">
                <a16:creationId xmlns:a16="http://schemas.microsoft.com/office/drawing/2014/main" id="{B897599A-CC51-4E32-87EB-684A115C5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829274"/>
              </p:ext>
            </p:extLst>
          </p:nvPr>
        </p:nvGraphicFramePr>
        <p:xfrm>
          <a:off x="507076" y="1612669"/>
          <a:ext cx="11230495" cy="4688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C851755E-2415-4D37-B2A3-D9FDE937DC69}"/>
              </a:ext>
            </a:extLst>
          </p:cNvPr>
          <p:cNvSpPr/>
          <p:nvPr/>
        </p:nvSpPr>
        <p:spPr>
          <a:xfrm>
            <a:off x="211974" y="94500"/>
            <a:ext cx="11883043" cy="5232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g-BG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Времето обхваща целия свят и всички форми на живот</a:t>
            </a:r>
            <a:r>
              <a:rPr lang="bg-BG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999A29F9-4645-480A-B09E-DB42381D2D53}"/>
              </a:ext>
            </a:extLst>
          </p:cNvPr>
          <p:cNvSpPr/>
          <p:nvPr/>
        </p:nvSpPr>
        <p:spPr>
          <a:xfrm>
            <a:off x="5968537" y="617720"/>
            <a:ext cx="612647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fr-FR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Tempora mutantur et nos mutantur in illis</a:t>
            </a:r>
            <a:endParaRPr lang="bg-BG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Времената се променят и ние се променяме с тях</a:t>
            </a:r>
            <a:endParaRPr lang="bg-BG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r">
              <a:spcAft>
                <a:spcPts val="0"/>
              </a:spcAft>
            </a:pP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Латинска пословица</a:t>
            </a:r>
            <a:endParaRPr lang="bg-BG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6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4261" y="269507"/>
            <a:ext cx="11588817" cy="64007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bg-BG" sz="3600" dirty="0"/>
              <a:t>Епидемичният процес се основава на </a:t>
            </a:r>
            <a:r>
              <a:rPr lang="bg-BG" sz="3600" b="1" i="1" dirty="0">
                <a:solidFill>
                  <a:srgbClr val="C00000"/>
                </a:solidFill>
              </a:rPr>
              <a:t>принципа на самодвижението</a:t>
            </a:r>
            <a:r>
              <a:rPr lang="bg-BG" sz="3600" b="1" dirty="0">
                <a:solidFill>
                  <a:srgbClr val="C00000"/>
                </a:solidFill>
              </a:rPr>
              <a:t> на </a:t>
            </a:r>
            <a:r>
              <a:rPr lang="bg-BG" sz="3600" b="1" i="1" dirty="0">
                <a:solidFill>
                  <a:srgbClr val="C00000"/>
                </a:solidFill>
              </a:rPr>
              <a:t>процеса на възпроизвеждане на инфекциозното състояние</a:t>
            </a:r>
            <a:r>
              <a:rPr lang="bg-BG" sz="3600" b="1" dirty="0">
                <a:solidFill>
                  <a:srgbClr val="C00000"/>
                </a:solidFill>
              </a:rPr>
              <a:t> </a:t>
            </a:r>
            <a:r>
              <a:rPr lang="bg-BG" sz="3600" b="1" i="1" dirty="0">
                <a:solidFill>
                  <a:srgbClr val="C00000"/>
                </a:solidFill>
              </a:rPr>
              <a:t>посредством </a:t>
            </a:r>
            <a:r>
              <a:rPr lang="bg-BG" sz="3600" b="1" i="1" u="sng" dirty="0">
                <a:solidFill>
                  <a:srgbClr val="C00000"/>
                </a:solidFill>
              </a:rPr>
              <a:t>механизмите на предаване на патогенните микроорганизми</a:t>
            </a:r>
            <a:r>
              <a:rPr lang="bg-BG" sz="3600" b="1" i="1" dirty="0">
                <a:solidFill>
                  <a:srgbClr val="C00000"/>
                </a:solidFill>
              </a:rPr>
              <a:t>.(МП)</a:t>
            </a:r>
            <a:r>
              <a:rPr lang="bg-BG" sz="3600" b="1" dirty="0">
                <a:solidFill>
                  <a:srgbClr val="C0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bg-BG" sz="3600" dirty="0"/>
              <a:t>Учението за епидемичния процес се основава на </a:t>
            </a:r>
            <a:r>
              <a:rPr lang="bg-BG" sz="3600" b="1" i="1" dirty="0">
                <a:solidFill>
                  <a:srgbClr val="C00000"/>
                </a:solidFill>
              </a:rPr>
              <a:t>теорията за механизма на предаване</a:t>
            </a:r>
            <a:r>
              <a:rPr lang="bg-BG" sz="3600" b="1" dirty="0">
                <a:solidFill>
                  <a:srgbClr val="C00000"/>
                </a:solidFill>
              </a:rPr>
              <a:t> като универсален способ за възпроизвеждане вида на микроорганизмите паразити</a:t>
            </a:r>
            <a:r>
              <a:rPr lang="bg-BG" sz="3600" dirty="0"/>
              <a:t>.</a:t>
            </a:r>
            <a:r>
              <a:rPr lang="bg-BG" sz="36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86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7569" y="260648"/>
            <a:ext cx="7756263" cy="10542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bg-BG" sz="3600" b="1" dirty="0"/>
              <a:t>ЕПИДЕМИОЛОГИЧНО ПРОСТРАНСТВО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885" y="1597794"/>
            <a:ext cx="11463688" cy="452836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ОБХВАЩАЩО  БИОСИСТЕМНИТЕ  НИВА В ПАРАЗИТАРНИТЕ СИСТЕМИ  И ЕКОЛОГИЧНАТА И СОЦИАЛНА СРЕДА  В КОЯТО  ВЪЗНИКВАТ И СЕ РАЗВИВАТ ЕПИДЕМИОЛОГИЧНИТЕ ЯВЛЕНИЯ  И ПРОЦЕСИ</a:t>
            </a:r>
          </a:p>
        </p:txBody>
      </p:sp>
    </p:spTree>
    <p:extLst>
      <p:ext uri="{BB962C8B-B14F-4D97-AF65-F5344CB8AC3E}">
        <p14:creationId xmlns:p14="http://schemas.microsoft.com/office/powerpoint/2010/main" val="281564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32330" y="453154"/>
            <a:ext cx="10327340" cy="567300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bg-BG" sz="4400" dirty="0"/>
              <a:t>Всяка от епидемиологичните теории сама по себе си е вярна, но не </a:t>
            </a:r>
            <a:r>
              <a:rPr lang="bg-BG" sz="4400" i="1" dirty="0"/>
              <a:t>дава динамичната взаимна връзка между процесите.</a:t>
            </a:r>
            <a:r>
              <a:rPr lang="bg-BG" sz="4400" dirty="0"/>
              <a:t> Те представят части на един глобален процес.</a:t>
            </a:r>
            <a:r>
              <a:rPr lang="bg-BG" sz="4400" b="1" i="1" dirty="0"/>
              <a:t> </a:t>
            </a:r>
          </a:p>
          <a:p>
            <a:r>
              <a:rPr lang="bg-BG" sz="4400" i="1" dirty="0"/>
              <a:t>Това е динамичният модел на пространствените паразитарни цикли (системи) при инфекциозните болести.</a:t>
            </a:r>
            <a:endParaRPr lang="bg-BG" sz="4400" dirty="0"/>
          </a:p>
        </p:txBody>
      </p:sp>
    </p:spTree>
    <p:extLst>
      <p:ext uri="{BB962C8B-B14F-4D97-AF65-F5344CB8AC3E}">
        <p14:creationId xmlns:p14="http://schemas.microsoft.com/office/powerpoint/2010/main" val="351106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Контейнер за съдържание 4"/>
          <p:cNvSpPr>
            <a:spLocks noGrp="1"/>
          </p:cNvSpPr>
          <p:nvPr>
            <p:ph type="subTitle" idx="1"/>
          </p:nvPr>
        </p:nvSpPr>
        <p:spPr>
          <a:xfrm>
            <a:off x="529390" y="260649"/>
            <a:ext cx="11011300" cy="1029136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bg-BG" sz="28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bg-BG" sz="3400" b="1" dirty="0"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ОБЩА  ПРОСТРАНСТВЕНА ЕПИДЕМИОЛОГИЧНА ТЕОРИЯ ЗА ДИНАМИКАТА НА ПАРАЗИТАРНИТЕ ЦИКЛИ</a:t>
            </a:r>
            <a:endParaRPr lang="en-US" sz="3400" b="1" dirty="0">
              <a:solidFill>
                <a:srgbClr val="7030A0"/>
              </a:solidFill>
              <a:effectLst/>
              <a:latin typeface="Arial Black" panose="020B0A04020102020204" pitchFamily="34" charset="0"/>
            </a:endParaRPr>
          </a:p>
          <a:p>
            <a:pPr indent="342900">
              <a:buFont typeface="Wingdings" pitchFamily="2" charset="2"/>
              <a:buChar char="q"/>
              <a:defRPr/>
            </a:pPr>
            <a:endParaRPr lang="bg-BG" sz="2200" b="1" dirty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600" dirty="0"/>
          </a:p>
        </p:txBody>
      </p:sp>
      <p:sp>
        <p:nvSpPr>
          <p:cNvPr id="4" name="Контейнер за съдържание 7"/>
          <p:cNvSpPr txBox="1">
            <a:spLocks/>
          </p:cNvSpPr>
          <p:nvPr/>
        </p:nvSpPr>
        <p:spPr bwMode="auto">
          <a:xfrm>
            <a:off x="664143" y="1556793"/>
            <a:ext cx="10876547" cy="483264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bg-BG" sz="3200" b="1" dirty="0">
                <a:solidFill>
                  <a:srgbClr val="FFFF00"/>
                </a:solidFill>
                <a:latin typeface="Calibri" pitchFamily="34" charset="0"/>
              </a:rPr>
              <a:t>Динамичен модел на пространствените паразитарни цикли (системи) при инфекциозните болести</a:t>
            </a:r>
            <a:endParaRPr lang="en-US" sz="32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bg-BG" sz="2800" b="1" dirty="0">
                <a:solidFill>
                  <a:srgbClr val="FFFF00"/>
                </a:solidFill>
                <a:latin typeface="Calibri" pitchFamily="34" charset="0"/>
              </a:rPr>
              <a:t>Процесът</a:t>
            </a:r>
            <a:r>
              <a:rPr lang="bg-BG" sz="2800" dirty="0">
                <a:solidFill>
                  <a:srgbClr val="FFFF00"/>
                </a:solidFill>
                <a:latin typeface="Calibri" pitchFamily="34" charset="0"/>
              </a:rPr>
              <a:t>  механизъм на предаване на инфекцията е основа за изграждане на </a:t>
            </a:r>
            <a:r>
              <a:rPr lang="bg-BG" sz="2800" b="1" i="1" dirty="0">
                <a:solidFill>
                  <a:srgbClr val="FFFF00"/>
                </a:solidFill>
                <a:latin typeface="Calibri" pitchFamily="34" charset="0"/>
              </a:rPr>
              <a:t>динамичен модел при инфекциозните болести</a:t>
            </a:r>
            <a:r>
              <a:rPr lang="bg-BG" sz="2800" dirty="0">
                <a:solidFill>
                  <a:srgbClr val="FFFF00"/>
                </a:solidFill>
                <a:latin typeface="Calibri" pitchFamily="34" charset="0"/>
              </a:rPr>
              <a:t>.</a:t>
            </a:r>
            <a:endParaRPr lang="bg-BG" sz="2800" b="1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bg-BG" sz="2800" dirty="0">
                <a:solidFill>
                  <a:srgbClr val="FFFF00"/>
                </a:solidFill>
                <a:latin typeface="Calibri" pitchFamily="34" charset="0"/>
              </a:rPr>
              <a:t>Предложението е да се диференцират </a:t>
            </a:r>
            <a:r>
              <a:rPr lang="bg-BG" sz="2800" b="1" i="1" dirty="0">
                <a:solidFill>
                  <a:srgbClr val="FFFF00"/>
                </a:solidFill>
                <a:latin typeface="Calibri" pitchFamily="34" charset="0"/>
              </a:rPr>
              <a:t>три групи МПИ в зависимост от участието в различните епидемични цикли.</a:t>
            </a:r>
            <a:r>
              <a:rPr lang="bg-BG" sz="2800" dirty="0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q"/>
            </a:pPr>
            <a:r>
              <a:rPr lang="bg-BG" sz="2800" b="1" dirty="0">
                <a:solidFill>
                  <a:srgbClr val="FFFF00"/>
                </a:solidFill>
                <a:latin typeface="Calibri" pitchFamily="34" charset="0"/>
              </a:rPr>
              <a:t>Свързващ механизъм на предаване (СМПИ) – </a:t>
            </a:r>
            <a:r>
              <a:rPr lang="bg-BG" sz="2800" dirty="0">
                <a:solidFill>
                  <a:srgbClr val="FFFF00"/>
                </a:solidFill>
                <a:latin typeface="Calibri" pitchFamily="34" charset="0"/>
              </a:rPr>
              <a:t>изразяващ епидемиологичната връзка между трите паразитарни цикъла.</a:t>
            </a:r>
            <a:r>
              <a:rPr lang="bg-BG" sz="2400" dirty="0">
                <a:solidFill>
                  <a:srgbClr val="FFFF00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5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128" y="115503"/>
            <a:ext cx="11964203" cy="67424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0780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Контейнер за съдържание 4"/>
          <p:cNvSpPr>
            <a:spLocks noGrp="1"/>
          </p:cNvSpPr>
          <p:nvPr>
            <p:ph type="subTitle" idx="1"/>
          </p:nvPr>
        </p:nvSpPr>
        <p:spPr>
          <a:xfrm>
            <a:off x="529390" y="260649"/>
            <a:ext cx="11011300" cy="1029136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bg-BG" sz="28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bg-BG" sz="3400" b="1" dirty="0"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ОБЩА  ПРОСТРАНСТВЕНА ЕПИДЕМИОЛОГИЧНА ТЕОРИЯ ЗА ДИНАМИКАТА НА ПАРАЗИТАРНИТЕ ЦИКЛИ</a:t>
            </a:r>
            <a:endParaRPr lang="en-US" sz="3400" b="1" dirty="0">
              <a:solidFill>
                <a:srgbClr val="7030A0"/>
              </a:solidFill>
              <a:effectLst/>
              <a:latin typeface="Arial Black" panose="020B0A04020102020204" pitchFamily="34" charset="0"/>
            </a:endParaRPr>
          </a:p>
          <a:p>
            <a:pPr indent="342900">
              <a:buFont typeface="Wingdings" pitchFamily="2" charset="2"/>
              <a:buChar char="q"/>
              <a:defRPr/>
            </a:pPr>
            <a:endParaRPr lang="bg-BG" sz="2200" b="1" dirty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600" dirty="0"/>
          </a:p>
        </p:txBody>
      </p:sp>
      <p:sp>
        <p:nvSpPr>
          <p:cNvPr id="4" name="Контейнер за съдържание 7"/>
          <p:cNvSpPr txBox="1">
            <a:spLocks/>
          </p:cNvSpPr>
          <p:nvPr/>
        </p:nvSpPr>
        <p:spPr bwMode="auto">
          <a:xfrm>
            <a:off x="664143" y="1491917"/>
            <a:ext cx="10876547" cy="5216892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bg-BG" sz="2800" dirty="0"/>
              <a:t>Формират се </a:t>
            </a:r>
            <a:r>
              <a:rPr lang="bg-BG" sz="2800" b="1" i="1" dirty="0"/>
              <a:t>динамични паразитарни цикъла (системи</a:t>
            </a:r>
            <a:r>
              <a:rPr lang="bg-BG" sz="2800" b="1" dirty="0"/>
              <a:t>), </a:t>
            </a:r>
            <a:r>
              <a:rPr lang="bg-BG" sz="2800" dirty="0"/>
              <a:t>които се състоят от своя страна от подсистеми.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bg-BG" sz="2800" b="1" i="1" dirty="0"/>
              <a:t>Механизмите на предаване движат възпроизвеждането на инфекциозните състояния на </a:t>
            </a:r>
            <a:r>
              <a:rPr lang="bg-BG" sz="2800" b="1" i="1" dirty="0" err="1"/>
              <a:t>популационно</a:t>
            </a:r>
            <a:r>
              <a:rPr lang="bg-BG" sz="2800" b="1" i="1" dirty="0"/>
              <a:t> ниво в и между циклите</a:t>
            </a:r>
            <a:r>
              <a:rPr lang="bg-BG" sz="2800" b="1" dirty="0"/>
              <a:t>.</a:t>
            </a:r>
            <a:r>
              <a:rPr lang="bg-BG" sz="2800" dirty="0"/>
              <a:t>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bg-BG" sz="2800" dirty="0"/>
              <a:t>Така се внедряват нови патогенни форми или/и се извеждат от едни цикли (системи) в други.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bg-BG" sz="2800" dirty="0"/>
              <a:t>Това е </a:t>
            </a:r>
            <a:r>
              <a:rPr lang="bg-BG" sz="2800" b="1" i="1" dirty="0"/>
              <a:t>постоянен процес на самодвижение</a:t>
            </a:r>
            <a:r>
              <a:rPr lang="bg-BG" sz="2800" dirty="0"/>
              <a:t>, регулиран от променящите се екологични и социални условия. Така се оформя </a:t>
            </a:r>
            <a:r>
              <a:rPr lang="bg-BG" sz="2800" b="1" i="1" dirty="0"/>
              <a:t>динамичния модел на възпроизвеждане на </a:t>
            </a:r>
            <a:r>
              <a:rPr lang="bg-BG" sz="2800" b="1" i="1" dirty="0" err="1"/>
              <a:t>паразитарните</a:t>
            </a:r>
            <a:r>
              <a:rPr lang="bg-BG" sz="2800" b="1" i="1" dirty="0"/>
              <a:t> цикли</a:t>
            </a:r>
            <a:r>
              <a:rPr lang="bg-BG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162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6BDA811-CE1D-451A-9853-8896DBA8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13" y="95597"/>
            <a:ext cx="6236894" cy="66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007" y="269508"/>
            <a:ext cx="11694694" cy="63061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600" b="1" dirty="0">
                <a:solidFill>
                  <a:prstClr val="white"/>
                </a:solidFill>
              </a:rPr>
              <a:t>Постоянно възпроизвеждащата се популация на патогенните микробни видове, осъществява </a:t>
            </a:r>
            <a:r>
              <a:rPr lang="bg-BG" sz="3600" b="1" i="1" dirty="0">
                <a:solidFill>
                  <a:prstClr val="white"/>
                </a:solidFill>
              </a:rPr>
              <a:t>перманентна циркулация </a:t>
            </a:r>
            <a:r>
              <a:rPr lang="bg-BG" sz="3600" b="1" dirty="0">
                <a:solidFill>
                  <a:prstClr val="white"/>
                </a:solidFill>
              </a:rPr>
              <a:t>сред </a:t>
            </a:r>
            <a:r>
              <a:rPr lang="bg-BG" sz="3600" b="1" i="1" dirty="0">
                <a:solidFill>
                  <a:prstClr val="white"/>
                </a:solidFill>
              </a:rPr>
              <a:t>обновяващото се </a:t>
            </a:r>
            <a:r>
              <a:rPr lang="bg-BG" sz="3600" b="1" dirty="0">
                <a:solidFill>
                  <a:prstClr val="white"/>
                </a:solidFill>
              </a:rPr>
              <a:t>човешко общество и животинския свят. В условията на динамично изменящата се околна среда оцеляват и се възпроизвеждат само тези патогенни видове, които са адаптивни и съответстват на променящите се условия.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bg-BG" sz="3600" b="1" dirty="0">
                <a:solidFill>
                  <a:prstClr val="white"/>
                </a:solidFill>
              </a:rPr>
              <a:t>Процесите в движещи се паразитарни цикли се реализират посредством описаните в учението за механизма на предаване начини.</a:t>
            </a:r>
          </a:p>
        </p:txBody>
      </p:sp>
    </p:spTree>
    <p:extLst>
      <p:ext uri="{BB962C8B-B14F-4D97-AF65-F5344CB8AC3E}">
        <p14:creationId xmlns:p14="http://schemas.microsoft.com/office/powerpoint/2010/main" val="147113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4836271-774B-454F-BA12-A1C82CCE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1" y="130432"/>
            <a:ext cx="11656541" cy="110121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b="1" dirty="0">
                <a:latin typeface="Arial" panose="020B0604020202020204" pitchFamily="34" charset="0"/>
                <a:cs typeface="Arial" panose="020B0604020202020204" pitchFamily="34" charset="0"/>
              </a:rPr>
              <a:t>Епидемичният процес при инфекциозните болести 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480DC75-AC7D-4C3C-BDE9-CE2A3617C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9" y="1408670"/>
            <a:ext cx="11870724" cy="5318898"/>
          </a:xfr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bg-BG" b="1" dirty="0"/>
              <a:t>Епипроцесите са взаимодействието на процесите на самовъзпроизвеждане на вида на патогенния микроорганизъм от една страна и процесите на самовъзпроизвеждане на живите макроорганизми (хора, животни, растения и др) от друга в условията на постоянно променящата се околна среда</a:t>
            </a:r>
            <a:r>
              <a:rPr lang="bg-BG" dirty="0"/>
              <a:t>. </a:t>
            </a:r>
          </a:p>
          <a:p>
            <a:r>
              <a:rPr lang="bg-BG" dirty="0"/>
              <a:t>От позициите на изложените теоретични възгледи върху епидемичния процес, можем основателно да предложим </a:t>
            </a:r>
            <a:r>
              <a:rPr lang="bg-BG" b="1" dirty="0">
                <a:solidFill>
                  <a:srgbClr val="FF0000"/>
                </a:solidFill>
              </a:rPr>
              <a:t>следното определение</a:t>
            </a:r>
            <a:r>
              <a:rPr lang="bg-BG" dirty="0"/>
              <a:t>:</a:t>
            </a:r>
          </a:p>
          <a:p>
            <a:r>
              <a:rPr lang="bg-BG" sz="3200" b="1" i="1" u="sng" dirty="0"/>
              <a:t>Епидемичният процес</a:t>
            </a:r>
            <a:r>
              <a:rPr lang="bg-BG" sz="3200" b="1" i="1" dirty="0"/>
              <a:t> при инфекциозните болести е сложният, специфичен процес на възобновяване на инфекциозните състояния в човешкото общество и всички фактори и условия имащи отношение към възпроизвеждането на това явление</a:t>
            </a:r>
            <a:r>
              <a:rPr lang="bg-BG" sz="3200" dirty="0"/>
              <a:t>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4408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3181D89-41CE-4C42-B9BE-6C0CD26D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392"/>
            <a:ext cx="10515600" cy="1081290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bg-BG" sz="3200" dirty="0">
                <a:latin typeface="Arial Black" panose="020B0A04020102020204" pitchFamily="34" charset="0"/>
              </a:rPr>
              <a:t>БИОЛОГИЧНОТО И СОЦИАЛНОТО В ЕПИДЕМИЧНИЯ ПРОЦЕС</a:t>
            </a:r>
          </a:p>
        </p:txBody>
      </p:sp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AECCAF56-BB51-44C6-A854-55920C4D83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606135"/>
              </p:ext>
            </p:extLst>
          </p:nvPr>
        </p:nvGraphicFramePr>
        <p:xfrm>
          <a:off x="266007" y="1429789"/>
          <a:ext cx="11704319" cy="517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608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nfoglaz.ru/wp-content/uploads/poussin-plague.jpg">
            <a:extLst>
              <a:ext uri="{FF2B5EF4-FFF2-40B4-BE49-F238E27FC236}">
                <a16:creationId xmlns:a16="http://schemas.microsoft.com/office/drawing/2014/main" id="{098AD4FD-6E43-442F-87B0-4A078B475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33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онтейнер за съдържание 3">
            <a:extLst>
              <a:ext uri="{FF2B5EF4-FFF2-40B4-BE49-F238E27FC236}">
                <a16:creationId xmlns:a16="http://schemas.microsoft.com/office/drawing/2014/main" id="{689FFC09-8EF2-4553-B6E9-FCCDA29805D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510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0491" y="2416597"/>
            <a:ext cx="3537011" cy="239986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bg-BG" sz="2200" b="1" dirty="0">
                <a:solidFill>
                  <a:srgbClr val="FFFFFF"/>
                </a:solidFill>
                <a:latin typeface="Arial Black" panose="020B0A04020102020204" pitchFamily="34" charset="0"/>
              </a:rPr>
              <a:t>ЕПИДЕМИОЛОГИЯТАНА ИНФЕКЦИОЗНИТЕ БОЛЕСТИ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8979" y="153494"/>
            <a:ext cx="7328265" cy="651612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bg-BG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ИНТЕГРАЛНА СОЦИАЛНО-ЕКОЛОГИЧНА МЕДИЦИНСКА ДИСЦИПЛИНА ИЗСЛЕДВАЩА ПРОЦЕСИТЕ НА ВЪЗНИКВАНЕ И РАЗВИТИЕ НА ПАРАЗИТАРНИТЕ ЦИКЛИ (СИСТЕМИ) В БИОСФЕРАТА, С ЦЕЛ ПРИДОБИВАНЕ НА НАУЧНО ЗНАНИЕ ЗА ЕПИДЕМИОЛОГИЧНИТЕ ЗАКОНОМЕРНОСТИ НА ИНФЕКЦИОЗНИТЕ ПРОЦЕСИ ПРИ ХОРАТА, ПОЗВОЛЯВАЩО СЪЗДАВАНЕТО И ПРОВЕЖДАНЕТО НА ГЛОБАЛНИ И КОНКРЕТНИ ПРОФИЛАКТИЧНИ И ПРОТИВОЕПИДЕМИЧНИ МЕРКИ ЗА ОСЪЩЕСТВЯВАНЕ НА ЕФИКАСЕН ЕПИДЕМИОЛОГИЧЕН КОНТРОЛ. </a:t>
            </a:r>
          </a:p>
        </p:txBody>
      </p:sp>
    </p:spTree>
    <p:extLst>
      <p:ext uri="{BB962C8B-B14F-4D97-AF65-F5344CB8AC3E}">
        <p14:creationId xmlns:p14="http://schemas.microsoft.com/office/powerpoint/2010/main" val="168847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а 2">
            <a:extLst>
              <a:ext uri="{FF2B5EF4-FFF2-40B4-BE49-F238E27FC236}">
                <a16:creationId xmlns:a16="http://schemas.microsoft.com/office/drawing/2014/main" id="{4B119F93-7D21-44C4-988B-83FE8CBCB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5650935"/>
              </p:ext>
            </p:extLst>
          </p:nvPr>
        </p:nvGraphicFramePr>
        <p:xfrm>
          <a:off x="153910" y="0"/>
          <a:ext cx="1195962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543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6F9F720-AD25-4326-B62E-7972A9DE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18"/>
            <a:ext cx="10515600" cy="1325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bg-BG" sz="3100" cap="all" dirty="0">
                <a:latin typeface="Arial Black" panose="020B0A04020102020204" pitchFamily="34" charset="0"/>
              </a:rPr>
              <a:t>ЕКОЛОГИЯ на епидемичния процес в условията на интензивни урбанизационни и миграционни процеси</a:t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8874131-4939-4AA6-A387-886621F1E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1" y="1828801"/>
            <a:ext cx="11421687" cy="4348162"/>
          </a:xfr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bg-BG" dirty="0"/>
              <a:t>Най – екологична от всички научни области се явява епидемиологията, но не в изучаване отделно на екологията на причинителя и екологията на човека, </a:t>
            </a:r>
            <a:r>
              <a:rPr lang="bg-BG" b="1" dirty="0"/>
              <a:t>в разкриване закономерностите на изменение ценотичните връзки на микроорганизмите в човешкото общество, при това без да разделя и противопоставя социалното и биологичното, а в непрекъсната връзка.</a:t>
            </a:r>
          </a:p>
          <a:p>
            <a:pPr marL="0" indent="0" algn="ctr">
              <a:buNone/>
            </a:pPr>
            <a:r>
              <a:rPr lang="bg-BG" b="1" dirty="0"/>
              <a:t> Интегративна по същност епидемиологията е неразривно свързана с имунологията и микробиологията, което определя естеството на изучавания проблем – екология на инфекциозните болести</a:t>
            </a:r>
            <a:r>
              <a:rPr lang="bg-BG" dirty="0"/>
              <a:t>. </a:t>
            </a:r>
          </a:p>
          <a:p>
            <a:pPr marL="0" indent="0" algn="r">
              <a:buNone/>
            </a:pPr>
            <a:r>
              <a:rPr lang="ru-RU" sz="2400" i="1" dirty="0"/>
              <a:t>Бароян О.В., 1981, Бароян О.В, Д. Р. Портер, 1975</a:t>
            </a:r>
            <a:endParaRPr lang="bg-BG" i="1" dirty="0"/>
          </a:p>
        </p:txBody>
      </p:sp>
    </p:spTree>
    <p:extLst>
      <p:ext uri="{BB962C8B-B14F-4D97-AF65-F5344CB8AC3E}">
        <p14:creationId xmlns:p14="http://schemas.microsoft.com/office/powerpoint/2010/main" val="278719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46DD47D0-9E74-4474-8FF8-02F6E59383D0}"/>
              </a:ext>
            </a:extLst>
          </p:cNvPr>
          <p:cNvSpPr/>
          <p:nvPr/>
        </p:nvSpPr>
        <p:spPr>
          <a:xfrm>
            <a:off x="172720" y="0"/>
            <a:ext cx="11816080" cy="156966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g-BG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 разглеждане на етапите в урбанизационните процеси в България, от Освобождението до наши дни, епидемиологичните характеристики се изменят в зависимост от качеството на живота и нивото на противоепидемичното осигуряване</a:t>
            </a: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AA814AAF-B5AE-4EC5-877F-73959134530D}"/>
              </a:ext>
            </a:extLst>
          </p:cNvPr>
          <p:cNvSpPr/>
          <p:nvPr/>
        </p:nvSpPr>
        <p:spPr>
          <a:xfrm>
            <a:off x="172720" y="1803869"/>
            <a:ext cx="11938000" cy="44935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sz="2000" dirty="0"/>
              <a:t>Интересен елемент са </a:t>
            </a:r>
            <a:r>
              <a:rPr lang="bg-BG" sz="2000" b="1" i="1" dirty="0"/>
              <a:t>проблемните и рискови зони в градовете</a:t>
            </a:r>
            <a:r>
              <a:rPr lang="bg-BG" sz="2000" dirty="0"/>
              <a:t>. Ромските квартали имат характерните особености на стихийна псевдоурбанизация и липса на адекватно жилищно и комунално устройство. Живущите са с високи нива на безработица и ниска образованост при капсулиране спрямо живущите в останалите части на селището. Кварталите възникват и се разширяват неконтролирано, при стихийни процеси на заселване от  страна на ромското население. В България стихийната урбанизация или „псевдоурбанизация“ придобива значителни размери. [</a:t>
            </a:r>
            <a:r>
              <a:rPr lang="bg-BG" sz="2000" i="1" dirty="0"/>
              <a:t>Александров А.А., 2006, </a:t>
            </a:r>
            <a:r>
              <a:rPr lang="ru-RU" sz="2000" i="1" dirty="0"/>
              <a:t>Младенов Ч., Ем. Димитров, 2010</a:t>
            </a:r>
            <a:r>
              <a:rPr lang="bg-BG" sz="2000" dirty="0"/>
              <a:t>]</a:t>
            </a:r>
          </a:p>
          <a:p>
            <a:r>
              <a:rPr lang="bg-BG" sz="2000" dirty="0"/>
              <a:t> Проблемът за ромските квартали има и епидемиологичен аспект, свързан с възможността за извършване на </a:t>
            </a:r>
            <a:r>
              <a:rPr lang="bg-BG" sz="2000" b="1" i="1" dirty="0"/>
              <a:t>превантивна епидемиологична дейност</a:t>
            </a:r>
            <a:r>
              <a:rPr lang="bg-BG" sz="2000" dirty="0"/>
              <a:t>. Както показват данните от проведените епидемиологични проучвания в тези населени райони се регистрират епидемични ситуации при инфекциите на дихателните пътища, вкл. управляеми поради непълен имунизационен обхват, чревни инфекции, вирусни хепатити, полово преносими заболявания, кръвно – трансмисивни 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40624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8479F8-7B9D-45D7-BCE8-8DBE2FC5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691"/>
            <a:ext cx="10515600" cy="798022"/>
          </a:xfrm>
        </p:spPr>
        <p:txBody>
          <a:bodyPr>
            <a:noAutofit/>
          </a:bodyPr>
          <a:lstStyle/>
          <a:p>
            <a:pPr algn="ctr"/>
            <a:r>
              <a:rPr lang="bg-BG" sz="2400" cap="all" dirty="0">
                <a:latin typeface="Arial Black" panose="020B0A04020102020204" pitchFamily="34" charset="0"/>
              </a:rPr>
              <a:t>Влияние на урбанизацията върху епидемиологията на инфекциозните болести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11E0904-6840-455A-BBB0-0C4EC308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5" y="1063209"/>
            <a:ext cx="12074305" cy="54799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bg-BG" sz="2400" dirty="0"/>
              <a:t>В Доклада на СЗО през 2106г , озаглавен „</a:t>
            </a:r>
            <a:r>
              <a:rPr lang="bg-BG" sz="2400" b="1" dirty="0"/>
              <a:t>Предотвратяване на болестите посредством здрава околна среда: глобална оценка на тежестта от болестите, отнасящи се към екологичния риск“ ("</a:t>
            </a:r>
            <a:r>
              <a:rPr lang="en-US" sz="2400" b="1" i="1" dirty="0"/>
              <a:t>Preventing disease through healthy environments</a:t>
            </a:r>
            <a:r>
              <a:rPr lang="bg-BG" sz="2400" b="1" i="1" dirty="0"/>
              <a:t>: </a:t>
            </a:r>
            <a:r>
              <a:rPr lang="en-US" sz="2400" b="1" i="1" dirty="0"/>
              <a:t>A global assessment of the burden of disease attributable to environmental risks</a:t>
            </a:r>
            <a:r>
              <a:rPr lang="bg-BG" sz="2400" b="1" dirty="0"/>
              <a:t>"</a:t>
            </a:r>
            <a:r>
              <a:rPr lang="bg-BG" sz="2400" dirty="0"/>
              <a:t>) са откроени факторите на външната среда, които повлияват развитието на 92 от 133 значими болести. Анализът на данните показва, че </a:t>
            </a:r>
            <a:r>
              <a:rPr lang="bg-BG" sz="2400" dirty="0">
                <a:highlight>
                  <a:srgbClr val="FFFF00"/>
                </a:highlight>
              </a:rPr>
              <a:t>23% от смъртните случаи в световен мащаб и 26% от смъртните случаи сред децата под 5 години са резултат от изменящи се фактори на околната среда</a:t>
            </a:r>
            <a:r>
              <a:rPr lang="bg-BG" sz="2400" dirty="0"/>
              <a:t>. </a:t>
            </a:r>
            <a:r>
              <a:rPr lang="bg-BG" sz="2400" b="1" dirty="0">
                <a:highlight>
                  <a:srgbClr val="FFFF00"/>
                </a:highlight>
              </a:rPr>
              <a:t>Проблемни от сферата на инфекциозната патология са чревните и дихателните инфекции</a:t>
            </a:r>
            <a:r>
              <a:rPr lang="bg-BG" sz="2400" dirty="0"/>
              <a:t>. Населението на държави с икономически проблеми и ниска доходност са най- засегнати, с изключение на незаразните заболявания. Тези оценки трябва да дадат тласък на координирането на глобалните усилия за насърчаване на здравословна околна среда - често чрез утвърдени и рентабилни интервенции</a:t>
            </a:r>
            <a:r>
              <a:rPr lang="bg-B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8479F8-7B9D-45D7-BCE8-8DBE2FC5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97529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bg-BG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Влияние на урбанизацията върху епидемиологията на инфекциозните болести</a:t>
            </a:r>
          </a:p>
        </p:txBody>
      </p:sp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EB179A38-BD77-4A6A-BAA9-4FEF3A485952}"/>
              </a:ext>
            </a:extLst>
          </p:cNvPr>
          <p:cNvGrpSpPr/>
          <p:nvPr/>
        </p:nvGrpSpPr>
        <p:grpSpPr>
          <a:xfrm>
            <a:off x="76954" y="721668"/>
            <a:ext cx="12038091" cy="5922973"/>
            <a:chOff x="76954" y="721668"/>
            <a:chExt cx="12038091" cy="5922973"/>
          </a:xfrm>
        </p:grpSpPr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29C9F07D-E7F1-4CFE-8A5B-1B72C634DB27}"/>
                </a:ext>
              </a:extLst>
            </p:cNvPr>
            <p:cNvSpPr/>
            <p:nvPr/>
          </p:nvSpPr>
          <p:spPr>
            <a:xfrm>
              <a:off x="76954" y="721668"/>
              <a:ext cx="12038091" cy="902947"/>
            </a:xfrm>
            <a:custGeom>
              <a:avLst/>
              <a:gdLst>
                <a:gd name="connsiteX0" fmla="*/ 0 w 12038091"/>
                <a:gd name="connsiteY0" fmla="*/ 150494 h 902947"/>
                <a:gd name="connsiteX1" fmla="*/ 150494 w 12038091"/>
                <a:gd name="connsiteY1" fmla="*/ 0 h 902947"/>
                <a:gd name="connsiteX2" fmla="*/ 11887597 w 12038091"/>
                <a:gd name="connsiteY2" fmla="*/ 0 h 902947"/>
                <a:gd name="connsiteX3" fmla="*/ 12038091 w 12038091"/>
                <a:gd name="connsiteY3" fmla="*/ 150494 h 902947"/>
                <a:gd name="connsiteX4" fmla="*/ 12038091 w 12038091"/>
                <a:gd name="connsiteY4" fmla="*/ 752453 h 902947"/>
                <a:gd name="connsiteX5" fmla="*/ 11887597 w 12038091"/>
                <a:gd name="connsiteY5" fmla="*/ 902947 h 902947"/>
                <a:gd name="connsiteX6" fmla="*/ 150494 w 12038091"/>
                <a:gd name="connsiteY6" fmla="*/ 902947 h 902947"/>
                <a:gd name="connsiteX7" fmla="*/ 0 w 12038091"/>
                <a:gd name="connsiteY7" fmla="*/ 752453 h 902947"/>
                <a:gd name="connsiteX8" fmla="*/ 0 w 12038091"/>
                <a:gd name="connsiteY8" fmla="*/ 150494 h 9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8091" h="902947">
                  <a:moveTo>
                    <a:pt x="0" y="150494"/>
                  </a:moveTo>
                  <a:cubicBezTo>
                    <a:pt x="0" y="67378"/>
                    <a:pt x="67378" y="0"/>
                    <a:pt x="150494" y="0"/>
                  </a:cubicBezTo>
                  <a:lnTo>
                    <a:pt x="11887597" y="0"/>
                  </a:lnTo>
                  <a:cubicBezTo>
                    <a:pt x="11970713" y="0"/>
                    <a:pt x="12038091" y="67378"/>
                    <a:pt x="12038091" y="150494"/>
                  </a:cubicBezTo>
                  <a:lnTo>
                    <a:pt x="12038091" y="752453"/>
                  </a:lnTo>
                  <a:cubicBezTo>
                    <a:pt x="12038091" y="835569"/>
                    <a:pt x="11970713" y="902947"/>
                    <a:pt x="11887597" y="902947"/>
                  </a:cubicBezTo>
                  <a:lnTo>
                    <a:pt x="150494" y="902947"/>
                  </a:lnTo>
                  <a:cubicBezTo>
                    <a:pt x="67378" y="902947"/>
                    <a:pt x="0" y="835569"/>
                    <a:pt x="0" y="752453"/>
                  </a:cubicBezTo>
                  <a:lnTo>
                    <a:pt x="0" y="150494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0278" tIns="120278" rIns="120278" bIns="120278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2000" kern="1200" dirty="0"/>
                <a:t>Влиянието на урбанизацията върху епидемиологията на отделните групи инфекциозни болести</a:t>
              </a:r>
              <a:r>
                <a:rPr lang="bg-BG" sz="2000" b="1" kern="1200" dirty="0"/>
                <a:t>, зависи от естеството на епидемичния процес</a:t>
              </a:r>
              <a:r>
                <a:rPr lang="bg-BG" sz="2000" kern="1200" dirty="0"/>
                <a:t>.</a:t>
              </a: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E6D98406-7EF7-4DF9-A7DA-F61B56A9F7EF}"/>
                </a:ext>
              </a:extLst>
            </p:cNvPr>
            <p:cNvSpPr/>
            <p:nvPr/>
          </p:nvSpPr>
          <p:spPr>
            <a:xfrm>
              <a:off x="76954" y="1664936"/>
              <a:ext cx="12038091" cy="902947"/>
            </a:xfrm>
            <a:custGeom>
              <a:avLst/>
              <a:gdLst>
                <a:gd name="connsiteX0" fmla="*/ 0 w 12038091"/>
                <a:gd name="connsiteY0" fmla="*/ 150494 h 902947"/>
                <a:gd name="connsiteX1" fmla="*/ 150494 w 12038091"/>
                <a:gd name="connsiteY1" fmla="*/ 0 h 902947"/>
                <a:gd name="connsiteX2" fmla="*/ 11887597 w 12038091"/>
                <a:gd name="connsiteY2" fmla="*/ 0 h 902947"/>
                <a:gd name="connsiteX3" fmla="*/ 12038091 w 12038091"/>
                <a:gd name="connsiteY3" fmla="*/ 150494 h 902947"/>
                <a:gd name="connsiteX4" fmla="*/ 12038091 w 12038091"/>
                <a:gd name="connsiteY4" fmla="*/ 752453 h 902947"/>
                <a:gd name="connsiteX5" fmla="*/ 11887597 w 12038091"/>
                <a:gd name="connsiteY5" fmla="*/ 902947 h 902947"/>
                <a:gd name="connsiteX6" fmla="*/ 150494 w 12038091"/>
                <a:gd name="connsiteY6" fmla="*/ 902947 h 902947"/>
                <a:gd name="connsiteX7" fmla="*/ 0 w 12038091"/>
                <a:gd name="connsiteY7" fmla="*/ 752453 h 902947"/>
                <a:gd name="connsiteX8" fmla="*/ 0 w 12038091"/>
                <a:gd name="connsiteY8" fmla="*/ 150494 h 9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8091" h="902947">
                  <a:moveTo>
                    <a:pt x="0" y="150494"/>
                  </a:moveTo>
                  <a:cubicBezTo>
                    <a:pt x="0" y="67378"/>
                    <a:pt x="67378" y="0"/>
                    <a:pt x="150494" y="0"/>
                  </a:cubicBezTo>
                  <a:lnTo>
                    <a:pt x="11887597" y="0"/>
                  </a:lnTo>
                  <a:cubicBezTo>
                    <a:pt x="11970713" y="0"/>
                    <a:pt x="12038091" y="67378"/>
                    <a:pt x="12038091" y="150494"/>
                  </a:cubicBezTo>
                  <a:lnTo>
                    <a:pt x="12038091" y="752453"/>
                  </a:lnTo>
                  <a:cubicBezTo>
                    <a:pt x="12038091" y="835569"/>
                    <a:pt x="11970713" y="902947"/>
                    <a:pt x="11887597" y="902947"/>
                  </a:cubicBezTo>
                  <a:lnTo>
                    <a:pt x="150494" y="902947"/>
                  </a:lnTo>
                  <a:cubicBezTo>
                    <a:pt x="67378" y="902947"/>
                    <a:pt x="0" y="835569"/>
                    <a:pt x="0" y="752453"/>
                  </a:cubicBezTo>
                  <a:lnTo>
                    <a:pt x="0" y="150494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5038" tIns="105038" rIns="105038" bIns="105038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600" b="1" kern="1200" dirty="0"/>
                <a:t>По - добрата осигуреност на градовете с здравеопазни служби и медицински кадри, лекарства, ваксини и др. </a:t>
              </a:r>
              <a:r>
                <a:rPr lang="bg-BG" sz="1600" kern="1200" dirty="0"/>
                <a:t>както и финансови средства на фона на високата относителна плътност на населението, осигуряват условия за осъществяване на </a:t>
              </a:r>
              <a:r>
                <a:rPr lang="bg-BG" sz="1600" b="1" kern="1200" dirty="0"/>
                <a:t>широкомащабна превантивна дейност</a:t>
              </a:r>
              <a:r>
                <a:rPr lang="bg-BG" sz="1600" kern="1200" dirty="0"/>
                <a:t>. </a:t>
              </a: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43389943-F619-4DEF-9F20-5396DAA31B27}"/>
                </a:ext>
              </a:extLst>
            </p:cNvPr>
            <p:cNvSpPr/>
            <p:nvPr/>
          </p:nvSpPr>
          <p:spPr>
            <a:xfrm>
              <a:off x="76954" y="2608203"/>
              <a:ext cx="12038091" cy="902947"/>
            </a:xfrm>
            <a:custGeom>
              <a:avLst/>
              <a:gdLst>
                <a:gd name="connsiteX0" fmla="*/ 0 w 12038091"/>
                <a:gd name="connsiteY0" fmla="*/ 150494 h 902947"/>
                <a:gd name="connsiteX1" fmla="*/ 150494 w 12038091"/>
                <a:gd name="connsiteY1" fmla="*/ 0 h 902947"/>
                <a:gd name="connsiteX2" fmla="*/ 11887597 w 12038091"/>
                <a:gd name="connsiteY2" fmla="*/ 0 h 902947"/>
                <a:gd name="connsiteX3" fmla="*/ 12038091 w 12038091"/>
                <a:gd name="connsiteY3" fmla="*/ 150494 h 902947"/>
                <a:gd name="connsiteX4" fmla="*/ 12038091 w 12038091"/>
                <a:gd name="connsiteY4" fmla="*/ 752453 h 902947"/>
                <a:gd name="connsiteX5" fmla="*/ 11887597 w 12038091"/>
                <a:gd name="connsiteY5" fmla="*/ 902947 h 902947"/>
                <a:gd name="connsiteX6" fmla="*/ 150494 w 12038091"/>
                <a:gd name="connsiteY6" fmla="*/ 902947 h 902947"/>
                <a:gd name="connsiteX7" fmla="*/ 0 w 12038091"/>
                <a:gd name="connsiteY7" fmla="*/ 752453 h 902947"/>
                <a:gd name="connsiteX8" fmla="*/ 0 w 12038091"/>
                <a:gd name="connsiteY8" fmla="*/ 150494 h 9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8091" h="902947">
                  <a:moveTo>
                    <a:pt x="0" y="150494"/>
                  </a:moveTo>
                  <a:cubicBezTo>
                    <a:pt x="0" y="67378"/>
                    <a:pt x="67378" y="0"/>
                    <a:pt x="150494" y="0"/>
                  </a:cubicBezTo>
                  <a:lnTo>
                    <a:pt x="11887597" y="0"/>
                  </a:lnTo>
                  <a:cubicBezTo>
                    <a:pt x="11970713" y="0"/>
                    <a:pt x="12038091" y="67378"/>
                    <a:pt x="12038091" y="150494"/>
                  </a:cubicBezTo>
                  <a:lnTo>
                    <a:pt x="12038091" y="752453"/>
                  </a:lnTo>
                  <a:cubicBezTo>
                    <a:pt x="12038091" y="835569"/>
                    <a:pt x="11970713" y="902947"/>
                    <a:pt x="11887597" y="902947"/>
                  </a:cubicBezTo>
                  <a:lnTo>
                    <a:pt x="150494" y="902947"/>
                  </a:lnTo>
                  <a:cubicBezTo>
                    <a:pt x="67378" y="902947"/>
                    <a:pt x="0" y="835569"/>
                    <a:pt x="0" y="752453"/>
                  </a:cubicBezTo>
                  <a:lnTo>
                    <a:pt x="0" y="150494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7418" tIns="97418" rIns="97418" bIns="9741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b="1" kern="1200" dirty="0"/>
                <a:t>Променя се структурата на инфекциозната патология</a:t>
              </a:r>
              <a:r>
                <a:rPr lang="bg-BG" sz="1400" kern="1200" dirty="0"/>
                <a:t>. При някои инфекциозни болести епидемичния процес снижава своята интензивност, а при други се наблюдава обратното явление – </a:t>
              </a:r>
              <a:r>
                <a:rPr lang="bg-BG" sz="1400" b="1" kern="1200" dirty="0"/>
                <a:t>епидемиологична промяна на заболяемостта</a:t>
              </a:r>
              <a:r>
                <a:rPr lang="bg-BG" sz="1400" kern="1200" dirty="0"/>
                <a:t>. Изменят се основни характерни качества на епидемичния процес. </a:t>
              </a: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446E702E-164E-47B4-AA01-6537332A3FA8}"/>
                </a:ext>
              </a:extLst>
            </p:cNvPr>
            <p:cNvSpPr/>
            <p:nvPr/>
          </p:nvSpPr>
          <p:spPr>
            <a:xfrm>
              <a:off x="76954" y="3551471"/>
              <a:ext cx="12038091" cy="902947"/>
            </a:xfrm>
            <a:custGeom>
              <a:avLst/>
              <a:gdLst>
                <a:gd name="connsiteX0" fmla="*/ 0 w 12038091"/>
                <a:gd name="connsiteY0" fmla="*/ 150494 h 902947"/>
                <a:gd name="connsiteX1" fmla="*/ 150494 w 12038091"/>
                <a:gd name="connsiteY1" fmla="*/ 0 h 902947"/>
                <a:gd name="connsiteX2" fmla="*/ 11887597 w 12038091"/>
                <a:gd name="connsiteY2" fmla="*/ 0 h 902947"/>
                <a:gd name="connsiteX3" fmla="*/ 12038091 w 12038091"/>
                <a:gd name="connsiteY3" fmla="*/ 150494 h 902947"/>
                <a:gd name="connsiteX4" fmla="*/ 12038091 w 12038091"/>
                <a:gd name="connsiteY4" fmla="*/ 752453 h 902947"/>
                <a:gd name="connsiteX5" fmla="*/ 11887597 w 12038091"/>
                <a:gd name="connsiteY5" fmla="*/ 902947 h 902947"/>
                <a:gd name="connsiteX6" fmla="*/ 150494 w 12038091"/>
                <a:gd name="connsiteY6" fmla="*/ 902947 h 902947"/>
                <a:gd name="connsiteX7" fmla="*/ 0 w 12038091"/>
                <a:gd name="connsiteY7" fmla="*/ 752453 h 902947"/>
                <a:gd name="connsiteX8" fmla="*/ 0 w 12038091"/>
                <a:gd name="connsiteY8" fmla="*/ 150494 h 9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8091" h="902947">
                  <a:moveTo>
                    <a:pt x="0" y="150494"/>
                  </a:moveTo>
                  <a:cubicBezTo>
                    <a:pt x="0" y="67378"/>
                    <a:pt x="67378" y="0"/>
                    <a:pt x="150494" y="0"/>
                  </a:cubicBezTo>
                  <a:lnTo>
                    <a:pt x="11887597" y="0"/>
                  </a:lnTo>
                  <a:cubicBezTo>
                    <a:pt x="11970713" y="0"/>
                    <a:pt x="12038091" y="67378"/>
                    <a:pt x="12038091" y="150494"/>
                  </a:cubicBezTo>
                  <a:lnTo>
                    <a:pt x="12038091" y="752453"/>
                  </a:lnTo>
                  <a:cubicBezTo>
                    <a:pt x="12038091" y="835569"/>
                    <a:pt x="11970713" y="902947"/>
                    <a:pt x="11887597" y="902947"/>
                  </a:cubicBezTo>
                  <a:lnTo>
                    <a:pt x="150494" y="902947"/>
                  </a:lnTo>
                  <a:cubicBezTo>
                    <a:pt x="67378" y="902947"/>
                    <a:pt x="0" y="835569"/>
                    <a:pt x="0" y="752453"/>
                  </a:cubicBezTo>
                  <a:lnTo>
                    <a:pt x="0" y="150494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7418" tIns="97418" rIns="97418" bIns="9741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600" kern="1200" dirty="0"/>
                <a:t>Изменят се и характеристиките на клиничното протичане, като при някои групи заболявания се олекотява инфекциозния процес, а при други се утежнява. </a:t>
              </a: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8E1CE667-5909-4F39-B1C9-F6AEEFA81304}"/>
                </a:ext>
              </a:extLst>
            </p:cNvPr>
            <p:cNvSpPr/>
            <p:nvPr/>
          </p:nvSpPr>
          <p:spPr>
            <a:xfrm>
              <a:off x="76954" y="4494738"/>
              <a:ext cx="12038091" cy="902947"/>
            </a:xfrm>
            <a:custGeom>
              <a:avLst/>
              <a:gdLst>
                <a:gd name="connsiteX0" fmla="*/ 0 w 12038091"/>
                <a:gd name="connsiteY0" fmla="*/ 150494 h 902947"/>
                <a:gd name="connsiteX1" fmla="*/ 150494 w 12038091"/>
                <a:gd name="connsiteY1" fmla="*/ 0 h 902947"/>
                <a:gd name="connsiteX2" fmla="*/ 11887597 w 12038091"/>
                <a:gd name="connsiteY2" fmla="*/ 0 h 902947"/>
                <a:gd name="connsiteX3" fmla="*/ 12038091 w 12038091"/>
                <a:gd name="connsiteY3" fmla="*/ 150494 h 902947"/>
                <a:gd name="connsiteX4" fmla="*/ 12038091 w 12038091"/>
                <a:gd name="connsiteY4" fmla="*/ 752453 h 902947"/>
                <a:gd name="connsiteX5" fmla="*/ 11887597 w 12038091"/>
                <a:gd name="connsiteY5" fmla="*/ 902947 h 902947"/>
                <a:gd name="connsiteX6" fmla="*/ 150494 w 12038091"/>
                <a:gd name="connsiteY6" fmla="*/ 902947 h 902947"/>
                <a:gd name="connsiteX7" fmla="*/ 0 w 12038091"/>
                <a:gd name="connsiteY7" fmla="*/ 752453 h 902947"/>
                <a:gd name="connsiteX8" fmla="*/ 0 w 12038091"/>
                <a:gd name="connsiteY8" fmla="*/ 150494 h 9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8091" h="902947">
                  <a:moveTo>
                    <a:pt x="0" y="150494"/>
                  </a:moveTo>
                  <a:cubicBezTo>
                    <a:pt x="0" y="67378"/>
                    <a:pt x="67378" y="0"/>
                    <a:pt x="150494" y="0"/>
                  </a:cubicBezTo>
                  <a:lnTo>
                    <a:pt x="11887597" y="0"/>
                  </a:lnTo>
                  <a:cubicBezTo>
                    <a:pt x="11970713" y="0"/>
                    <a:pt x="12038091" y="67378"/>
                    <a:pt x="12038091" y="150494"/>
                  </a:cubicBezTo>
                  <a:lnTo>
                    <a:pt x="12038091" y="752453"/>
                  </a:lnTo>
                  <a:cubicBezTo>
                    <a:pt x="12038091" y="835569"/>
                    <a:pt x="11970713" y="902947"/>
                    <a:pt x="11887597" y="902947"/>
                  </a:cubicBezTo>
                  <a:lnTo>
                    <a:pt x="150494" y="902947"/>
                  </a:lnTo>
                  <a:cubicBezTo>
                    <a:pt x="67378" y="902947"/>
                    <a:pt x="0" y="835569"/>
                    <a:pt x="0" y="752453"/>
                  </a:cubicBezTo>
                  <a:lnTo>
                    <a:pt x="0" y="150494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7418" tIns="97418" rIns="97418" bIns="97418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kern="1200" dirty="0"/>
                <a:t>Ново явление в епидемиологията, причинно обусловено и силно зависимо от въздействието на екологичните условия и от значимите изменения в живота на хората в планетарен мащаб са </a:t>
              </a:r>
              <a:r>
                <a:rPr lang="bg-BG" sz="1400" b="1" kern="1200" dirty="0"/>
                <a:t>емергентните (новопоявяващи се и възвръщащи се) инфекциозни заболявания</a:t>
              </a:r>
              <a:r>
                <a:rPr lang="bg-BG" sz="1400" kern="1200" dirty="0"/>
                <a:t>. </a:t>
              </a: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BA96430C-FC04-4F32-BEE4-728CDF69A5BE}"/>
                </a:ext>
              </a:extLst>
            </p:cNvPr>
            <p:cNvSpPr/>
            <p:nvPr/>
          </p:nvSpPr>
          <p:spPr>
            <a:xfrm>
              <a:off x="76954" y="5438006"/>
              <a:ext cx="12038091" cy="1206635"/>
            </a:xfrm>
            <a:custGeom>
              <a:avLst/>
              <a:gdLst>
                <a:gd name="connsiteX0" fmla="*/ 0 w 12038091"/>
                <a:gd name="connsiteY0" fmla="*/ 201110 h 1206635"/>
                <a:gd name="connsiteX1" fmla="*/ 201110 w 12038091"/>
                <a:gd name="connsiteY1" fmla="*/ 0 h 1206635"/>
                <a:gd name="connsiteX2" fmla="*/ 11836981 w 12038091"/>
                <a:gd name="connsiteY2" fmla="*/ 0 h 1206635"/>
                <a:gd name="connsiteX3" fmla="*/ 12038091 w 12038091"/>
                <a:gd name="connsiteY3" fmla="*/ 201110 h 1206635"/>
                <a:gd name="connsiteX4" fmla="*/ 12038091 w 12038091"/>
                <a:gd name="connsiteY4" fmla="*/ 1005525 h 1206635"/>
                <a:gd name="connsiteX5" fmla="*/ 11836981 w 12038091"/>
                <a:gd name="connsiteY5" fmla="*/ 1206635 h 1206635"/>
                <a:gd name="connsiteX6" fmla="*/ 201110 w 12038091"/>
                <a:gd name="connsiteY6" fmla="*/ 1206635 h 1206635"/>
                <a:gd name="connsiteX7" fmla="*/ 0 w 12038091"/>
                <a:gd name="connsiteY7" fmla="*/ 1005525 h 1206635"/>
                <a:gd name="connsiteX8" fmla="*/ 0 w 12038091"/>
                <a:gd name="connsiteY8" fmla="*/ 201110 h 120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8091" h="1206635">
                  <a:moveTo>
                    <a:pt x="0" y="201110"/>
                  </a:moveTo>
                  <a:cubicBezTo>
                    <a:pt x="0" y="90040"/>
                    <a:pt x="90040" y="0"/>
                    <a:pt x="201110" y="0"/>
                  </a:cubicBezTo>
                  <a:lnTo>
                    <a:pt x="11836981" y="0"/>
                  </a:lnTo>
                  <a:cubicBezTo>
                    <a:pt x="11948051" y="0"/>
                    <a:pt x="12038091" y="90040"/>
                    <a:pt x="12038091" y="201110"/>
                  </a:cubicBezTo>
                  <a:lnTo>
                    <a:pt x="12038091" y="1005525"/>
                  </a:lnTo>
                  <a:cubicBezTo>
                    <a:pt x="12038091" y="1116595"/>
                    <a:pt x="11948051" y="1206635"/>
                    <a:pt x="11836981" y="1206635"/>
                  </a:cubicBezTo>
                  <a:lnTo>
                    <a:pt x="201110" y="1206635"/>
                  </a:lnTo>
                  <a:cubicBezTo>
                    <a:pt x="90040" y="1206635"/>
                    <a:pt x="0" y="1116595"/>
                    <a:pt x="0" y="1005525"/>
                  </a:cubicBezTo>
                  <a:lnTo>
                    <a:pt x="0" y="20111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12243" tIns="112243" rIns="112243" bIns="112243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kern="1200" dirty="0"/>
                <a:t>Епидемиологичната цялост на света, налага помощта на развитите страни за подкрепа на програмите за имунизация. </a:t>
              </a:r>
              <a:r>
                <a:rPr lang="bg-BG" sz="1400" b="1" kern="1200" dirty="0"/>
                <a:t>Насоките за висок над 90% обхват с ваксини на децата е утвърден в Глобалния план за имунизация на СЗО (</a:t>
              </a:r>
              <a:r>
                <a:rPr lang="en-US" sz="1400" b="1" i="1" kern="1200" dirty="0"/>
                <a:t>Global Vaccine Action Plan</a:t>
              </a:r>
              <a:r>
                <a:rPr lang="bg-BG" sz="1400" b="1" i="1" kern="1200" dirty="0"/>
                <a:t> 2011-2020</a:t>
              </a:r>
              <a:r>
                <a:rPr lang="bg-BG" sz="1400" b="1" kern="1200" dirty="0"/>
                <a:t>), което задължава да работим в насока управление на ваксинопредотвратимите инфекциозни заболявания</a:t>
              </a:r>
              <a:endParaRPr lang="bg-BG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598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8479F8-7B9D-45D7-BCE8-8DBE2FC5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37" y="58715"/>
            <a:ext cx="11141525" cy="494954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Влияние на урбанизацията върху епидемиологията на инфекциозните болести</a:t>
            </a:r>
            <a:endParaRPr lang="bg-BG" sz="1800" dirty="0">
              <a:latin typeface="Arial Black" panose="020B0A04020102020204" pitchFamily="34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11E0904-6840-455A-BBB0-0C4EC308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41" y="706170"/>
            <a:ext cx="6744831" cy="603418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rmAutofit fontScale="92500" lnSpcReduction="10000"/>
          </a:bodyPr>
          <a:lstStyle/>
          <a:p>
            <a:r>
              <a:rPr lang="bg-BG" sz="1800" dirty="0"/>
              <a:t>При </a:t>
            </a:r>
            <a:r>
              <a:rPr lang="bg-BG" sz="1800" b="1" dirty="0"/>
              <a:t>инфекции на дихателните пътища </a:t>
            </a:r>
            <a:r>
              <a:rPr lang="bg-BG" sz="1800" dirty="0"/>
              <a:t>- При висока населеност се реализира </a:t>
            </a:r>
            <a:r>
              <a:rPr lang="bg-BG" sz="1800" b="1" i="1" dirty="0"/>
              <a:t>лесно предаването </a:t>
            </a:r>
            <a:r>
              <a:rPr lang="bg-BG" sz="1800" dirty="0"/>
              <a:t>на причинителите на вирусите на грипа и другите острите респираторни заболявания, варицела, вирусите на морбили, паротит и рубеола, дифтерийни бактерии, туберкулозата, коклюш и паракоклюш и др. </a:t>
            </a:r>
          </a:p>
          <a:p>
            <a:r>
              <a:rPr lang="bg-BG" sz="1800" dirty="0"/>
              <a:t>Проучвания на редица автори установяват, че в някои големи градски райони, особено в гъсто населените, с бедни общности има възможност за интензивна масова циркулация на </a:t>
            </a:r>
            <a:r>
              <a:rPr lang="bg-BG" sz="1800" b="1" i="1" dirty="0"/>
              <a:t>туберкулозните бактерии (</a:t>
            </a:r>
            <a:r>
              <a:rPr lang="la-Latn" sz="1800" b="1" i="1" dirty="0"/>
              <a:t>Mycobacterium tuberculosis</a:t>
            </a:r>
            <a:r>
              <a:rPr lang="bg-BG" sz="1800" b="1" i="1" dirty="0"/>
              <a:t>)</a:t>
            </a:r>
            <a:r>
              <a:rPr lang="bg-BG" sz="1800" i="1" dirty="0"/>
              <a:t>. </a:t>
            </a:r>
            <a:r>
              <a:rPr lang="bg-BG" sz="1800" dirty="0"/>
              <a:t>В някои по-големи градове, честотата на туберкулозата може да бъде няколко пъти или повече от средната за страната. </a:t>
            </a:r>
          </a:p>
          <a:p>
            <a:r>
              <a:rPr lang="bg-BG" sz="1900" b="1" dirty="0"/>
              <a:t>Управление на епидемичния процес</a:t>
            </a:r>
            <a:r>
              <a:rPr lang="bg-BG" sz="1800" dirty="0"/>
              <a:t>, този термин беше въведен </a:t>
            </a:r>
            <a:r>
              <a:rPr lang="bg-BG" sz="1800" b="1" i="1" dirty="0">
                <a:highlight>
                  <a:srgbClr val="FFFF00"/>
                </a:highlight>
              </a:rPr>
              <a:t>от видния теоретик на съвременната епидемиология</a:t>
            </a:r>
            <a:r>
              <a:rPr lang="bg-BG" sz="1800" dirty="0">
                <a:highlight>
                  <a:srgbClr val="FFFF00"/>
                </a:highlight>
              </a:rPr>
              <a:t> </a:t>
            </a:r>
            <a:r>
              <a:rPr lang="bg-BG" sz="1800" b="1" dirty="0">
                <a:highlight>
                  <a:srgbClr val="FFFF00"/>
                </a:highlight>
              </a:rPr>
              <a:t>О.В. Бароян </a:t>
            </a:r>
            <a:r>
              <a:rPr lang="bg-BG" sz="1800" dirty="0"/>
              <a:t>през 70-те години на ХХ век и изразяваше виждането, че </a:t>
            </a:r>
            <a:r>
              <a:rPr lang="bg-BG" sz="1800" b="1" dirty="0"/>
              <a:t>причинителите на инфекциозните болести, чиято екологична среда е човешкото общество, не следва да се ерадикират, а да се въведат в режим на управление</a:t>
            </a:r>
            <a:r>
              <a:rPr lang="bg-BG" sz="1800" dirty="0"/>
              <a:t>. </a:t>
            </a:r>
          </a:p>
          <a:p>
            <a:r>
              <a:rPr lang="bg-BG" sz="1800" dirty="0"/>
              <a:t>Тези епидемиологични терминологични подходи, всъщност са </a:t>
            </a:r>
            <a:r>
              <a:rPr lang="bg-BG" sz="1800" b="1" i="1" dirty="0"/>
              <a:t>израз на настъпилите промени в епидемиологията на инфекциите на дихателните пътища именно под въздействие на масовата специфична </a:t>
            </a:r>
            <a:r>
              <a:rPr lang="ru-RU" sz="1800" b="1" i="1" dirty="0"/>
              <a:t>имунопрофилактика.</a:t>
            </a:r>
            <a:endParaRPr lang="bg-BG" sz="1800" b="1" i="1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B350EF2-37E5-470B-9D60-C69826D412B5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" r="642" b="4"/>
          <a:stretch/>
        </p:blipFill>
        <p:spPr>
          <a:xfrm>
            <a:off x="7396680" y="1292659"/>
            <a:ext cx="4583045" cy="4272681"/>
          </a:xfrm>
          <a:prstGeom prst="rect">
            <a:avLst/>
          </a:prstGeom>
        </p:spPr>
      </p:pic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48541B15-E9C5-4523-B225-07A913660819}"/>
              </a:ext>
            </a:extLst>
          </p:cNvPr>
          <p:cNvSpPr/>
          <p:nvPr/>
        </p:nvSpPr>
        <p:spPr>
          <a:xfrm>
            <a:off x="7749766" y="5754210"/>
            <a:ext cx="4320493" cy="7386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Внедряване на инфекциозни причинители в антропонозния цикъл - маймуната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мангобей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la-Latn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mangobeev</a:t>
            </a:r>
            <a:r>
              <a:rPr lang="la-Latn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la-Latn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Cercocebus atys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bg-BG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8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193" y="157298"/>
            <a:ext cx="8966662" cy="7057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1400" dirty="0"/>
          </a:p>
        </p:txBody>
      </p:sp>
      <p:graphicFrame>
        <p:nvGraphicFramePr>
          <p:cNvPr id="11" name="Контейнер за съдържание 10">
            <a:extLst>
              <a:ext uri="{FF2B5EF4-FFF2-40B4-BE49-F238E27FC236}">
                <a16:creationId xmlns:a16="http://schemas.microsoft.com/office/drawing/2014/main" id="{2F9F4A87-4505-44F7-8856-7CE3382BF50B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172200" y="863028"/>
          <a:ext cx="5967730" cy="5994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C4538C3-A60D-445C-AD54-7CC9CD628DD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" y="2735469"/>
            <a:ext cx="6120130" cy="3670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ABE4A4A3-2970-4F13-B503-3122A61634D9}"/>
              </a:ext>
            </a:extLst>
          </p:cNvPr>
          <p:cNvGrpSpPr/>
          <p:nvPr/>
        </p:nvGrpSpPr>
        <p:grpSpPr>
          <a:xfrm>
            <a:off x="241069" y="1554481"/>
            <a:ext cx="5931131" cy="1041004"/>
            <a:chOff x="0" y="55750"/>
            <a:chExt cx="5462040" cy="769859"/>
          </a:xfrm>
          <a:scene3d>
            <a:camera prst="orthographicFront"/>
            <a:lightRig rig="flat" dir="t"/>
          </a:scene3d>
        </p:grpSpPr>
        <p:sp>
          <p:nvSpPr>
            <p:cNvPr id="9" name="Правоъгълник: със заоблени ъгли 8">
              <a:extLst>
                <a:ext uri="{FF2B5EF4-FFF2-40B4-BE49-F238E27FC236}">
                  <a16:creationId xmlns:a16="http://schemas.microsoft.com/office/drawing/2014/main" id="{7348555D-592E-4272-87E1-3B6F1E3B4CCD}"/>
                </a:ext>
              </a:extLst>
            </p:cNvPr>
            <p:cNvSpPr/>
            <p:nvPr/>
          </p:nvSpPr>
          <p:spPr>
            <a:xfrm>
              <a:off x="0" y="55750"/>
              <a:ext cx="5462040" cy="76985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авоъгълник: със заоблени ъгли 4">
              <a:extLst>
                <a:ext uri="{FF2B5EF4-FFF2-40B4-BE49-F238E27FC236}">
                  <a16:creationId xmlns:a16="http://schemas.microsoft.com/office/drawing/2014/main" id="{C9B99C1A-CCA4-4E6F-938A-B0B6BEAEA520}"/>
                </a:ext>
              </a:extLst>
            </p:cNvPr>
            <p:cNvSpPr txBox="1"/>
            <p:nvPr/>
          </p:nvSpPr>
          <p:spPr>
            <a:xfrm>
              <a:off x="37581" y="93331"/>
              <a:ext cx="5386878" cy="6946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При извършеният сравнителен анализ на основните епидемиологични показатели по групи инфекциозни заболявания в двата проучвани времеви периода, получихме следните резултати: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9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96" y="138450"/>
            <a:ext cx="8758844" cy="71430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1400" dirty="0"/>
          </a:p>
        </p:txBody>
      </p:sp>
      <p:graphicFrame>
        <p:nvGraphicFramePr>
          <p:cNvPr id="6" name="Контейнер за съдържание 5">
            <a:extLst>
              <a:ext uri="{FF2B5EF4-FFF2-40B4-BE49-F238E27FC236}">
                <a16:creationId xmlns:a16="http://schemas.microsoft.com/office/drawing/2014/main" id="{A529E6BF-1678-4234-8976-019F2105492E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92947" y="1814137"/>
          <a:ext cx="5462040" cy="881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4A81DAD4-2F77-49E6-8315-8785A1F38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7014" y="852755"/>
            <a:ext cx="5574876" cy="58830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r>
              <a:rPr lang="bg-BG" sz="3300" b="1" i="1" cap="all" dirty="0"/>
              <a:t>инфекции на дихателните пътища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3800" b="1" dirty="0"/>
              <a:t>Менингококовата инфекция</a:t>
            </a:r>
            <a:r>
              <a:rPr lang="bg-BG" sz="3800" dirty="0"/>
              <a:t>, представлява палитра от състояния, които варират от широко разпространено, здраво носителство на </a:t>
            </a:r>
            <a:r>
              <a:rPr lang="bg-BG" sz="3800" i="1" dirty="0"/>
              <a:t>N. </a:t>
            </a:r>
            <a:r>
              <a:rPr lang="la-Latn" sz="3800" dirty="0"/>
              <a:t>meningitidis</a:t>
            </a:r>
            <a:r>
              <a:rPr lang="bg-BG" sz="3800" dirty="0"/>
              <a:t>, до назофарингеални клинични форми и тежки инфекции на мозъчните обвивки със септични състояния.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3800" dirty="0"/>
              <a:t>Епидемиологичната роля на изразените клинични форми като източници на вирулентни щамове менингококи е много съществена в сравнение с тази при леките форми и здравите носители. Отчитайки трудностите при намиране реалното състояние на менингококовата инфекция, можем да приемем, че този епидемиологичен проблем, ще изисква съчетаното приложение на действия с интегриран характер за да бъде поставен под контрол и управление. Ваксиналните възможности се увеличават и оказват своето елиминиращо влияние в редица европейски страни, където се провежда имунизация 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3EB7027-2F7C-42BA-B83C-ABA96AC96B1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0" y="2786726"/>
            <a:ext cx="6120130" cy="367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73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5F42504-CC54-49A5-B2B8-C29E05B47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" y="251142"/>
            <a:ext cx="5314950" cy="4181475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DEB1A5A-6593-413C-93D3-BE31ED23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320" y="308291"/>
            <a:ext cx="6096000" cy="4067175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1DA671F0-3520-403A-B35D-AD0BC04D0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824" y="4531360"/>
            <a:ext cx="3460496" cy="21628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951D55-96D7-481B-8B30-D754A6827EA2}"/>
              </a:ext>
            </a:extLst>
          </p:cNvPr>
          <p:cNvSpPr txBox="1">
            <a:spLocks/>
          </p:cNvSpPr>
          <p:nvPr/>
        </p:nvSpPr>
        <p:spPr>
          <a:xfrm>
            <a:off x="514865" y="5497427"/>
            <a:ext cx="6627341" cy="7780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sz="4000" b="1" i="1" dirty="0"/>
              <a:t>Масови погребения</a:t>
            </a:r>
            <a:endParaRPr lang="bg-BG" sz="4800" b="1" dirty="0"/>
          </a:p>
        </p:txBody>
      </p:sp>
    </p:spTree>
    <p:extLst>
      <p:ext uri="{BB962C8B-B14F-4D97-AF65-F5344CB8AC3E}">
        <p14:creationId xmlns:p14="http://schemas.microsoft.com/office/powerpoint/2010/main" val="369698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53285"/>
            <a:ext cx="8610600" cy="148811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2000" dirty="0"/>
          </a:p>
        </p:txBody>
      </p:sp>
      <p:graphicFrame>
        <p:nvGraphicFramePr>
          <p:cNvPr id="11" name="Контейнер за съдържание 10">
            <a:extLst>
              <a:ext uri="{FF2B5EF4-FFF2-40B4-BE49-F238E27FC236}">
                <a16:creationId xmlns:a16="http://schemas.microsoft.com/office/drawing/2014/main" id="{7F6613B0-D72D-4722-8190-AECB5B4241C2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172199" y="1728090"/>
          <a:ext cx="5839691" cy="496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02F8573-38E3-48FB-844C-3A32480A526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" y="2728508"/>
            <a:ext cx="6120130" cy="3670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DF71D7C6-D32A-4514-8FC1-5BE176110038}"/>
              </a:ext>
            </a:extLst>
          </p:cNvPr>
          <p:cNvGrpSpPr/>
          <p:nvPr/>
        </p:nvGrpSpPr>
        <p:grpSpPr>
          <a:xfrm>
            <a:off x="381114" y="1800024"/>
            <a:ext cx="5462040" cy="769859"/>
            <a:chOff x="0" y="55750"/>
            <a:chExt cx="5462040" cy="769859"/>
          </a:xfrm>
          <a:scene3d>
            <a:camera prst="orthographicFront"/>
            <a:lightRig rig="flat" dir="t"/>
          </a:scene3d>
        </p:grpSpPr>
        <p:sp>
          <p:nvSpPr>
            <p:cNvPr id="9" name="Правоъгълник: със заоблени ъгли 8">
              <a:extLst>
                <a:ext uri="{FF2B5EF4-FFF2-40B4-BE49-F238E27FC236}">
                  <a16:creationId xmlns:a16="http://schemas.microsoft.com/office/drawing/2014/main" id="{1C87D97A-A4F8-4656-B063-47B7D1F3610C}"/>
                </a:ext>
              </a:extLst>
            </p:cNvPr>
            <p:cNvSpPr/>
            <p:nvPr/>
          </p:nvSpPr>
          <p:spPr>
            <a:xfrm>
              <a:off x="0" y="55750"/>
              <a:ext cx="5462040" cy="76985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авоъгълник: със заоблени ъгли 4">
              <a:extLst>
                <a:ext uri="{FF2B5EF4-FFF2-40B4-BE49-F238E27FC236}">
                  <a16:creationId xmlns:a16="http://schemas.microsoft.com/office/drawing/2014/main" id="{E8843DB8-0B6E-4820-AF71-278208A01C8B}"/>
                </a:ext>
              </a:extLst>
            </p:cNvPr>
            <p:cNvSpPr txBox="1"/>
            <p:nvPr/>
          </p:nvSpPr>
          <p:spPr>
            <a:xfrm>
              <a:off x="0" y="93330"/>
              <a:ext cx="5386878" cy="6946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При извършеният сравнителен анализ на основните епидемиологични показатели по групи инфекциозни заболявания в двата проучвани времеви периода, получихме следните резултати: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60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9390"/>
            <a:ext cx="3932237" cy="195800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2000" dirty="0"/>
          </a:p>
        </p:txBody>
      </p:sp>
      <p:sp>
        <p:nvSpPr>
          <p:cNvPr id="9" name="Правоъгълник 8">
            <a:extLst>
              <a:ext uri="{FF2B5EF4-FFF2-40B4-BE49-F238E27FC236}">
                <a16:creationId xmlns:a16="http://schemas.microsoft.com/office/drawing/2014/main" id="{ABE5B669-16BA-4794-9D58-64318ED980B4}"/>
              </a:ext>
            </a:extLst>
          </p:cNvPr>
          <p:cNvSpPr/>
          <p:nvPr/>
        </p:nvSpPr>
        <p:spPr>
          <a:xfrm>
            <a:off x="5287223" y="246391"/>
            <a:ext cx="6638525" cy="59093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021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Морбили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и 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епидемичен паротит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които са били управляеми инфекции още през 80-те години на ХХ век., сега са в епидемиологично състояние на проблема, свързано с пълното обхващане на подлежащите контингенти с ефективните живи ваксини. Ясно е че от ритъма и системността на провежданите имунизационни кампании, зависи и епидемиологичното бъдеще на тези инфекции. </a:t>
            </a:r>
          </a:p>
          <a:p>
            <a:pPr marL="0" marR="0" lvl="0" indent="45021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При 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рубеолата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която през периода на 80-те години на ХХ в. все още е неуправляема със средствата на имунопрофилактиката инфекция, се отбелязват значителни промени в заболяемостта, резултат от включването в имунизационния календар на България на живите ваксини от новите поколения, отличаващи се с висока имуногенност и ниска реактогенност. Сравнителният анализ на две извършени през двата периода на наблюдение, епидемиолого-имунологични проучвания на състоянието на противорубеолния имунитет при бременни жени с данни за епидемиологично съприкосновение, показват, че през 80-те години на ХХ в. процента на незащитените е бил 9,8, докато сега е 5,7. Тези факти са важни за определяне степента на епидемиологичния риск от вътреутробна инфекция. Можем само да приветстваме резултатите от масовата антирубеолна имунизация.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CE450AC-8F02-44A8-85F9-366741B3D56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" y="3304515"/>
            <a:ext cx="5128855" cy="3128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D1F78A79-3633-4B98-B66B-6CACF7E143CC}"/>
              </a:ext>
            </a:extLst>
          </p:cNvPr>
          <p:cNvGrpSpPr/>
          <p:nvPr/>
        </p:nvGrpSpPr>
        <p:grpSpPr>
          <a:xfrm>
            <a:off x="370711" y="2353587"/>
            <a:ext cx="4864038" cy="769859"/>
            <a:chOff x="0" y="55750"/>
            <a:chExt cx="5462040" cy="769859"/>
          </a:xfrm>
          <a:scene3d>
            <a:camera prst="orthographicFront"/>
            <a:lightRig rig="flat" dir="t"/>
          </a:scene3d>
        </p:grpSpPr>
        <p:sp>
          <p:nvSpPr>
            <p:cNvPr id="10" name="Правоъгълник: със заоблени ъгли 9">
              <a:extLst>
                <a:ext uri="{FF2B5EF4-FFF2-40B4-BE49-F238E27FC236}">
                  <a16:creationId xmlns:a16="http://schemas.microsoft.com/office/drawing/2014/main" id="{6D36EC3A-113A-42A7-8BA1-2826D638D486}"/>
                </a:ext>
              </a:extLst>
            </p:cNvPr>
            <p:cNvSpPr/>
            <p:nvPr/>
          </p:nvSpPr>
          <p:spPr>
            <a:xfrm>
              <a:off x="0" y="55750"/>
              <a:ext cx="5462040" cy="76985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авоъгълник: със заоблени ъгли 4">
              <a:extLst>
                <a:ext uri="{FF2B5EF4-FFF2-40B4-BE49-F238E27FC236}">
                  <a16:creationId xmlns:a16="http://schemas.microsoft.com/office/drawing/2014/main" id="{7350891D-7652-470B-BDBA-8F659565AD43}"/>
                </a:ext>
              </a:extLst>
            </p:cNvPr>
            <p:cNvSpPr txBox="1"/>
            <p:nvPr/>
          </p:nvSpPr>
          <p:spPr>
            <a:xfrm>
              <a:off x="37581" y="93331"/>
              <a:ext cx="5386878" cy="6946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При извършеният сравнителен анализ на основните епидемиологични показатели по групи инфекциозни заболявания в двата проучвани времеви периода, получихме следните резултати: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33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9390"/>
            <a:ext cx="5099436" cy="195800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2000" dirty="0"/>
          </a:p>
        </p:txBody>
      </p:sp>
      <p:sp>
        <p:nvSpPr>
          <p:cNvPr id="9" name="Правоъгълник 8">
            <a:extLst>
              <a:ext uri="{FF2B5EF4-FFF2-40B4-BE49-F238E27FC236}">
                <a16:creationId xmlns:a16="http://schemas.microsoft.com/office/drawing/2014/main" id="{ABE5B669-16BA-4794-9D58-64318ED980B4}"/>
              </a:ext>
            </a:extLst>
          </p:cNvPr>
          <p:cNvSpPr/>
          <p:nvPr/>
        </p:nvSpPr>
        <p:spPr>
          <a:xfrm>
            <a:off x="6400800" y="1011021"/>
            <a:ext cx="5674508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Епидемичният процес при 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коклюша</a:t>
            </a: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запазва своите характеристики и през двата проучвани периода.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Смяната на ваксините от инактивирана към по слабо реактогенната ацелуларна не повлиява съществено състоянието на епидемичния процес при коклюша във времето на елиминация. 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C576D53-9CBD-4E26-BE48-71CB65D7D3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2" y="2548733"/>
            <a:ext cx="6120130" cy="3294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10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иране 4">
            <a:extLst>
              <a:ext uri="{FF2B5EF4-FFF2-40B4-BE49-F238E27FC236}">
                <a16:creationId xmlns:a16="http://schemas.microsoft.com/office/drawing/2014/main" id="{CE80E197-8816-468C-A4A5-7FC2AC6B56F5}"/>
              </a:ext>
            </a:extLst>
          </p:cNvPr>
          <p:cNvGrpSpPr/>
          <p:nvPr/>
        </p:nvGrpSpPr>
        <p:grpSpPr>
          <a:xfrm>
            <a:off x="236306" y="174661"/>
            <a:ext cx="11712539" cy="6683339"/>
            <a:chOff x="876374" y="1037690"/>
            <a:chExt cx="10674034" cy="5650786"/>
          </a:xfrm>
        </p:grpSpPr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DBC63FB5-E1B3-440F-B236-327026867C98}"/>
                </a:ext>
              </a:extLst>
            </p:cNvPr>
            <p:cNvSpPr/>
            <p:nvPr/>
          </p:nvSpPr>
          <p:spPr>
            <a:xfrm>
              <a:off x="876374" y="1037690"/>
              <a:ext cx="10674034" cy="5650786"/>
            </a:xfrm>
            <a:custGeom>
              <a:avLst/>
              <a:gdLst>
                <a:gd name="connsiteX0" fmla="*/ 0 w 10674034"/>
                <a:gd name="connsiteY0" fmla="*/ 547292 h 5472916"/>
                <a:gd name="connsiteX1" fmla="*/ 547292 w 10674034"/>
                <a:gd name="connsiteY1" fmla="*/ 0 h 5472916"/>
                <a:gd name="connsiteX2" fmla="*/ 10126742 w 10674034"/>
                <a:gd name="connsiteY2" fmla="*/ 0 h 5472916"/>
                <a:gd name="connsiteX3" fmla="*/ 10674034 w 10674034"/>
                <a:gd name="connsiteY3" fmla="*/ 547292 h 5472916"/>
                <a:gd name="connsiteX4" fmla="*/ 10674034 w 10674034"/>
                <a:gd name="connsiteY4" fmla="*/ 4925624 h 5472916"/>
                <a:gd name="connsiteX5" fmla="*/ 10126742 w 10674034"/>
                <a:gd name="connsiteY5" fmla="*/ 5472916 h 5472916"/>
                <a:gd name="connsiteX6" fmla="*/ 547292 w 10674034"/>
                <a:gd name="connsiteY6" fmla="*/ 5472916 h 5472916"/>
                <a:gd name="connsiteX7" fmla="*/ 0 w 10674034"/>
                <a:gd name="connsiteY7" fmla="*/ 4925624 h 5472916"/>
                <a:gd name="connsiteX8" fmla="*/ 0 w 10674034"/>
                <a:gd name="connsiteY8" fmla="*/ 547292 h 547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4034" h="5472916">
                  <a:moveTo>
                    <a:pt x="0" y="547292"/>
                  </a:moveTo>
                  <a:cubicBezTo>
                    <a:pt x="0" y="245031"/>
                    <a:pt x="245031" y="0"/>
                    <a:pt x="547292" y="0"/>
                  </a:cubicBezTo>
                  <a:lnTo>
                    <a:pt x="10126742" y="0"/>
                  </a:lnTo>
                  <a:cubicBezTo>
                    <a:pt x="10429003" y="0"/>
                    <a:pt x="10674034" y="245031"/>
                    <a:pt x="10674034" y="547292"/>
                  </a:cubicBezTo>
                  <a:lnTo>
                    <a:pt x="10674034" y="4925624"/>
                  </a:lnTo>
                  <a:cubicBezTo>
                    <a:pt x="10674034" y="5227885"/>
                    <a:pt x="10429003" y="5472916"/>
                    <a:pt x="10126742" y="5472916"/>
                  </a:cubicBezTo>
                  <a:lnTo>
                    <a:pt x="547292" y="5472916"/>
                  </a:lnTo>
                  <a:cubicBezTo>
                    <a:pt x="245031" y="5472916"/>
                    <a:pt x="0" y="5227885"/>
                    <a:pt x="0" y="4925624"/>
                  </a:cubicBezTo>
                  <a:lnTo>
                    <a:pt x="0" y="547292"/>
                  </a:lnTo>
                  <a:close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2359854" rIns="170688" bIns="1265272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2400" b="1" i="0" u="none" strike="noStrike" kern="1200" cap="none" spc="50" normalizeH="0" baseline="0" noProof="0" dirty="0">
                  <a:ln w="0"/>
                  <a:solidFill>
                    <a:srgbClr val="454545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 заключение можем да добавим, че групата на инфекциите на дихателните пътища има своето епидемиологично бъдеще в сферата на имунизационната система за елиминация и контрол. Отношението към ваксините, предвидени в детската възраст по имунизационния календар от страна на родители и цялото общество е водещо за успеха на поставените здравни цели – да се намали и сведе до минимум негативното бреме от заболявания на дихателните пътища.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83259F0-0E00-4476-8E98-CA30A417425C}"/>
                </a:ext>
              </a:extLst>
            </p:cNvPr>
            <p:cNvSpPr/>
            <p:nvPr/>
          </p:nvSpPr>
          <p:spPr>
            <a:xfrm>
              <a:off x="5086888" y="1146878"/>
              <a:ext cx="2438016" cy="2280160"/>
            </a:xfrm>
            <a:prstGeom prst="ellipse">
              <a:avLst/>
            </a:prstGeom>
            <a:blipFill>
              <a:blip r:embed="rId2">
                <a:extLs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/>
              <a:stretch>
                <a:fillRect l="-25000" r="-25000"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трелка: наляво и надясно 7">
              <a:extLst>
                <a:ext uri="{FF2B5EF4-FFF2-40B4-BE49-F238E27FC236}">
                  <a16:creationId xmlns:a16="http://schemas.microsoft.com/office/drawing/2014/main" id="{F8FF209E-8079-429D-B95C-1D86CE54BF85}"/>
                </a:ext>
              </a:extLst>
            </p:cNvPr>
            <p:cNvSpPr/>
            <p:nvPr/>
          </p:nvSpPr>
          <p:spPr>
            <a:xfrm>
              <a:off x="1382338" y="6072027"/>
              <a:ext cx="9847116" cy="533256"/>
            </a:xfrm>
            <a:prstGeom prst="leftRightArrow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81532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: със заоблени ъгли 1">
            <a:extLst>
              <a:ext uri="{FF2B5EF4-FFF2-40B4-BE49-F238E27FC236}">
                <a16:creationId xmlns:a16="http://schemas.microsoft.com/office/drawing/2014/main" id="{28BAF9C6-4934-4A56-AA9A-105FF1DAAF39}"/>
              </a:ext>
            </a:extLst>
          </p:cNvPr>
          <p:cNvSpPr/>
          <p:nvPr/>
        </p:nvSpPr>
        <p:spPr>
          <a:xfrm>
            <a:off x="2809702" y="83127"/>
            <a:ext cx="6558742" cy="6234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629026EE-D912-4B2C-8F58-775BC76DB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428305"/>
              </p:ext>
            </p:extLst>
          </p:nvPr>
        </p:nvGraphicFramePr>
        <p:xfrm>
          <a:off x="181069" y="1"/>
          <a:ext cx="1186003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60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629026EE-D912-4B2C-8F58-775BC76DB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003707"/>
              </p:ext>
            </p:extLst>
          </p:nvPr>
        </p:nvGraphicFramePr>
        <p:xfrm>
          <a:off x="181069" y="1"/>
          <a:ext cx="1186003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35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C4101A3C-C462-445D-B573-802268937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564300"/>
              </p:ext>
            </p:extLst>
          </p:nvPr>
        </p:nvGraphicFramePr>
        <p:xfrm>
          <a:off x="141317" y="149630"/>
          <a:ext cx="11863578" cy="650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96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8" y="71919"/>
            <a:ext cx="3642841" cy="12830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1600" dirty="0"/>
          </a:p>
        </p:txBody>
      </p:sp>
      <p:graphicFrame>
        <p:nvGraphicFramePr>
          <p:cNvPr id="3" name="Контейнер за съдържание 2">
            <a:extLst>
              <a:ext uri="{FF2B5EF4-FFF2-40B4-BE49-F238E27FC236}">
                <a16:creationId xmlns:a16="http://schemas.microsoft.com/office/drawing/2014/main" id="{A49529A6-19B0-4EF8-8099-D3CDEE3A079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2414706"/>
              </p:ext>
            </p:extLst>
          </p:nvPr>
        </p:nvGraphicFramePr>
        <p:xfrm>
          <a:off x="4838007" y="0"/>
          <a:ext cx="7290261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2EF3BC0-6139-4E82-B8C9-450AD6B1691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2" y="1921598"/>
            <a:ext cx="4774275" cy="30148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4514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Контейнер за съдържание 2">
            <a:extLst>
              <a:ext uri="{FF2B5EF4-FFF2-40B4-BE49-F238E27FC236}">
                <a16:creationId xmlns:a16="http://schemas.microsoft.com/office/drawing/2014/main" id="{31B0B6AD-9C3F-4257-A995-9AE58D4A5B0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8878394"/>
              </p:ext>
            </p:extLst>
          </p:nvPr>
        </p:nvGraphicFramePr>
        <p:xfrm>
          <a:off x="96408" y="0"/>
          <a:ext cx="12095591" cy="674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34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928BCBE-9523-4F1D-B59F-DA6FD890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AA383AEA-6509-42F7-A532-B11A453002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295207"/>
              </p:ext>
            </p:extLst>
          </p:nvPr>
        </p:nvGraphicFramePr>
        <p:xfrm>
          <a:off x="156454" y="143838"/>
          <a:ext cx="6510618" cy="664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0F04116-6620-4C9F-A693-A51675512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950" y="3429000"/>
            <a:ext cx="5133277" cy="335918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F797E7C-A283-49F8-8030-FA759903B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8950" y="26147"/>
            <a:ext cx="513327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2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2192000" cy="7064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sz="2400" dirty="0">
                <a:latin typeface="Arial Black" panose="020B0A04020102020204" pitchFamily="34" charset="0"/>
              </a:rPr>
              <a:t>СЪВРЕМЕННА ЕВОЛЮЦИЯ НА МЕЖДУНАРОДНАТА ЗДРАВНА РЕГУЛАЦИЯ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731838"/>
            <a:ext cx="12192000" cy="60817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bg-BG" sz="1600" dirty="0"/>
              <a:t>Международни санитарни съвети – Египет, Техеран, Константинопол</a:t>
            </a:r>
          </a:p>
          <a:p>
            <a:r>
              <a:rPr lang="bg-BG" sz="1600" dirty="0"/>
              <a:t>23.VІІ.1851г. </a:t>
            </a:r>
            <a:r>
              <a:rPr lang="bg-BG" sz="1600" b="1" dirty="0"/>
              <a:t>І-ва Международна санитарна конференция в Париж - </a:t>
            </a:r>
            <a:r>
              <a:rPr lang="bg-BG" sz="1600" dirty="0"/>
              <a:t>12 държави- изработване на еднообразни карантиннни мерки за всички пристанища на Средиземно море, установяване минимални срокове на карантината</a:t>
            </a:r>
          </a:p>
          <a:p>
            <a:r>
              <a:rPr lang="bg-BG" sz="1600" dirty="0"/>
              <a:t>Първа в историята на човечеството </a:t>
            </a:r>
            <a:r>
              <a:rPr lang="bg-BG" sz="1600" b="1" dirty="0"/>
              <a:t>международна санитарна конвенция </a:t>
            </a:r>
            <a:r>
              <a:rPr lang="bg-BG" sz="1600" dirty="0"/>
              <a:t>– „</a:t>
            </a:r>
            <a:r>
              <a:rPr lang="bg-BG" sz="1600" b="1" dirty="0"/>
              <a:t>Международен санитарен устав“</a:t>
            </a:r>
          </a:p>
          <a:p>
            <a:r>
              <a:rPr lang="bg-BG" sz="1600" b="1" dirty="0"/>
              <a:t>11-та</a:t>
            </a:r>
            <a:r>
              <a:rPr lang="bg-BG" sz="1600" dirty="0"/>
              <a:t> </a:t>
            </a:r>
            <a:r>
              <a:rPr lang="bg-BG" sz="1600" b="1" dirty="0"/>
              <a:t>Международна санитарна конференция в Париж 1903г. – важна конвенция за информиране на всички участници да открити заразни болести на територията на страните </a:t>
            </a:r>
          </a:p>
          <a:p>
            <a:r>
              <a:rPr lang="bg-BG" sz="1600" b="1" dirty="0"/>
              <a:t>Въздържане от защитни мерки против поразената страна извън максимума на приетите действия</a:t>
            </a:r>
          </a:p>
          <a:p>
            <a:r>
              <a:rPr lang="bg-BG" sz="1600" b="1" dirty="0"/>
              <a:t>Международна санитарна конференция във Варшава 1922г. – международна помощ при епидемии на засегнатите страни не само на границите, но и във вътрешността на териториите</a:t>
            </a:r>
          </a:p>
          <a:p>
            <a:r>
              <a:rPr lang="bg-BG" sz="1600" b="1" dirty="0"/>
              <a:t>Световна здравна организация</a:t>
            </a:r>
          </a:p>
          <a:p>
            <a:r>
              <a:rPr lang="bg-BG" sz="1600" b="1" dirty="0"/>
              <a:t>4 –та Световна здравна асамблея – единни Международни санитарни правила – 25.05.1951г. В сила от 1.10.1952г. </a:t>
            </a:r>
          </a:p>
          <a:p>
            <a:r>
              <a:rPr lang="bg-BG" sz="1600" b="1" dirty="0"/>
              <a:t>Ревизии ММСП – 1969г., 1972,1976г.</a:t>
            </a:r>
          </a:p>
          <a:p>
            <a:r>
              <a:rPr lang="bg-BG" sz="1600" b="1" u="sng" dirty="0">
                <a:solidFill>
                  <a:srgbClr val="C00000"/>
                </a:solidFill>
              </a:rPr>
              <a:t>Карантинните бариери са признати за неефективни, сведени до минимум</a:t>
            </a:r>
          </a:p>
          <a:p>
            <a:r>
              <a:rPr lang="bg-BG" sz="1600" b="1" u="sng" dirty="0">
                <a:solidFill>
                  <a:srgbClr val="C00000"/>
                </a:solidFill>
              </a:rPr>
              <a:t>Система на глобална епидемиологична информация – ежеседмични бюлетини, анализи, и др.</a:t>
            </a:r>
          </a:p>
          <a:p>
            <a:r>
              <a:rPr lang="bg-BG" sz="1600" b="1" u="sng" dirty="0">
                <a:solidFill>
                  <a:srgbClr val="C00000"/>
                </a:solidFill>
              </a:rPr>
              <a:t>Акцент върху развитието на националните здравеопазни системи и противодействие на място</a:t>
            </a:r>
          </a:p>
          <a:p>
            <a:r>
              <a:rPr lang="bg-BG" sz="1600" b="1" u="sng" dirty="0">
                <a:solidFill>
                  <a:srgbClr val="C00000"/>
                </a:solidFill>
              </a:rPr>
              <a:t>Широко международно сътрудничество в борбата с заразните болести</a:t>
            </a:r>
          </a:p>
          <a:p>
            <a:endParaRPr lang="bg-BG" sz="1600" dirty="0"/>
          </a:p>
          <a:p>
            <a:endParaRPr lang="bg-BG" sz="1600" b="1" dirty="0"/>
          </a:p>
        </p:txBody>
      </p:sp>
    </p:spTree>
    <p:extLst>
      <p:ext uri="{BB962C8B-B14F-4D97-AF65-F5344CB8AC3E}">
        <p14:creationId xmlns:p14="http://schemas.microsoft.com/office/powerpoint/2010/main" val="93020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Контейнер за съдържание 1">
            <a:extLst>
              <a:ext uri="{FF2B5EF4-FFF2-40B4-BE49-F238E27FC236}">
                <a16:creationId xmlns:a16="http://schemas.microsoft.com/office/drawing/2014/main" id="{89EC028E-ABEB-4E0D-9DD5-83C7E9477F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9759280"/>
              </p:ext>
            </p:extLst>
          </p:nvPr>
        </p:nvGraphicFramePr>
        <p:xfrm>
          <a:off x="96408" y="110905"/>
          <a:ext cx="11998609" cy="6636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23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EF6252-EFCD-49CF-A109-1D4FCA76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875" y="232358"/>
            <a:ext cx="9199419" cy="129302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bg-BG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bg-BG" sz="2000" dirty="0"/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2DBE2E49-291E-4C31-9B00-094889CAF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007" y="1745673"/>
            <a:ext cx="11770821" cy="49448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t">
            <a:normAutofit lnSpcReduction="10000"/>
          </a:bodyPr>
          <a:lstStyle/>
          <a:p>
            <a:r>
              <a:rPr lang="bg-BG" dirty="0"/>
              <a:t>Промени в спектъра на инфекциите, които са обект на клинична намеса. </a:t>
            </a:r>
          </a:p>
          <a:p>
            <a:r>
              <a:rPr lang="bg-BG" dirty="0"/>
              <a:t>Докато в първия период на проучването, </a:t>
            </a:r>
            <a:r>
              <a:rPr lang="bg-BG" b="1" dirty="0"/>
              <a:t>44,4 % от състава на пациентите са болни с вирусни хепатити, следвани от спектъра на болните с чревните инфекции, във втория период хепатитите почти изчезват от сцената на клиничното представяне</a:t>
            </a:r>
            <a:r>
              <a:rPr lang="bg-BG" dirty="0"/>
              <a:t>. Първо място по способа на заместването се отрежда на заболяванията с чревна симптоматика. В тяхната спектрална структура се изявяват </a:t>
            </a:r>
            <a:r>
              <a:rPr lang="bg-BG" i="1" dirty="0"/>
              <a:t>ротавирусните инфекции</a:t>
            </a:r>
            <a:r>
              <a:rPr lang="bg-BG" dirty="0"/>
              <a:t>.</a:t>
            </a:r>
          </a:p>
          <a:p>
            <a:r>
              <a:rPr lang="bg-BG" dirty="0"/>
              <a:t>Ново явление с емергентен характер в клиничната практика - СПИН и кърлежовопреносими инфекции. </a:t>
            </a:r>
          </a:p>
          <a:p>
            <a:r>
              <a:rPr lang="bg-BG" dirty="0"/>
              <a:t>Спектъра на лекуваните болни с инфекциозни заболявания, </a:t>
            </a:r>
            <a:r>
              <a:rPr lang="bg-BG" i="1" dirty="0"/>
              <a:t>отразява промените на структурата на инфекциозната заболяемост под въздействието на разнообразните по своя характер епидемични процеси и явления със стимулиращ и задържащ характер. Те са отражение на сложните и комплексни емергентни процеси в епидемиологията на инфекциозните болести в България и света.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8475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DF86D8C5-4D64-4E45-8F89-1B8095E53A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252156"/>
              </p:ext>
            </p:extLst>
          </p:nvPr>
        </p:nvGraphicFramePr>
        <p:xfrm>
          <a:off x="262549" y="181068"/>
          <a:ext cx="11841933" cy="6527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3959E11F-2316-4782-ADC7-5C2544D0D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20" y="538003"/>
            <a:ext cx="2584928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DF86D8C5-4D64-4E45-8F89-1B8095E53A4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1709292"/>
              </p:ext>
            </p:extLst>
          </p:nvPr>
        </p:nvGraphicFramePr>
        <p:xfrm>
          <a:off x="116378" y="180975"/>
          <a:ext cx="12075622" cy="6510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DD0B834B-4080-4372-B489-62AD804DF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74" y="307571"/>
            <a:ext cx="3981798" cy="250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вободна форма: фигура 58">
            <a:extLst>
              <a:ext uri="{FF2B5EF4-FFF2-40B4-BE49-F238E27FC236}">
                <a16:creationId xmlns:a16="http://schemas.microsoft.com/office/drawing/2014/main" id="{BE4C9F35-FD50-48DE-8BF6-12DE7A289C0C}"/>
              </a:ext>
            </a:extLst>
          </p:cNvPr>
          <p:cNvSpPr/>
          <p:nvPr/>
        </p:nvSpPr>
        <p:spPr>
          <a:xfrm>
            <a:off x="131725" y="1127760"/>
            <a:ext cx="11928548" cy="5603518"/>
          </a:xfrm>
          <a:custGeom>
            <a:avLst/>
            <a:gdLst>
              <a:gd name="connsiteX0" fmla="*/ 0 w 11928548"/>
              <a:gd name="connsiteY0" fmla="*/ 560352 h 5603518"/>
              <a:gd name="connsiteX1" fmla="*/ 560352 w 11928548"/>
              <a:gd name="connsiteY1" fmla="*/ 0 h 5603518"/>
              <a:gd name="connsiteX2" fmla="*/ 11368196 w 11928548"/>
              <a:gd name="connsiteY2" fmla="*/ 0 h 5603518"/>
              <a:gd name="connsiteX3" fmla="*/ 11928548 w 11928548"/>
              <a:gd name="connsiteY3" fmla="*/ 560352 h 5603518"/>
              <a:gd name="connsiteX4" fmla="*/ 11928548 w 11928548"/>
              <a:gd name="connsiteY4" fmla="*/ 5043166 h 5603518"/>
              <a:gd name="connsiteX5" fmla="*/ 11368196 w 11928548"/>
              <a:gd name="connsiteY5" fmla="*/ 5603518 h 5603518"/>
              <a:gd name="connsiteX6" fmla="*/ 560352 w 11928548"/>
              <a:gd name="connsiteY6" fmla="*/ 5603518 h 5603518"/>
              <a:gd name="connsiteX7" fmla="*/ 0 w 11928548"/>
              <a:gd name="connsiteY7" fmla="*/ 5043166 h 5603518"/>
              <a:gd name="connsiteX8" fmla="*/ 0 w 11928548"/>
              <a:gd name="connsiteY8" fmla="*/ 560352 h 560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8548" h="5603518">
                <a:moveTo>
                  <a:pt x="0" y="560352"/>
                </a:moveTo>
                <a:cubicBezTo>
                  <a:pt x="0" y="250878"/>
                  <a:pt x="250878" y="0"/>
                  <a:pt x="560352" y="0"/>
                </a:cubicBezTo>
                <a:lnTo>
                  <a:pt x="11368196" y="0"/>
                </a:lnTo>
                <a:cubicBezTo>
                  <a:pt x="11677670" y="0"/>
                  <a:pt x="11928548" y="250878"/>
                  <a:pt x="11928548" y="560352"/>
                </a:cubicBezTo>
                <a:lnTo>
                  <a:pt x="11928548" y="5043166"/>
                </a:lnTo>
                <a:cubicBezTo>
                  <a:pt x="11928548" y="5352640"/>
                  <a:pt x="11677670" y="5603518"/>
                  <a:pt x="11368196" y="5603518"/>
                </a:cubicBezTo>
                <a:lnTo>
                  <a:pt x="560352" y="5603518"/>
                </a:lnTo>
                <a:cubicBezTo>
                  <a:pt x="250878" y="5603518"/>
                  <a:pt x="0" y="5352640"/>
                  <a:pt x="0" y="5043166"/>
                </a:cubicBezTo>
                <a:lnTo>
                  <a:pt x="0" y="560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561" tIns="255561" rIns="255561" bIns="25556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bg-BG" sz="2000" b="1" i="0" kern="120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 ІV Международен симпозиум по морска медицина във Варна (1970) е отбелязано, че епидемиологията трябва да заеме ведущо място в морската медицина. </a:t>
            </a:r>
            <a:br>
              <a:rPr lang="bg-BG" sz="2000" b="1" i="0" kern="120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bg-BG" sz="2000" b="1" i="0" kern="1200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g-BG" sz="2000" b="0" i="0" kern="1200" noProof="0" dirty="0">
                <a:solidFill>
                  <a:srgbClr val="FFFF00"/>
                </a:solidFill>
              </a:rPr>
              <a:t>Според Г.К. Васильев тя е “</a:t>
            </a:r>
            <a:r>
              <a:rPr lang="bg-BG" sz="2000" b="1" i="1" kern="1200" noProof="0" dirty="0">
                <a:solidFill>
                  <a:srgbClr val="FFFF00"/>
                </a:solidFill>
              </a:rPr>
              <a:t>самостоятелен раздел на епидемиологията, отрасъл на морската медицина, изучаващ принципите на възникване и разпространение сред моряците на инфекциозни заболявания и разработващ мероприятия по предотвратяване появяването и разпространението с морския транспорт</a:t>
            </a:r>
            <a:r>
              <a:rPr lang="bg-BG" sz="2000" b="0" i="0" kern="1200" noProof="0" dirty="0">
                <a:solidFill>
                  <a:srgbClr val="FFFF00"/>
                </a:solidFill>
              </a:rPr>
              <a:t>“.</a:t>
            </a:r>
            <a:br>
              <a:rPr lang="bg-BG" sz="2000" b="0" i="0" kern="1200" noProof="0" dirty="0">
                <a:solidFill>
                  <a:srgbClr val="FFFF00"/>
                </a:solidFill>
              </a:rPr>
            </a:br>
            <a:endParaRPr lang="bg-BG" sz="2000" b="0" i="0" kern="1200" noProof="0" dirty="0">
              <a:solidFill>
                <a:srgbClr val="FFFF00"/>
              </a:solidFill>
            </a:endParaRPr>
          </a:p>
          <a:p>
            <a:pPr marL="342900" lvl="0" indent="-34290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bg-BG" sz="2000" b="0" i="0" kern="1200" noProof="0" dirty="0">
                <a:solidFill>
                  <a:srgbClr val="FFFF00"/>
                </a:solidFill>
              </a:rPr>
              <a:t>Като приложен раздел на епидемиологията, тя се занимава със санитарната охрана на територията, дезинфекция, дезинсекция и дератизация на корабите, отделни аспекти на разпространението на инфекциозните болести сред плавсъстава. </a:t>
            </a:r>
            <a:br>
              <a:rPr lang="bg-BG" sz="2000" b="0" i="0" kern="1200" noProof="0" dirty="0">
                <a:solidFill>
                  <a:srgbClr val="FFFF00"/>
                </a:solidFill>
              </a:rPr>
            </a:br>
            <a:endParaRPr lang="bg-BG" sz="2000" b="0" i="0" kern="1200" noProof="0" dirty="0">
              <a:solidFill>
                <a:srgbClr val="FFFF00"/>
              </a:solidFill>
            </a:endParaRPr>
          </a:p>
          <a:p>
            <a:pPr marL="342900" lvl="0" indent="-34290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bg-BG" sz="2000" b="0" i="0" kern="1200" noProof="0" dirty="0">
                <a:solidFill>
                  <a:srgbClr val="FFFF00"/>
                </a:solidFill>
              </a:rPr>
              <a:t>Морската епидемиология позволява теоретично и приложно да се обоснове концепцията за противоепидемична защита на населението от морско-стопанския комплекс и пътищата за нейната реализация в практическата дейност.</a:t>
            </a:r>
            <a:br>
              <a:rPr lang="bg-BG" sz="2000" b="0" i="0" kern="1200" noProof="0" dirty="0">
                <a:solidFill>
                  <a:srgbClr val="FFFF00"/>
                </a:solidFill>
              </a:rPr>
            </a:br>
            <a:endParaRPr lang="bg-BG" sz="2000" kern="1200" noProof="0" dirty="0">
              <a:solidFill>
                <a:srgbClr val="FFFF00"/>
              </a:solidFill>
            </a:endParaRPr>
          </a:p>
        </p:txBody>
      </p:sp>
      <p:graphicFrame>
        <p:nvGraphicFramePr>
          <p:cNvPr id="102" name="Контейнер за съдържание 35">
            <a:extLst>
              <a:ext uri="{FF2B5EF4-FFF2-40B4-BE49-F238E27FC236}">
                <a16:creationId xmlns:a16="http://schemas.microsoft.com/office/drawing/2014/main" id="{48D3C31F-E489-453F-8A58-98B003E7D1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713223"/>
              </p:ext>
            </p:extLst>
          </p:nvPr>
        </p:nvGraphicFramePr>
        <p:xfrm>
          <a:off x="1683543" y="126722"/>
          <a:ext cx="8824913" cy="86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6829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BD0842F3-F6AE-43AF-83DE-F3D3C5AD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905"/>
            <a:ext cx="11308080" cy="95503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bg-BG" sz="2400" cap="all" dirty="0">
                <a:latin typeface="Arial Black" panose="020B0A04020102020204" pitchFamily="34" charset="0"/>
              </a:rPr>
              <a:t>тематичен списък с някои глобални и национални проблеми стоящи пред съвременната епидемиология</a:t>
            </a: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48792EFC-51CC-4D49-957F-365066A3D999}"/>
              </a:ext>
            </a:extLst>
          </p:cNvPr>
          <p:cNvSpPr/>
          <p:nvPr/>
        </p:nvSpPr>
        <p:spPr>
          <a:xfrm>
            <a:off x="121920" y="1084907"/>
            <a:ext cx="11948160" cy="54476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endParaRPr lang="bg-B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Въпросите на истинската структура на инфекциозната патология при човека и относителния дял на заболяванията с инфекциозна генеза в общата човешка патология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Въпросите свързани с патогенното действие на микробната флора произхождаща от външна и вътрешна среда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Проблемите на емергентните (новопоявяващи се ) инфекции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Проблемите на бавните инфекции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Проблемите на смесените инфекции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Проблемите на имунопатологичните процеси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Проблематиката на хроничните инфекции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Екологичната и социална динамика и влиянието и върху епидемиологията на болестите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Проблемите на ликвидацията и управлението на инфекциите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 на епидемиологичното прогнозиране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 на инфекциите свързани с медицинското обслужване на населението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Епидемиология на болести с инфекциозен ключов механизъм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-BG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 на епидемиологичния надзор и контрол</a:t>
            </a:r>
            <a:endParaRPr lang="bg-BG" sz="2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1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200105A-F385-47F9-A37A-401126D9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5" y="5488631"/>
            <a:ext cx="10765410" cy="120726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БЛАГОДАРЯ ЗА ВНИМАНИЕТО</a:t>
            </a:r>
          </a:p>
        </p:txBody>
      </p:sp>
      <p:pic>
        <p:nvPicPr>
          <p:cNvPr id="19" name="Контейнер за съдържание 4" descr="Картина, която съдържа открито, трева, природа, скал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FA99A805-8CEB-4684-A576-38DAA82A0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5" b="14034"/>
          <a:stretch/>
        </p:blipFill>
        <p:spPr>
          <a:xfrm>
            <a:off x="121919" y="308190"/>
            <a:ext cx="6522721" cy="4924210"/>
          </a:xfrm>
          <a:prstGeom prst="rect">
            <a:avLst/>
          </a:prstGeom>
        </p:spPr>
      </p:pic>
      <p:pic>
        <p:nvPicPr>
          <p:cNvPr id="15" name="Контейнер за съдържание 4" descr="Картина, която съдържа вода, открито, небе, природ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FA99A805-8CEB-4684-A576-38DAA82A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321735"/>
            <a:ext cx="5425441" cy="492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4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9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1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3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Контейнер за съдържание 3">
            <a:extLst>
              <a:ext uri="{FF2B5EF4-FFF2-40B4-BE49-F238E27FC236}">
                <a16:creationId xmlns:a16="http://schemas.microsoft.com/office/drawing/2014/main" id="{50F9A660-2E96-41AB-BFE4-FDB90DE77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" r="8391" b="-2"/>
          <a:stretch/>
        </p:blipFill>
        <p:spPr>
          <a:xfrm>
            <a:off x="4804756" y="1230284"/>
            <a:ext cx="6467302" cy="4771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Content Placeholder 13">
            <a:extLst>
              <a:ext uri="{FF2B5EF4-FFF2-40B4-BE49-F238E27FC236}">
                <a16:creationId xmlns:a16="http://schemas.microsoft.com/office/drawing/2014/main" id="{62279ADC-6509-4C49-90B1-34B71BA15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7" y="1441450"/>
            <a:ext cx="4184374" cy="425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90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3FB6D45-D888-4623-ACFD-4F8A278D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994" y="181644"/>
            <a:ext cx="7434070" cy="657941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bg-BG" dirty="0">
                <a:latin typeface="Arial Black" panose="020B0A04020102020204" pitchFamily="34" charset="0"/>
              </a:rPr>
              <a:t>ПАНДЕМИЧНИ ЗАПЛАХИ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917B9-5D95-4999-9E13-3568EDD4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4032" y="2187576"/>
            <a:ext cx="6857999" cy="2482850"/>
          </a:xfrm>
          <a:prstGeom prst="rect">
            <a:avLst/>
          </a:prstGeom>
        </p:spPr>
      </p:pic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B385B025-EBDD-4E22-A2F3-987DEF20667A}"/>
              </a:ext>
            </a:extLst>
          </p:cNvPr>
          <p:cNvGrpSpPr/>
          <p:nvPr/>
        </p:nvGrpSpPr>
        <p:grpSpPr>
          <a:xfrm>
            <a:off x="3883457" y="1096984"/>
            <a:ext cx="7169491" cy="5579370"/>
            <a:chOff x="3883457" y="1096984"/>
            <a:chExt cx="7169491" cy="5579370"/>
          </a:xfr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/>
            <a:lightRig rig="contrasting" dir="t"/>
          </a:scene3d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222042B-CF9D-4D0C-88D5-249B1E7521F9}"/>
                </a:ext>
              </a:extLst>
            </p:cNvPr>
            <p:cNvSpPr/>
            <p:nvPr/>
          </p:nvSpPr>
          <p:spPr>
            <a:xfrm>
              <a:off x="6607864" y="2381355"/>
              <a:ext cx="1720678" cy="1720678"/>
            </a:xfrm>
            <a:prstGeom prst="ellipse">
              <a:avLst/>
            </a:prstGeom>
            <a:grpFill/>
            <a:sp3d extrusionH="76200" contourW="12700" prstMaterial="translucentPowder">
              <a:bevelT w="127000" h="25400" prst="softRound"/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Свободна форма: фигура 12">
              <a:extLst>
                <a:ext uri="{FF2B5EF4-FFF2-40B4-BE49-F238E27FC236}">
                  <a16:creationId xmlns:a16="http://schemas.microsoft.com/office/drawing/2014/main" id="{585AFD5E-FEEC-4389-9901-FF4B6B74F41A}"/>
                </a:ext>
              </a:extLst>
            </p:cNvPr>
            <p:cNvSpPr/>
            <p:nvPr/>
          </p:nvSpPr>
          <p:spPr>
            <a:xfrm>
              <a:off x="6392779" y="1096984"/>
              <a:ext cx="2150847" cy="1171667"/>
            </a:xfrm>
            <a:custGeom>
              <a:avLst/>
              <a:gdLst>
                <a:gd name="connsiteX0" fmla="*/ 0 w 2150847"/>
                <a:gd name="connsiteY0" fmla="*/ 0 h 1171667"/>
                <a:gd name="connsiteX1" fmla="*/ 2150847 w 2150847"/>
                <a:gd name="connsiteY1" fmla="*/ 0 h 1171667"/>
                <a:gd name="connsiteX2" fmla="*/ 2150847 w 2150847"/>
                <a:gd name="connsiteY2" fmla="*/ 1171667 h 1171667"/>
                <a:gd name="connsiteX3" fmla="*/ 0 w 2150847"/>
                <a:gd name="connsiteY3" fmla="*/ 1171667 h 1171667"/>
                <a:gd name="connsiteX4" fmla="*/ 0 w 2150847"/>
                <a:gd name="connsiteY4" fmla="*/ 0 h 1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847" h="1171667">
                  <a:moveTo>
                    <a:pt x="0" y="0"/>
                  </a:moveTo>
                  <a:lnTo>
                    <a:pt x="2150847" y="0"/>
                  </a:lnTo>
                  <a:lnTo>
                    <a:pt x="2150847" y="1171667"/>
                  </a:lnTo>
                  <a:lnTo>
                    <a:pt x="0" y="117166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sp3d extrusionH="76200" contourW="12700"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kern="1200" dirty="0">
                  <a:latin typeface="Arial Black" panose="020B0A04020102020204" pitchFamily="34" charset="0"/>
                </a:rPr>
                <a:t>Стари пандемични инфекциозни болести – чума, холера, жълта треска, грип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351F634-D11E-4005-B8A9-3B9D72570C95}"/>
                </a:ext>
              </a:extLst>
            </p:cNvPr>
            <p:cNvSpPr/>
            <p:nvPr/>
          </p:nvSpPr>
          <p:spPr>
            <a:xfrm>
              <a:off x="7166367" y="2703842"/>
              <a:ext cx="1720678" cy="1720678"/>
            </a:xfrm>
            <a:prstGeom prst="ellipse">
              <a:avLst/>
            </a:prstGeom>
            <a:grpFill/>
            <a:sp3d extrusionH="76200" contourW="12700" prstMaterial="translucentPowder">
              <a:bevelT w="127000" h="25400" prst="softRound"/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465509"/>
                <a:satOff val="1551"/>
                <a:lumOff val="1765"/>
                <a:alphaOff val="0"/>
              </a:schemeClr>
            </a:fillRef>
            <a:effectRef idx="0">
              <a:schemeClr val="accent5">
                <a:alpha val="50000"/>
                <a:hueOff val="465509"/>
                <a:satOff val="1551"/>
                <a:lumOff val="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Свободна форма: фигура 14">
              <a:extLst>
                <a:ext uri="{FF2B5EF4-FFF2-40B4-BE49-F238E27FC236}">
                  <a16:creationId xmlns:a16="http://schemas.microsoft.com/office/drawing/2014/main" id="{6847B96B-3CBD-435B-82A9-F4F7375791C0}"/>
                </a:ext>
              </a:extLst>
            </p:cNvPr>
            <p:cNvSpPr/>
            <p:nvPr/>
          </p:nvSpPr>
          <p:spPr>
            <a:xfrm>
              <a:off x="9014662" y="2212858"/>
              <a:ext cx="2038286" cy="1283255"/>
            </a:xfrm>
            <a:custGeom>
              <a:avLst/>
              <a:gdLst>
                <a:gd name="connsiteX0" fmla="*/ 0 w 2038286"/>
                <a:gd name="connsiteY0" fmla="*/ 0 h 1283255"/>
                <a:gd name="connsiteX1" fmla="*/ 2038286 w 2038286"/>
                <a:gd name="connsiteY1" fmla="*/ 0 h 1283255"/>
                <a:gd name="connsiteX2" fmla="*/ 2038286 w 2038286"/>
                <a:gd name="connsiteY2" fmla="*/ 1283255 h 1283255"/>
                <a:gd name="connsiteX3" fmla="*/ 0 w 2038286"/>
                <a:gd name="connsiteY3" fmla="*/ 1283255 h 1283255"/>
                <a:gd name="connsiteX4" fmla="*/ 0 w 2038286"/>
                <a:gd name="connsiteY4" fmla="*/ 0 h 128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286" h="1283255">
                  <a:moveTo>
                    <a:pt x="0" y="0"/>
                  </a:moveTo>
                  <a:lnTo>
                    <a:pt x="2038286" y="0"/>
                  </a:lnTo>
                  <a:lnTo>
                    <a:pt x="2038286" y="1283255"/>
                  </a:lnTo>
                  <a:lnTo>
                    <a:pt x="0" y="128325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sp3d extrusionH="76200" contourW="12700"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400" kern="1200" dirty="0">
                  <a:latin typeface="Arial Black" panose="020B0A04020102020204" pitchFamily="34" charset="0"/>
                </a:rPr>
                <a:t>Пренебрегнати тропически болести</a:t>
              </a:r>
              <a:r>
                <a:rPr lang="en-US" sz="1400" dirty="0">
                  <a:latin typeface="Arial Black" panose="020B0A04020102020204" pitchFamily="34" charset="0"/>
                </a:rPr>
                <a:t>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g-BG" sz="1400" dirty="0">
                  <a:latin typeface="Arial Black" panose="020B0A04020102020204" pitchFamily="34" charset="0"/>
                </a:rPr>
                <a:t>„</a:t>
              </a:r>
              <a:r>
                <a:rPr lang="en-US" sz="1400" dirty="0">
                  <a:latin typeface="Arial Black" panose="020B0A04020102020204" pitchFamily="34" charset="0"/>
                </a:rPr>
                <a:t>neglected tropical diseases</a:t>
              </a:r>
              <a:r>
                <a:rPr lang="bg-BG" sz="1400" dirty="0">
                  <a:latin typeface="Arial Black" panose="020B0A04020102020204" pitchFamily="34" charset="0"/>
                </a:rPr>
                <a:t>“</a:t>
              </a:r>
              <a:endParaRPr lang="bg-BG" sz="1400" kern="1200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4AFA0062-CB62-4042-B626-E20F8B534B39}"/>
                </a:ext>
              </a:extLst>
            </p:cNvPr>
            <p:cNvSpPr/>
            <p:nvPr/>
          </p:nvSpPr>
          <p:spPr>
            <a:xfrm>
              <a:off x="7166367" y="3348818"/>
              <a:ext cx="1720678" cy="1720678"/>
            </a:xfrm>
            <a:prstGeom prst="ellipse">
              <a:avLst/>
            </a:prstGeom>
            <a:grpFill/>
            <a:sp3d extrusionH="76200" contourW="12700" prstMaterial="translucentPowder">
              <a:bevelT w="127000" h="25400" prst="softRound"/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931018"/>
                <a:satOff val="3102"/>
                <a:lumOff val="3529"/>
                <a:alphaOff val="0"/>
              </a:schemeClr>
            </a:fillRef>
            <a:effectRef idx="0">
              <a:schemeClr val="accent5">
                <a:alpha val="50000"/>
                <a:hueOff val="931018"/>
                <a:satOff val="3102"/>
                <a:lumOff val="352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Свободна форма: фигура 16">
              <a:extLst>
                <a:ext uri="{FF2B5EF4-FFF2-40B4-BE49-F238E27FC236}">
                  <a16:creationId xmlns:a16="http://schemas.microsoft.com/office/drawing/2014/main" id="{AD43A861-7273-4495-AF4A-B10C7A1302DE}"/>
                </a:ext>
              </a:extLst>
            </p:cNvPr>
            <p:cNvSpPr/>
            <p:nvPr/>
          </p:nvSpPr>
          <p:spPr>
            <a:xfrm>
              <a:off x="9014662" y="4126582"/>
              <a:ext cx="2038286" cy="1433898"/>
            </a:xfrm>
            <a:custGeom>
              <a:avLst/>
              <a:gdLst>
                <a:gd name="connsiteX0" fmla="*/ 0 w 2038286"/>
                <a:gd name="connsiteY0" fmla="*/ 0 h 1433898"/>
                <a:gd name="connsiteX1" fmla="*/ 2038286 w 2038286"/>
                <a:gd name="connsiteY1" fmla="*/ 0 h 1433898"/>
                <a:gd name="connsiteX2" fmla="*/ 2038286 w 2038286"/>
                <a:gd name="connsiteY2" fmla="*/ 1433898 h 1433898"/>
                <a:gd name="connsiteX3" fmla="*/ 0 w 2038286"/>
                <a:gd name="connsiteY3" fmla="*/ 1433898 h 1433898"/>
                <a:gd name="connsiteX4" fmla="*/ 0 w 2038286"/>
                <a:gd name="connsiteY4" fmla="*/ 0 h 143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286" h="1433898">
                  <a:moveTo>
                    <a:pt x="0" y="0"/>
                  </a:moveTo>
                  <a:lnTo>
                    <a:pt x="2038286" y="0"/>
                  </a:lnTo>
                  <a:lnTo>
                    <a:pt x="2038286" y="1433898"/>
                  </a:lnTo>
                  <a:lnTo>
                    <a:pt x="0" y="143389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sp3d extrusionH="76200" contourW="12700"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kern="1200" dirty="0">
                  <a:latin typeface="Arial Black" panose="020B0A04020102020204" pitchFamily="34" charset="0"/>
                </a:rPr>
                <a:t>Вирусни хеморагични трески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1F8E553-D414-4EAF-A2D5-4CA91FEDB1BB}"/>
                </a:ext>
              </a:extLst>
            </p:cNvPr>
            <p:cNvSpPr/>
            <p:nvPr/>
          </p:nvSpPr>
          <p:spPr>
            <a:xfrm>
              <a:off x="6607864" y="3671863"/>
              <a:ext cx="1720678" cy="1720678"/>
            </a:xfrm>
            <a:prstGeom prst="ellipse">
              <a:avLst/>
            </a:prstGeom>
            <a:grpFill/>
            <a:sp3d extrusionH="76200" contourW="12700" prstMaterial="translucentPowder">
              <a:bevelT w="127000" h="25400" prst="softRound"/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1396527"/>
                <a:satOff val="4653"/>
                <a:lumOff val="5294"/>
                <a:alphaOff val="0"/>
              </a:schemeClr>
            </a:fillRef>
            <a:effectRef idx="0">
              <a:schemeClr val="accent5">
                <a:alpha val="50000"/>
                <a:hueOff val="1396527"/>
                <a:satOff val="4653"/>
                <a:lumOff val="529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Свободна форма: фигура 18">
              <a:extLst>
                <a:ext uri="{FF2B5EF4-FFF2-40B4-BE49-F238E27FC236}">
                  <a16:creationId xmlns:a16="http://schemas.microsoft.com/office/drawing/2014/main" id="{5B075617-458A-478C-B416-6D443923FD76}"/>
                </a:ext>
              </a:extLst>
            </p:cNvPr>
            <p:cNvSpPr/>
            <p:nvPr/>
          </p:nvSpPr>
          <p:spPr>
            <a:xfrm>
              <a:off x="6392779" y="5504687"/>
              <a:ext cx="2150847" cy="1171667"/>
            </a:xfrm>
            <a:custGeom>
              <a:avLst/>
              <a:gdLst>
                <a:gd name="connsiteX0" fmla="*/ 0 w 2150847"/>
                <a:gd name="connsiteY0" fmla="*/ 0 h 1171667"/>
                <a:gd name="connsiteX1" fmla="*/ 2150847 w 2150847"/>
                <a:gd name="connsiteY1" fmla="*/ 0 h 1171667"/>
                <a:gd name="connsiteX2" fmla="*/ 2150847 w 2150847"/>
                <a:gd name="connsiteY2" fmla="*/ 1171667 h 1171667"/>
                <a:gd name="connsiteX3" fmla="*/ 0 w 2150847"/>
                <a:gd name="connsiteY3" fmla="*/ 1171667 h 1171667"/>
                <a:gd name="connsiteX4" fmla="*/ 0 w 2150847"/>
                <a:gd name="connsiteY4" fmla="*/ 0 h 1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847" h="1171667">
                  <a:moveTo>
                    <a:pt x="0" y="0"/>
                  </a:moveTo>
                  <a:lnTo>
                    <a:pt x="2150847" y="0"/>
                  </a:lnTo>
                  <a:lnTo>
                    <a:pt x="2150847" y="1171667"/>
                  </a:lnTo>
                  <a:lnTo>
                    <a:pt x="0" y="117166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sp3d extrusionH="76200" contourW="12700"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kern="1200" dirty="0">
                  <a:latin typeface="Arial Black" panose="020B0A04020102020204" pitchFamily="34" charset="0"/>
                </a:rPr>
                <a:t>Новопоявяващи се и възвръщащи се инфекциозни болести (</a:t>
              </a:r>
              <a:r>
                <a:rPr lang="en-US" sz="1400" kern="1200" dirty="0">
                  <a:latin typeface="Arial Black" panose="020B0A04020102020204" pitchFamily="34" charset="0"/>
                </a:rPr>
                <a:t>E&amp;R</a:t>
              </a:r>
              <a:r>
                <a:rPr lang="bg-BG" sz="1400" kern="1200" dirty="0">
                  <a:latin typeface="Arial Black" panose="020B0A04020102020204" pitchFamily="34" charset="0"/>
                </a:rPr>
                <a:t>)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AA373DE-0FAF-41F0-A2F6-8C1FCD2839B1}"/>
                </a:ext>
              </a:extLst>
            </p:cNvPr>
            <p:cNvSpPr/>
            <p:nvPr/>
          </p:nvSpPr>
          <p:spPr>
            <a:xfrm>
              <a:off x="6049361" y="3348818"/>
              <a:ext cx="1720678" cy="1720678"/>
            </a:xfrm>
            <a:prstGeom prst="ellipse">
              <a:avLst/>
            </a:prstGeom>
            <a:grpFill/>
            <a:sp3d extrusionH="76200" contourW="12700" prstMaterial="translucentPowder">
              <a:bevelT w="127000" h="25400" prst="softRound"/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1862036"/>
                <a:satOff val="6204"/>
                <a:lumOff val="7058"/>
                <a:alphaOff val="0"/>
              </a:schemeClr>
            </a:fillRef>
            <a:effectRef idx="0">
              <a:schemeClr val="accent5">
                <a:alpha val="50000"/>
                <a:hueOff val="1862036"/>
                <a:satOff val="6204"/>
                <a:lumOff val="705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Свободна форма: фигура 20">
              <a:extLst>
                <a:ext uri="{FF2B5EF4-FFF2-40B4-BE49-F238E27FC236}">
                  <a16:creationId xmlns:a16="http://schemas.microsoft.com/office/drawing/2014/main" id="{72179243-C176-4175-8367-83A4841BF861}"/>
                </a:ext>
              </a:extLst>
            </p:cNvPr>
            <p:cNvSpPr/>
            <p:nvPr/>
          </p:nvSpPr>
          <p:spPr>
            <a:xfrm>
              <a:off x="3883457" y="4126582"/>
              <a:ext cx="2038286" cy="1433898"/>
            </a:xfrm>
            <a:custGeom>
              <a:avLst/>
              <a:gdLst>
                <a:gd name="connsiteX0" fmla="*/ 0 w 2038286"/>
                <a:gd name="connsiteY0" fmla="*/ 0 h 1433898"/>
                <a:gd name="connsiteX1" fmla="*/ 2038286 w 2038286"/>
                <a:gd name="connsiteY1" fmla="*/ 0 h 1433898"/>
                <a:gd name="connsiteX2" fmla="*/ 2038286 w 2038286"/>
                <a:gd name="connsiteY2" fmla="*/ 1433898 h 1433898"/>
                <a:gd name="connsiteX3" fmla="*/ 0 w 2038286"/>
                <a:gd name="connsiteY3" fmla="*/ 1433898 h 1433898"/>
                <a:gd name="connsiteX4" fmla="*/ 0 w 2038286"/>
                <a:gd name="connsiteY4" fmla="*/ 0 h 143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286" h="1433898">
                  <a:moveTo>
                    <a:pt x="0" y="0"/>
                  </a:moveTo>
                  <a:lnTo>
                    <a:pt x="2038286" y="0"/>
                  </a:lnTo>
                  <a:lnTo>
                    <a:pt x="2038286" y="1433898"/>
                  </a:lnTo>
                  <a:lnTo>
                    <a:pt x="0" y="143389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sp3d extrusionH="76200" contourW="12700"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kern="1200" dirty="0">
                  <a:latin typeface="Arial Black" panose="020B0A04020102020204" pitchFamily="34" charset="0"/>
                </a:rPr>
                <a:t>Интегративни инфекции, ленте инфекции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35707D75-0C77-4A20-B9E8-0923AEE2FD3B}"/>
                </a:ext>
              </a:extLst>
            </p:cNvPr>
            <p:cNvSpPr/>
            <p:nvPr/>
          </p:nvSpPr>
          <p:spPr>
            <a:xfrm>
              <a:off x="6049361" y="2703842"/>
              <a:ext cx="1720678" cy="1720678"/>
            </a:xfrm>
            <a:prstGeom prst="ellipse">
              <a:avLst/>
            </a:prstGeom>
            <a:grpFill/>
            <a:sp3d extrusionH="76200" contourW="12700" prstMaterial="translucentPowder">
              <a:bevelT w="127000" h="25400" prst="softRound"/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2327545"/>
                <a:satOff val="7755"/>
                <a:lumOff val="8823"/>
                <a:alphaOff val="0"/>
              </a:schemeClr>
            </a:fillRef>
            <a:effectRef idx="0">
              <a:schemeClr val="accent5">
                <a:alpha val="50000"/>
                <a:hueOff val="2327545"/>
                <a:satOff val="7755"/>
                <a:lumOff val="882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Свободна форма: фигура 22">
              <a:extLst>
                <a:ext uri="{FF2B5EF4-FFF2-40B4-BE49-F238E27FC236}">
                  <a16:creationId xmlns:a16="http://schemas.microsoft.com/office/drawing/2014/main" id="{385C015F-1006-45BD-8D89-CF4E713F36DB}"/>
                </a:ext>
              </a:extLst>
            </p:cNvPr>
            <p:cNvSpPr/>
            <p:nvPr/>
          </p:nvSpPr>
          <p:spPr>
            <a:xfrm>
              <a:off x="3883457" y="2212858"/>
              <a:ext cx="2038286" cy="1433898"/>
            </a:xfrm>
            <a:custGeom>
              <a:avLst/>
              <a:gdLst>
                <a:gd name="connsiteX0" fmla="*/ 0 w 2038286"/>
                <a:gd name="connsiteY0" fmla="*/ 0 h 1433898"/>
                <a:gd name="connsiteX1" fmla="*/ 2038286 w 2038286"/>
                <a:gd name="connsiteY1" fmla="*/ 0 h 1433898"/>
                <a:gd name="connsiteX2" fmla="*/ 2038286 w 2038286"/>
                <a:gd name="connsiteY2" fmla="*/ 1433898 h 1433898"/>
                <a:gd name="connsiteX3" fmla="*/ 0 w 2038286"/>
                <a:gd name="connsiteY3" fmla="*/ 1433898 h 1433898"/>
                <a:gd name="connsiteX4" fmla="*/ 0 w 2038286"/>
                <a:gd name="connsiteY4" fmla="*/ 0 h 143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286" h="1433898">
                  <a:moveTo>
                    <a:pt x="0" y="0"/>
                  </a:moveTo>
                  <a:lnTo>
                    <a:pt x="2038286" y="0"/>
                  </a:lnTo>
                  <a:lnTo>
                    <a:pt x="2038286" y="1433898"/>
                  </a:lnTo>
                  <a:lnTo>
                    <a:pt x="0" y="143389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sp3d extrusionH="76200" contourW="12700">
              <a:extrusionClr>
                <a:schemeClr val="accent2">
                  <a:lumMod val="75000"/>
                </a:schemeClr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bg-BG" sz="1400" b="0" kern="1200" dirty="0">
                  <a:latin typeface="Arial Black" panose="020B0A04020102020204" pitchFamily="34" charset="0"/>
                </a:rPr>
                <a:t>Неочаквани биологични опасности!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271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519251D9-0A78-45AB-BD98-E3FD2D06AEB7}"/>
              </a:ext>
            </a:extLst>
          </p:cNvPr>
          <p:cNvSpPr/>
          <p:nvPr/>
        </p:nvSpPr>
        <p:spPr>
          <a:xfrm>
            <a:off x="135775" y="921072"/>
            <a:ext cx="11920449" cy="58631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bg-BG" sz="1700" b="1" dirty="0"/>
              <a:t>Широко международно сътрудничество – заплахата от един регион бързо става заплаха всички!</a:t>
            </a:r>
          </a:p>
          <a:p>
            <a:r>
              <a:rPr lang="bg-BG" sz="1700" b="1" dirty="0"/>
              <a:t>•	Нови и възвръщащи се инфекциозни заболявания: MERS-</a:t>
            </a:r>
            <a:r>
              <a:rPr lang="bg-BG" sz="1700" b="1" dirty="0" err="1"/>
              <a:t>CoV</a:t>
            </a:r>
            <a:r>
              <a:rPr lang="bg-BG" sz="1700" b="1" dirty="0"/>
              <a:t> (</a:t>
            </a:r>
            <a:r>
              <a:rPr lang="bg-BG" sz="1700" b="1" dirty="0" err="1"/>
              <a:t>novel</a:t>
            </a:r>
            <a:r>
              <a:rPr lang="bg-BG" sz="1700" b="1" dirty="0"/>
              <a:t> </a:t>
            </a:r>
            <a:r>
              <a:rPr lang="bg-BG" sz="1700" b="1" dirty="0" err="1"/>
              <a:t>coro-navirus</a:t>
            </a:r>
            <a:r>
              <a:rPr lang="bg-BG" sz="1700" b="1" dirty="0"/>
              <a:t>);А /H7N/9</a:t>
            </a:r>
          </a:p>
          <a:p>
            <a:r>
              <a:rPr lang="bg-BG" sz="1700" b="1" dirty="0"/>
              <a:t>	Глобални комплексни планове и програми за превенция:</a:t>
            </a:r>
          </a:p>
          <a:p>
            <a:r>
              <a:rPr lang="bg-BG" sz="1700" b="1" dirty="0"/>
              <a:t>•	Пневмонии и диарии</a:t>
            </a:r>
          </a:p>
          <a:p>
            <a:r>
              <a:rPr lang="bg-BG" sz="1700" b="1" dirty="0"/>
              <a:t>•	Достъпна антиретровирусна терапия на СПИН (HIV)</a:t>
            </a:r>
          </a:p>
          <a:p>
            <a:r>
              <a:rPr lang="bg-BG" sz="1700" b="1" dirty="0"/>
              <a:t>•	Имунизации</a:t>
            </a:r>
          </a:p>
          <a:p>
            <a:r>
              <a:rPr lang="bg-BG" sz="1700" b="1" dirty="0"/>
              <a:t>•	Глобална ликвидация на полиомиелита (нови направления и идеи)</a:t>
            </a:r>
          </a:p>
          <a:p>
            <a:r>
              <a:rPr lang="bg-BG" sz="1700" b="1" dirty="0"/>
              <a:t>	Глобалния проблем:</a:t>
            </a:r>
          </a:p>
          <a:p>
            <a:r>
              <a:rPr lang="bg-BG" sz="1700" b="1" dirty="0"/>
              <a:t>•	Контрол на туберкулозата и маларията</a:t>
            </a:r>
          </a:p>
          <a:p>
            <a:r>
              <a:rPr lang="bg-BG" sz="1700" b="1" dirty="0"/>
              <a:t>•	Антибиотичната резистентност</a:t>
            </a:r>
          </a:p>
          <a:p>
            <a:r>
              <a:rPr lang="bg-BG" sz="1700" b="1" dirty="0"/>
              <a:t>•	Новопоявяващи се и завръщащи се инфекции</a:t>
            </a:r>
          </a:p>
          <a:p>
            <a:pPr algn="ctr"/>
            <a:r>
              <a:rPr lang="bg-BG" sz="1700" b="1" dirty="0"/>
              <a:t>През периода 2014-19 г. водещите приоритети на СЗО са насочени към:</a:t>
            </a:r>
            <a:endParaRPr lang="bg-BG" sz="1700" dirty="0"/>
          </a:p>
          <a:p>
            <a:r>
              <a:rPr lang="bg-BG" sz="1700" dirty="0"/>
              <a:t>1</a:t>
            </a:r>
            <a:r>
              <a:rPr lang="bg-BG" sz="1700" b="1" i="1" dirty="0"/>
              <a:t>. Подпомагане на страните, които се стремят към постигане на осигуряване на здравеопазване за цялата страна.</a:t>
            </a:r>
          </a:p>
          <a:p>
            <a:r>
              <a:rPr lang="bg-BG" sz="1700" b="1" i="1" dirty="0"/>
              <a:t>2. Помощ за страните да създадат здравен капацитет за съблюдаване и придържане към Международните здравни правила</a:t>
            </a:r>
          </a:p>
          <a:p>
            <a:r>
              <a:rPr lang="bg-BG" sz="1700" b="1" i="1" dirty="0"/>
              <a:t>3. Повишаване на достъпа до основни и висококачествени медицински продукти</a:t>
            </a:r>
          </a:p>
          <a:p>
            <a:r>
              <a:rPr lang="bg-BG" sz="1700" b="1" i="1" dirty="0"/>
              <a:t>4. Обсъждане на ролята на социалните, икономическите и екологичните фактори за общественото здраве</a:t>
            </a:r>
          </a:p>
          <a:p>
            <a:r>
              <a:rPr lang="bg-BG" sz="1700" b="1" i="1" dirty="0"/>
              <a:t>5. Координиране на отговорите на незаразните болести</a:t>
            </a:r>
          </a:p>
          <a:p>
            <a:r>
              <a:rPr lang="bg-BG" sz="1700" b="1" i="1" dirty="0"/>
              <a:t>6. Насърчаване на общественото здраве и благосъстояние в съответствие с целите на устойчивото развитие, определени от ООН.</a:t>
            </a:r>
          </a:p>
        </p:txBody>
      </p:sp>
      <p:sp>
        <p:nvSpPr>
          <p:cNvPr id="8" name="Заглавие 7">
            <a:extLst>
              <a:ext uri="{FF2B5EF4-FFF2-40B4-BE49-F238E27FC236}">
                <a16:creationId xmlns:a16="http://schemas.microsoft.com/office/drawing/2014/main" id="{63931A8F-1DCA-4CCC-9801-04FC63B2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5" y="0"/>
            <a:ext cx="11519438" cy="78970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bg-BG" sz="3100" dirty="0">
                <a:latin typeface="Arial Black" panose="020B0A04020102020204" pitchFamily="34" charset="0"/>
              </a:rPr>
            </a:br>
            <a:br>
              <a:rPr lang="bg-BG" sz="3100" dirty="0">
                <a:latin typeface="Arial Black" panose="020B0A04020102020204" pitchFamily="34" charset="0"/>
              </a:rPr>
            </a:br>
            <a:r>
              <a:rPr lang="bg-BG" sz="2200" dirty="0">
                <a:latin typeface="Arial Black" panose="020B0A04020102020204" pitchFamily="34" charset="0"/>
              </a:rPr>
              <a:t>Стратегическите направления в които е съсредоточена работата на СЗО, съгласно последната ревизия на ММСП</a:t>
            </a:r>
            <a:br>
              <a:rPr lang="bg-BG" dirty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795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9" y="692696"/>
            <a:ext cx="11787446" cy="60486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bg-BG" sz="2000" b="1" dirty="0"/>
              <a:t>Историко-логичното развитие на глобалната система за епидемиологичен надзор и контрол се определя от два фактора:</a:t>
            </a:r>
          </a:p>
          <a:p>
            <a:r>
              <a:rPr lang="bg-BG" sz="2000" b="1" dirty="0"/>
              <a:t>Икономика – търговия – пътувания </a:t>
            </a:r>
          </a:p>
          <a:p>
            <a:r>
              <a:rPr lang="bg-BG" sz="2000" b="1" dirty="0"/>
              <a:t>Инфекциозни болести – изменчивост, изненада, бързина, глобализация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2000" b="1" dirty="0"/>
              <a:t>Системата на здравеопазване в световен мащаб се организира за ефективно противодействие следвайки баланса на факторите – икономика; защита на общественото здраве</a:t>
            </a:r>
          </a:p>
          <a:p>
            <a:r>
              <a:rPr lang="bg-BG" sz="2000" b="1" dirty="0"/>
              <a:t>Две линии на възможности – организация и дезорганизация</a:t>
            </a:r>
          </a:p>
          <a:p>
            <a:r>
              <a:rPr lang="bg-BG" sz="2000" b="1" dirty="0"/>
              <a:t>Проблема за възпроизвеждане на медицинските кадри за епидемиологичен надзор и контрол – инфекционисти, микробиолози, епидемиолози и др.</a:t>
            </a:r>
          </a:p>
          <a:p>
            <a:r>
              <a:rPr lang="bg-BG" sz="2000" b="1" dirty="0"/>
              <a:t>Развитие на научното познание по проблемите на инфекциозните болести – финансиране, подкрепа, развитие, прогноза</a:t>
            </a:r>
          </a:p>
          <a:p>
            <a:r>
              <a:rPr lang="bg-BG" sz="2000" b="1" dirty="0"/>
              <a:t>Дуализъм- инфекциозни и неинфекциозни болести; опасност от </a:t>
            </a:r>
            <a:r>
              <a:rPr lang="bg-BG" sz="2000" b="1" i="1" dirty="0"/>
              <a:t>социализация на инфектологията </a:t>
            </a:r>
          </a:p>
          <a:p>
            <a:r>
              <a:rPr lang="bg-BG" sz="2000" b="1" i="1" dirty="0"/>
              <a:t>Епидемиологичният опит натрупан през вековете, изисква действена система за контрол основаваща се на проучване, анализ и действие!</a:t>
            </a:r>
          </a:p>
          <a:p>
            <a:r>
              <a:rPr lang="bg-BG" sz="2000" b="1" i="1" dirty="0"/>
              <a:t>Развитие на националните системи за епидемиологичен</a:t>
            </a:r>
            <a:r>
              <a:rPr lang="ru-RU" sz="2000" b="1" i="1" dirty="0"/>
              <a:t> надзор</a:t>
            </a:r>
            <a:endParaRPr lang="bg-BG" sz="2000" b="1" i="1" dirty="0"/>
          </a:p>
          <a:p>
            <a:pPr marL="0" indent="0">
              <a:buNone/>
            </a:pPr>
            <a:endParaRPr lang="bg-BG" sz="1400" dirty="0"/>
          </a:p>
          <a:p>
            <a:pPr marL="514350" indent="-514350">
              <a:buFont typeface="+mj-lt"/>
              <a:buAutoNum type="arabicPeriod"/>
            </a:pPr>
            <a:endParaRPr lang="bg-BG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50405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bg-BG" sz="3600" dirty="0">
                <a:latin typeface="Arial Black" panose="020B0A04020102020204" pitchFamily="34" charset="0"/>
              </a:rPr>
              <a:t>ИЗВОДИ И РАЗМИСЛИ</a:t>
            </a:r>
          </a:p>
        </p:txBody>
      </p:sp>
    </p:spTree>
    <p:extLst>
      <p:ext uri="{BB962C8B-B14F-4D97-AF65-F5344CB8AC3E}">
        <p14:creationId xmlns:p14="http://schemas.microsoft.com/office/powerpoint/2010/main" val="226481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леда от самолет">
  <a:themeElements>
    <a:clrScheme name="Следа от самолет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а от самолет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а от самолет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6169</Words>
  <Application>Microsoft Office PowerPoint</Application>
  <PresentationFormat>Широк екран</PresentationFormat>
  <Paragraphs>249</Paragraphs>
  <Slides>56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56</vt:i4>
      </vt:variant>
    </vt:vector>
  </HeadingPairs>
  <TitlesOfParts>
    <vt:vector size="67" baseType="lpstr">
      <vt:lpstr>Arial</vt:lpstr>
      <vt:lpstr>Arial Black</vt:lpstr>
      <vt:lpstr>Calibri</vt:lpstr>
      <vt:lpstr>Cambria</vt:lpstr>
      <vt:lpstr>Century Gothic</vt:lpstr>
      <vt:lpstr>Symbol</vt:lpstr>
      <vt:lpstr>Times New Roman</vt:lpstr>
      <vt:lpstr>Trebuchet MS</vt:lpstr>
      <vt:lpstr>Wingdings</vt:lpstr>
      <vt:lpstr>Следа от самолет</vt:lpstr>
      <vt:lpstr>Office тема</vt:lpstr>
      <vt:lpstr>Теоретични и приложни аспекти на съвременната епидемиология</vt:lpstr>
      <vt:lpstr>Презентация на PowerPoint</vt:lpstr>
      <vt:lpstr>Презентация на PowerPoint</vt:lpstr>
      <vt:lpstr>Презентация на PowerPoint</vt:lpstr>
      <vt:lpstr>СЪВРЕМЕННА ЕВОЛЮЦИЯ НА МЕЖДУНАРОДНАТА ЗДРАВНА РЕГУЛАЦИЯ</vt:lpstr>
      <vt:lpstr>Презентация на PowerPoint</vt:lpstr>
      <vt:lpstr>ПАНДЕМИЧНИ ЗАПЛАХИ </vt:lpstr>
      <vt:lpstr>  Стратегическите направления в които е съсредоточена работата на СЗО, съгласно последната ревизия на ММСП </vt:lpstr>
      <vt:lpstr>ИЗВОДИ И РАЗМИСЛИ</vt:lpstr>
      <vt:lpstr>Еволюция на научните възгледи за теоретичните и приложни аспекти на епидемичния процес</vt:lpstr>
      <vt:lpstr>ИСТОРИКО-ЛОГИЧНО РАЗВИТИЕ НА ЕПИДЕМИОЛОГИЯТА</vt:lpstr>
      <vt:lpstr>ДОКЛАСИЧЕСКИ ЕПИДЕМИОЛОГИЧНИ СХВАЩАНИЯ</vt:lpstr>
      <vt:lpstr>Презентация на PowerPoint</vt:lpstr>
      <vt:lpstr>УЧЕНИЕТО ЗА ЕПИДЕМИЧНИЯ ПРОЦЕС</vt:lpstr>
      <vt:lpstr>Презентация на PowerPoint</vt:lpstr>
      <vt:lpstr>Презентация на PowerPoint</vt:lpstr>
      <vt:lpstr>СЪВРЕМЕННО РАЗВИТИЕ НА ЕПИДЕМИЛОГИЧНАТА ТЕОРИЯ И ПРАКТИКА</vt:lpstr>
      <vt:lpstr>ОБСЪЖДАНЕ</vt:lpstr>
      <vt:lpstr>Системен подход </vt:lpstr>
      <vt:lpstr>Презентация на PowerPoint</vt:lpstr>
      <vt:lpstr>ЕПИДЕМИОЛОГИЧНО ПРОСТРАНСТВО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Епидемичният процес при инфекциозните болести </vt:lpstr>
      <vt:lpstr>БИОЛОГИЧНОТО И СОЦИАЛНОТО В ЕПИДЕМИЧНИЯ ПРОЦЕС</vt:lpstr>
      <vt:lpstr>Презентация на PowerPoint</vt:lpstr>
      <vt:lpstr>ЕПИДЕМИОЛОГИЯТАНА ИНФЕКЦИОЗНИТЕ БОЛЕСТИ</vt:lpstr>
      <vt:lpstr>Презентация на PowerPoint</vt:lpstr>
      <vt:lpstr>ЕКОЛОГИЯ на епидемичния процес в условията на интензивни урбанизационни и миграционни процеси </vt:lpstr>
      <vt:lpstr>Презентация на PowerPoint</vt:lpstr>
      <vt:lpstr>Влияние на урбанизацията върху епидемиологията на инфекциозните болести</vt:lpstr>
      <vt:lpstr>Влияние на урбанизацията върху епидемиологията на инфекциозните болести</vt:lpstr>
      <vt:lpstr>Влияние на урбанизацията върху епидемиологията на инфекциозните болести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Презентация на PowerPoint</vt:lpstr>
      <vt:lpstr>Презентация на PowerPoint</vt:lpstr>
      <vt:lpstr>Презентация на PowerPoint</vt:lpstr>
      <vt:lpstr>СРАВНИТЕЛЕН ЕПИДЕМИОЛОГИЧЕН АНАЛИЗ НА ИНФЕКЦИОЗНАТА ЗАБОЛЯЕМОСТ ВЪВ ВАРНЕНСКА ОБЛАСТ ПРЕЗ ВТОРАТА ПОЛОВИНА НА ХХ ВЕК И В НАЧАЛОТО НА ХХІ ВЕК – ХАРАКТЕРИСТИКИ, ОСОБЕНОСТИ, ПЕРСПЕКТИВИ И ПРОБЛЕМИ </vt:lpstr>
      <vt:lpstr>Презентация на PowerPoint</vt:lpstr>
      <vt:lpstr>Презентация на PowerPoint</vt:lpstr>
      <vt:lpstr>Презентация на PowerPoint</vt:lpstr>
      <vt:lpstr>тематичен списък с някои глобални и национални проблеми стоящи пред съвременната епидемиология</vt:lpstr>
      <vt:lpstr>БЛАГОДАРЯ ЗА ВНИМАНИЕТО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Теоретични и приложни аспекти на съвременната епидемиология</dc:title>
  <dc:creator>R K</dc:creator>
  <cp:lastModifiedBy>R K</cp:lastModifiedBy>
  <cp:revision>8</cp:revision>
  <dcterms:created xsi:type="dcterms:W3CDTF">2019-03-31T17:59:29Z</dcterms:created>
  <dcterms:modified xsi:type="dcterms:W3CDTF">2019-04-05T18:38:20Z</dcterms:modified>
</cp:coreProperties>
</file>