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153D1-DF79-412C-8223-87451B3CF483}"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8FF0A-3DEE-43BD-88CF-817D074B16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19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153D1-DF79-412C-8223-87451B3CF483}"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60576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153D1-DF79-412C-8223-87451B3CF483}"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256094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153D1-DF79-412C-8223-87451B3CF483}"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37781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153D1-DF79-412C-8223-87451B3CF483}"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8FF0A-3DEE-43BD-88CF-817D074B16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5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153D1-DF79-412C-8223-87451B3CF483}"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38865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153D1-DF79-412C-8223-87451B3CF483}"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148839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5153D1-DF79-412C-8223-87451B3CF483}"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9990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D5153D1-DF79-412C-8223-87451B3CF483}" type="datetimeFigureOut">
              <a:rPr lang="en-US" smtClean="0"/>
              <a:t>2/21/2019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138637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D5153D1-DF79-412C-8223-87451B3CF483}" type="datetimeFigureOut">
              <a:rPr lang="en-US" smtClean="0"/>
              <a:t>2/21/2019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D8FF0A-3DEE-43BD-88CF-817D074B16EE}" type="slidenum">
              <a:rPr lang="en-US" smtClean="0"/>
              <a:t>‹#›</a:t>
            </a:fld>
            <a:endParaRPr lang="en-US"/>
          </a:p>
        </p:txBody>
      </p:sp>
    </p:spTree>
    <p:extLst>
      <p:ext uri="{BB962C8B-B14F-4D97-AF65-F5344CB8AC3E}">
        <p14:creationId xmlns:p14="http://schemas.microsoft.com/office/powerpoint/2010/main" val="125469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153D1-DF79-412C-8223-87451B3CF483}"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8FF0A-3DEE-43BD-88CF-817D074B16EE}" type="slidenum">
              <a:rPr lang="en-US" smtClean="0"/>
              <a:t>‹#›</a:t>
            </a:fld>
            <a:endParaRPr lang="en-US"/>
          </a:p>
        </p:txBody>
      </p:sp>
    </p:spTree>
    <p:extLst>
      <p:ext uri="{BB962C8B-B14F-4D97-AF65-F5344CB8AC3E}">
        <p14:creationId xmlns:p14="http://schemas.microsoft.com/office/powerpoint/2010/main" val="132330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D5153D1-DF79-412C-8223-87451B3CF483}" type="datetimeFigureOut">
              <a:rPr lang="en-US" smtClean="0"/>
              <a:t>2/21/2019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D8FF0A-3DEE-43BD-88CF-817D074B16E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924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lnSpc>
                <a:spcPct val="107000"/>
              </a:lnSpc>
              <a:spcAft>
                <a:spcPts val="800"/>
              </a:spcAft>
            </a:pPr>
            <a:r>
              <a:rPr lang="bg-BG" sz="6000" b="1" dirty="0">
                <a:latin typeface="Times New Roman" panose="02020603050405020304" pitchFamily="18" charset="0"/>
                <a:ea typeface="Calibri" panose="020F0502020204030204" pitchFamily="34" charset="0"/>
                <a:cs typeface="Times New Roman" panose="02020603050405020304" pitchFamily="18" charset="0"/>
              </a:rPr>
              <a:t>Иновативни практики</a:t>
            </a:r>
            <a:r>
              <a:rPr lang="en-US" sz="6000" dirty="0">
                <a:latin typeface="Calibri" panose="020F0502020204030204" pitchFamily="34" charset="0"/>
                <a:ea typeface="Calibri" panose="020F0502020204030204" pitchFamily="34" charset="0"/>
                <a:cs typeface="Times New Roman" panose="02020603050405020304" pitchFamily="18" charset="0"/>
              </a:rPr>
              <a:t/>
            </a:r>
            <a:br>
              <a:rPr lang="en-US" sz="6000" dirty="0">
                <a:latin typeface="Calibri" panose="020F0502020204030204" pitchFamily="34" charset="0"/>
                <a:ea typeface="Calibri" panose="020F0502020204030204" pitchFamily="34" charset="0"/>
                <a:cs typeface="Times New Roman" panose="02020603050405020304" pitchFamily="18" charset="0"/>
              </a:rPr>
            </a:br>
            <a:r>
              <a:rPr lang="bg-BG" sz="6000" b="1" dirty="0">
                <a:latin typeface="Times New Roman" panose="02020603050405020304" pitchFamily="18" charset="0"/>
                <a:ea typeface="Calibri" panose="020F0502020204030204" pitchFamily="34" charset="0"/>
                <a:cs typeface="Times New Roman" panose="02020603050405020304" pitchFamily="18" charset="0"/>
              </a:rPr>
              <a:t>в грижите за деца </a:t>
            </a:r>
            <a:r>
              <a:rPr lang="en-US" sz="6000" dirty="0">
                <a:latin typeface="Calibri" panose="020F0502020204030204" pitchFamily="34" charset="0"/>
                <a:ea typeface="Calibri" panose="020F0502020204030204" pitchFamily="34" charset="0"/>
                <a:cs typeface="Times New Roman" panose="02020603050405020304" pitchFamily="18" charset="0"/>
              </a:rPr>
              <a:t/>
            </a:r>
            <a:br>
              <a:rPr lang="en-US" sz="6000" dirty="0">
                <a:latin typeface="Calibri" panose="020F0502020204030204" pitchFamily="34" charset="0"/>
                <a:ea typeface="Calibri" panose="020F0502020204030204" pitchFamily="34" charset="0"/>
                <a:cs typeface="Times New Roman" panose="02020603050405020304" pitchFamily="18" charset="0"/>
              </a:rPr>
            </a:br>
            <a:r>
              <a:rPr lang="bg-BG" sz="6000" b="1" dirty="0">
                <a:latin typeface="Times New Roman" panose="02020603050405020304" pitchFamily="18" charset="0"/>
                <a:ea typeface="Calibri" panose="020F0502020204030204" pitchFamily="34" charset="0"/>
                <a:cs typeface="Times New Roman" panose="02020603050405020304" pitchFamily="18" charset="0"/>
              </a:rPr>
              <a:t>със специални </a:t>
            </a:r>
            <a:r>
              <a:rPr lang="bg-BG" sz="6000" b="1" dirty="0" smtClean="0">
                <a:latin typeface="Times New Roman" panose="02020603050405020304" pitchFamily="18" charset="0"/>
                <a:ea typeface="Calibri" panose="020F0502020204030204" pitchFamily="34" charset="0"/>
                <a:cs typeface="Times New Roman" panose="02020603050405020304" pitchFamily="18" charset="0"/>
              </a:rPr>
              <a:t>нужди</a:t>
            </a:r>
            <a:endParaRPr lang="en-US" sz="6000" dirty="0"/>
          </a:p>
        </p:txBody>
      </p:sp>
      <p:sp>
        <p:nvSpPr>
          <p:cNvPr id="3" name="Subtitle 2"/>
          <p:cNvSpPr>
            <a:spLocks noGrp="1"/>
          </p:cNvSpPr>
          <p:nvPr>
            <p:ph type="subTitle" idx="1"/>
          </p:nvPr>
        </p:nvSpPr>
        <p:spPr>
          <a:xfrm>
            <a:off x="1097280" y="4940363"/>
            <a:ext cx="10058400" cy="1143000"/>
          </a:xfrm>
        </p:spPr>
        <p:txBody>
          <a:bodyPr>
            <a:normAutofit fontScale="85000" lnSpcReduction="20000"/>
          </a:bodyPr>
          <a:lstStyle/>
          <a:p>
            <a:r>
              <a:rPr lang="bg-BG" b="1" cap="none" dirty="0" smtClean="0"/>
              <a:t>Медицински университет – Варна</a:t>
            </a:r>
          </a:p>
          <a:p>
            <a:r>
              <a:rPr lang="bg-BG" b="1" cap="none" dirty="0" smtClean="0"/>
              <a:t>Филиал Шумен</a:t>
            </a:r>
          </a:p>
          <a:p>
            <a:r>
              <a:rPr lang="bg-BG" b="1" cap="none" dirty="0" smtClean="0"/>
              <a:t>Доц. Тамара </a:t>
            </a:r>
            <a:r>
              <a:rPr lang="bg-BG" b="1" cap="none" dirty="0"/>
              <a:t>Ц</a:t>
            </a:r>
            <a:r>
              <a:rPr lang="bg-BG" b="1" cap="none" dirty="0" smtClean="0"/>
              <a:t>веткова, доктор</a:t>
            </a:r>
            <a:endParaRPr lang="en-US" b="1" cap="none" dirty="0"/>
          </a:p>
        </p:txBody>
      </p:sp>
    </p:spTree>
    <p:extLst>
      <p:ext uri="{BB962C8B-B14F-4D97-AF65-F5344CB8AC3E}">
        <p14:creationId xmlns:p14="http://schemas.microsoft.com/office/powerpoint/2010/main" val="240443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bg-BG" dirty="0" smtClean="0">
              <a:latin typeface="Times New Roman" panose="02020603050405020304" pitchFamily="18" charset="0"/>
              <a:ea typeface="Times New Roman" panose="02020603050405020304" pitchFamily="18" charset="0"/>
            </a:endParaRPr>
          </a:p>
          <a:p>
            <a:r>
              <a:rPr lang="bg-BG" dirty="0">
                <a:latin typeface="Times New Roman" panose="02020603050405020304" pitchFamily="18" charset="0"/>
                <a:ea typeface="Times New Roman" panose="02020603050405020304" pitchFamily="18" charset="0"/>
              </a:rPr>
              <a:t> </a:t>
            </a:r>
            <a:r>
              <a:rPr lang="bg-BG" dirty="0" smtClean="0">
                <a:latin typeface="Times New Roman" panose="02020603050405020304" pitchFamily="18" charset="0"/>
                <a:ea typeface="Times New Roman" panose="02020603050405020304" pitchFamily="18" charset="0"/>
              </a:rPr>
              <a:t>           Схващането </a:t>
            </a:r>
            <a:r>
              <a:rPr lang="bg-BG" dirty="0">
                <a:latin typeface="Times New Roman" panose="02020603050405020304" pitchFamily="18" charset="0"/>
                <a:ea typeface="Times New Roman" panose="02020603050405020304" pitchFamily="18" charset="0"/>
              </a:rPr>
              <a:t>за основните потребности на човешката личност е плод на дългогодишния труд на редица експерти. То може да се конкретизира в съвкупността от цели и стратегии за тяхното постигане, които, ако не бъдат осъществени, поставят под сериозно съмнение ефективната и удовлетворяваща интеграция на личността в съответната социална група. Тези потребности се свеждат до концепциите за добро здраве и самостоятелност, които от своя страна са променливи величини, изразяващи потенциала на човешката личност. Детето като човешко същество има същите </a:t>
            </a:r>
            <a:r>
              <a:rPr lang="bg-BG" b="1" i="1" dirty="0">
                <a:latin typeface="Times New Roman" panose="02020603050405020304" pitchFamily="18" charset="0"/>
                <a:ea typeface="Times New Roman" panose="02020603050405020304" pitchFamily="18" charset="0"/>
              </a:rPr>
              <a:t>основни потребности – добро здраве и самостоятелност</a:t>
            </a:r>
            <a:r>
              <a:rPr lang="bg-BG" dirty="0">
                <a:latin typeface="Times New Roman" panose="02020603050405020304" pitchFamily="18" charset="0"/>
                <a:ea typeface="Times New Roman" panose="02020603050405020304" pitchFamily="18" charset="0"/>
              </a:rPr>
              <a:t>, но тъй като е в процес на развитие, тези потребности намират конкретното си изражение в потребността му да расте и цялостно да развива своята личност в условия на зависимост, обуславяща неговото оцеляване. </a:t>
            </a:r>
            <a:endParaRPr lang="en-US" dirty="0"/>
          </a:p>
        </p:txBody>
      </p:sp>
    </p:spTree>
    <p:extLst>
      <p:ext uri="{BB962C8B-B14F-4D97-AF65-F5344CB8AC3E}">
        <p14:creationId xmlns:p14="http://schemas.microsoft.com/office/powerpoint/2010/main" val="4142044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804231"/>
            <a:ext cx="10058400" cy="5563517"/>
          </a:xfrm>
        </p:spPr>
        <p:txBody>
          <a:bodyPr>
            <a:normAutofit/>
          </a:bodyPr>
          <a:lstStyle/>
          <a:p>
            <a:pPr indent="457200" algn="just">
              <a:lnSpc>
                <a:spcPct val="115000"/>
              </a:lnSpc>
              <a:spcAft>
                <a:spcPts val="0"/>
              </a:spcAft>
            </a:pPr>
            <a:r>
              <a:rPr lang="bg-BG" dirty="0">
                <a:latin typeface="Times New Roman" panose="02020603050405020304" pitchFamily="18" charset="0"/>
                <a:ea typeface="Times New Roman" panose="02020603050405020304" pitchFamily="18" charset="0"/>
                <a:cs typeface="Times New Roman" panose="02020603050405020304" pitchFamily="18" charset="0"/>
              </a:rPr>
              <a:t>След раждането си детето не може самостоятелно да се грижи за своето оцеляване и развитие. То зависи изцяло от заобикалящия го свят, но на първо място – от другите човешки същества. Именно благодарение на способността на възрастните да се грижат за него, то може да оцелее и да се развива. Детето още от самото си раждане, като човешко същество, трябва да установява връзки с останалите хора. Грижите, от които се нуждае в този период на съществуването си, са свързани със задоволяването на неговите физиологични потребности (храна, подходяща температура на околната среда, сън, хигиена...). Детето веднага влиза във връзка с лицето, което му предоставя тези грижи. Всеки път, когато новороденото изпитва болка, глад, жажда или страх, то плаче и изпада в отчаяние. Ако никой не се погрижи да го успокои, то плаче все по-силно и започва да крещи. Ако продължава да не усеща никого до себе си, изпада в раздразнение и потиснатост. Ефективният отговор на тези му състояния се състои в бързото, съпричастно, предвидимо и адекватно удовлетворяване на неговите първоначални потребности. Многократното повтаряне на тази последователност през първите му години изпълва детето с доверие към заобикалящия го свят и към възрастните, които се грижат за него.</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9310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147" y="286603"/>
            <a:ext cx="10406533" cy="1450757"/>
          </a:xfrm>
        </p:spPr>
        <p:txBody>
          <a:bodyPr>
            <a:normAutofit fontScale="90000"/>
          </a:bodyPr>
          <a:lstStyle/>
          <a:p>
            <a:pPr indent="457200">
              <a:lnSpc>
                <a:spcPct val="115000"/>
              </a:lnSpc>
              <a:spcAft>
                <a:spcPts val="0"/>
              </a:spcAft>
            </a:pPr>
            <a:r>
              <a:rPr lang="bg-BG" b="1" dirty="0">
                <a:latin typeface="Times New Roman" panose="02020603050405020304" pitchFamily="18" charset="0"/>
                <a:ea typeface="Times New Roman" panose="02020603050405020304" pitchFamily="18" charset="0"/>
                <a:cs typeface="Times New Roman" panose="02020603050405020304" pitchFamily="18" charset="0"/>
              </a:rPr>
              <a:t>Права на детето с приоритетна </a:t>
            </a:r>
            <a:r>
              <a:rPr lang="bg-BG" b="1" dirty="0" smtClean="0">
                <a:latin typeface="Times New Roman" panose="02020603050405020304" pitchFamily="18" charset="0"/>
                <a:ea typeface="Times New Roman" panose="02020603050405020304" pitchFamily="18" charset="0"/>
                <a:cs typeface="Times New Roman" panose="02020603050405020304" pitchFamily="18" charset="0"/>
              </a:rPr>
              <a:t>важност</a:t>
            </a:r>
            <a:endParaRPr lang="en-US" dirty="0"/>
          </a:p>
        </p:txBody>
      </p:sp>
      <p:sp>
        <p:nvSpPr>
          <p:cNvPr id="3" name="Content Placeholder 2"/>
          <p:cNvSpPr>
            <a:spLocks noGrp="1"/>
          </p:cNvSpPr>
          <p:nvPr>
            <p:ph idx="1"/>
          </p:nvPr>
        </p:nvSpPr>
        <p:spPr>
          <a:xfrm>
            <a:off x="1097280" y="1845734"/>
            <a:ext cx="10058400" cy="4555066"/>
          </a:xfrm>
        </p:spPr>
        <p:txBody>
          <a:bodyPr>
            <a:normAutofit/>
          </a:bodyPr>
          <a:lstStyle/>
          <a:p>
            <a:r>
              <a:rPr lang="bg-BG" b="1" dirty="0">
                <a:latin typeface="Times New Roman" panose="02020603050405020304" pitchFamily="18" charset="0"/>
                <a:ea typeface="Times New Roman" panose="02020603050405020304" pitchFamily="18" charset="0"/>
              </a:rPr>
              <a:t>Право на </a:t>
            </a:r>
            <a:r>
              <a:rPr lang="bg-BG" b="1" dirty="0" smtClean="0">
                <a:latin typeface="Times New Roman" panose="02020603050405020304" pitchFamily="18" charset="0"/>
                <a:ea typeface="Times New Roman" panose="02020603050405020304" pitchFamily="18" charset="0"/>
              </a:rPr>
              <a:t>самоличност - </a:t>
            </a:r>
            <a:r>
              <a:rPr lang="bg-BG" dirty="0">
                <a:latin typeface="Times New Roman" panose="02020603050405020304" pitchFamily="18" charset="0"/>
                <a:ea typeface="Times New Roman" panose="02020603050405020304" pitchFamily="18" charset="0"/>
              </a:rPr>
              <a:t>Съгласно Конвенцията за правата на детето (чл. 7</a:t>
            </a:r>
            <a:r>
              <a:rPr lang="bg-BG" dirty="0" smtClean="0">
                <a:latin typeface="Times New Roman" panose="02020603050405020304" pitchFamily="18" charset="0"/>
                <a:ea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rPr>
              <a:t>, </a:t>
            </a:r>
            <a:r>
              <a:rPr lang="bg-BG" i="1" dirty="0">
                <a:latin typeface="Times New Roman" panose="02020603050405020304" pitchFamily="18" charset="0"/>
                <a:ea typeface="Times New Roman" panose="02020603050405020304" pitchFamily="18" charset="0"/>
              </a:rPr>
              <a:t>“детето трябва да бъде регистрирано</a:t>
            </a:r>
            <a:r>
              <a:rPr lang="bg-BG" dirty="0">
                <a:latin typeface="Times New Roman" panose="02020603050405020304" pitchFamily="18" charset="0"/>
                <a:ea typeface="Times New Roman" panose="02020603050405020304" pitchFamily="18" charset="0"/>
              </a:rPr>
              <a:t> </a:t>
            </a:r>
            <a:r>
              <a:rPr lang="bg-BG" i="1" dirty="0">
                <a:latin typeface="Times New Roman" panose="02020603050405020304" pitchFamily="18" charset="0"/>
                <a:ea typeface="Times New Roman" panose="02020603050405020304" pitchFamily="18" charset="0"/>
              </a:rPr>
              <a:t>веднага след раждането му и още от раждането си има право на име, на гражданство и, по възможност, на познаване на родителите си и на отглеждането му от тях...”</a:t>
            </a:r>
            <a:r>
              <a:rPr lang="bg-BG" dirty="0">
                <a:latin typeface="Times New Roman" panose="02020603050405020304" pitchFamily="18" charset="0"/>
                <a:ea typeface="Times New Roman" panose="02020603050405020304" pitchFamily="18" charset="0"/>
              </a:rPr>
              <a:t> Правото на детето на самоличност е в основата и е главно условие за всичките му останали права; то е базата и условието за реалната и ефикасна защита на детето. </a:t>
            </a:r>
            <a:endParaRPr lang="bg-BG" b="1" dirty="0" smtClean="0">
              <a:latin typeface="Times New Roman" panose="02020603050405020304" pitchFamily="18" charset="0"/>
              <a:ea typeface="Times New Roman" panose="02020603050405020304" pitchFamily="18" charset="0"/>
            </a:endParaRPr>
          </a:p>
          <a:p>
            <a:r>
              <a:rPr lang="bg-BG" b="1" dirty="0" smtClean="0">
                <a:latin typeface="Times New Roman" panose="02020603050405020304" pitchFamily="18" charset="0"/>
                <a:ea typeface="Times New Roman" panose="02020603050405020304" pitchFamily="18" charset="0"/>
                <a:cs typeface="Times New Roman" panose="02020603050405020304" pitchFamily="18" charset="0"/>
              </a:rPr>
              <a:t>Право </a:t>
            </a:r>
            <a:r>
              <a:rPr lang="bg-BG" b="1" dirty="0">
                <a:latin typeface="Times New Roman" panose="02020603050405020304" pitchFamily="18" charset="0"/>
                <a:ea typeface="Times New Roman" panose="02020603050405020304" pitchFamily="18" charset="0"/>
                <a:cs typeface="Times New Roman" panose="02020603050405020304" pitchFamily="18" charset="0"/>
              </a:rPr>
              <a:t>на живот в родното </a:t>
            </a:r>
            <a:r>
              <a:rPr lang="bg-BG" b="1" dirty="0" smtClean="0">
                <a:latin typeface="Times New Roman" panose="02020603050405020304" pitchFamily="18" charset="0"/>
                <a:ea typeface="Times New Roman" panose="02020603050405020304" pitchFamily="18" charset="0"/>
                <a:cs typeface="Times New Roman" panose="02020603050405020304" pitchFamily="18" charset="0"/>
              </a:rPr>
              <a:t>семейство - </a:t>
            </a:r>
            <a:r>
              <a:rPr lang="bg-BG" dirty="0">
                <a:latin typeface="Times New Roman" panose="02020603050405020304" pitchFamily="18" charset="0"/>
                <a:ea typeface="Times New Roman" panose="02020603050405020304" pitchFamily="18" charset="0"/>
                <a:cs typeface="Times New Roman" panose="02020603050405020304" pitchFamily="18" charset="0"/>
              </a:rPr>
              <a:t>Конвенцията за правата на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детето отделя </a:t>
            </a:r>
            <a:r>
              <a:rPr lang="bg-BG" dirty="0">
                <a:latin typeface="Times New Roman" panose="02020603050405020304" pitchFamily="18" charset="0"/>
                <a:ea typeface="Times New Roman" panose="02020603050405020304" pitchFamily="18" charset="0"/>
                <a:cs typeface="Times New Roman" panose="02020603050405020304" pitchFamily="18" charset="0"/>
              </a:rPr>
              <a:t>нужното внимание на особено важната роля на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родителите - </a:t>
            </a:r>
            <a:r>
              <a:rPr lang="bg-BG" dirty="0" smtClean="0">
                <a:latin typeface="Times New Roman" panose="02020603050405020304" pitchFamily="18" charset="0"/>
                <a:ea typeface="Times New Roman" panose="02020603050405020304" pitchFamily="18" charset="0"/>
              </a:rPr>
              <a:t>чл</a:t>
            </a:r>
            <a:r>
              <a:rPr lang="bg-BG" dirty="0">
                <a:latin typeface="Times New Roman" panose="02020603050405020304" pitchFamily="18" charset="0"/>
                <a:ea typeface="Times New Roman" panose="02020603050405020304" pitchFamily="18" charset="0"/>
              </a:rPr>
              <a:t>. 7 провъзгласява правото на всички деца </a:t>
            </a:r>
            <a:r>
              <a:rPr lang="bg-BG" i="1" dirty="0">
                <a:latin typeface="Times New Roman" panose="02020603050405020304" pitchFamily="18" charset="0"/>
                <a:ea typeface="Times New Roman" panose="02020603050405020304" pitchFamily="18" charset="0"/>
              </a:rPr>
              <a:t>“...ако е възможно, да познават родителите си и да бъдат отгледани от тях</a:t>
            </a:r>
            <a:r>
              <a:rPr lang="bg-BG" i="1" dirty="0" smtClean="0">
                <a:latin typeface="Times New Roman" panose="02020603050405020304" pitchFamily="18" charset="0"/>
                <a:ea typeface="Times New Roman" panose="02020603050405020304" pitchFamily="18" charset="0"/>
              </a:rPr>
              <a:t>”.</a:t>
            </a:r>
            <a:r>
              <a:rPr lang="bg-BG" dirty="0">
                <a:latin typeface="Times New Roman" panose="02020603050405020304" pitchFamily="18" charset="0"/>
                <a:ea typeface="Times New Roman" panose="02020603050405020304" pitchFamily="18" charset="0"/>
              </a:rPr>
              <a:t> Първото семейство на детето във всички случаи е биологичното му семейство.</a:t>
            </a:r>
            <a:r>
              <a:rPr lang="bg-BG" dirty="0" smtClean="0">
                <a:latin typeface="Times New Roman" panose="02020603050405020304" pitchFamily="18" charset="0"/>
                <a:ea typeface="Times New Roman" panose="02020603050405020304" pitchFamily="18" charset="0"/>
              </a:rPr>
              <a:t>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bg-BG" b="1" dirty="0">
                <a:latin typeface="Times New Roman" panose="02020603050405020304" pitchFamily="18" charset="0"/>
                <a:ea typeface="Times New Roman" panose="02020603050405020304" pitchFamily="18" charset="0"/>
              </a:rPr>
              <a:t>Право на проект за бъдещето на </a:t>
            </a:r>
            <a:r>
              <a:rPr lang="bg-BG" b="1" dirty="0" smtClean="0">
                <a:latin typeface="Times New Roman" panose="02020603050405020304" pitchFamily="18" charset="0"/>
                <a:ea typeface="Times New Roman" panose="02020603050405020304" pitchFamily="18" charset="0"/>
              </a:rPr>
              <a:t>детето</a:t>
            </a:r>
            <a:r>
              <a:rPr lang="bg-BG" dirty="0" smtClean="0">
                <a:latin typeface="Times New Roman" panose="02020603050405020304" pitchFamily="18" charset="0"/>
                <a:ea typeface="Times New Roman" panose="02020603050405020304" pitchFamily="18" charset="0"/>
              </a:rPr>
              <a:t> - </a:t>
            </a:r>
            <a:r>
              <a:rPr lang="bg-BG" dirty="0">
                <a:latin typeface="Times New Roman" panose="02020603050405020304" pitchFamily="18" charset="0"/>
                <a:ea typeface="Times New Roman" panose="02020603050405020304" pitchFamily="18" charset="0"/>
              </a:rPr>
              <a:t>Всяко дете, имащо нужда от закрила, при първа възможност трябва да се разработи индивидуален проект за неговото бъдеще, тоест да се определи най-подходящата мярка за трайна социална защита. Хармоничното развитие на детето изисква сигурност и приемственост, и в частност наличието на семейство. </a:t>
            </a:r>
            <a:r>
              <a:rPr lang="bg-BG" dirty="0" smtClean="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455466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4300" b="1" dirty="0" smtClean="0">
                <a:solidFill>
                  <a:schemeClr val="tx1"/>
                </a:solidFill>
                <a:latin typeface="Times New Roman" panose="02020603050405020304" pitchFamily="18" charset="0"/>
                <a:ea typeface="Times New Roman" panose="02020603050405020304" pitchFamily="18" charset="0"/>
              </a:rPr>
              <a:t>Правна рамка на защитата на детето</a:t>
            </a:r>
            <a:endParaRPr lang="en-US" sz="4300" dirty="0">
              <a:solidFill>
                <a:schemeClr val="tx1"/>
              </a:solidFill>
            </a:endParaRPr>
          </a:p>
        </p:txBody>
      </p:sp>
      <p:sp>
        <p:nvSpPr>
          <p:cNvPr id="3" name="Content Placeholder 2"/>
          <p:cNvSpPr>
            <a:spLocks noGrp="1"/>
          </p:cNvSpPr>
          <p:nvPr>
            <p:ph idx="1"/>
          </p:nvPr>
        </p:nvSpPr>
        <p:spPr/>
        <p:txBody>
          <a:bodyPr/>
          <a:lstStyle/>
          <a:p>
            <a:pPr marL="434340" indent="-342900" algn="just">
              <a:lnSpc>
                <a:spcPct val="115000"/>
              </a:lnSpc>
              <a:spcAft>
                <a:spcPts val="0"/>
              </a:spcAft>
              <a:buFont typeface="Wingdings" panose="05000000000000000000" pitchFamily="2" charset="2"/>
              <a:buChar char="Ø"/>
            </a:pPr>
            <a:r>
              <a:rPr lang="bg-BG"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Международни </a:t>
            </a:r>
            <a:r>
              <a:rPr lang="bg-BG"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конвенции за закрила на </a:t>
            </a:r>
            <a:r>
              <a:rPr lang="bg-BG"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детето</a:t>
            </a:r>
            <a:endParaRPr lang="bg-BG"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434340" indent="-342900" algn="just">
              <a:lnSpc>
                <a:spcPct val="115000"/>
              </a:lnSpc>
              <a:spcAft>
                <a:spcPts val="0"/>
              </a:spcAft>
              <a:buFont typeface="Wingdings" panose="05000000000000000000" pitchFamily="2" charset="2"/>
              <a:buChar char="Ø"/>
            </a:pPr>
            <a:r>
              <a:rPr lang="bg-BG" b="1" dirty="0" smtClean="0">
                <a:solidFill>
                  <a:schemeClr val="tx1"/>
                </a:solidFill>
                <a:latin typeface="Times New Roman" panose="02020603050405020304" pitchFamily="18" charset="0"/>
                <a:ea typeface="Times New Roman" panose="02020603050405020304" pitchFamily="18" charset="0"/>
              </a:rPr>
              <a:t>Конвенция </a:t>
            </a:r>
            <a:r>
              <a:rPr lang="bg-BG" b="1" dirty="0">
                <a:solidFill>
                  <a:schemeClr val="tx1"/>
                </a:solidFill>
                <a:latin typeface="Times New Roman" panose="02020603050405020304" pitchFamily="18" charset="0"/>
                <a:ea typeface="Times New Roman" panose="02020603050405020304" pitchFamily="18" charset="0"/>
              </a:rPr>
              <a:t>на ООН за правата на детето </a:t>
            </a:r>
          </a:p>
          <a:p>
            <a:pPr marL="434340" indent="-342900" algn="just">
              <a:lnSpc>
                <a:spcPct val="115000"/>
              </a:lnSpc>
              <a:spcAft>
                <a:spcPts val="0"/>
              </a:spcAft>
              <a:buFont typeface="Wingdings" panose="05000000000000000000" pitchFamily="2" charset="2"/>
              <a:buChar char="Ø"/>
            </a:pPr>
            <a:r>
              <a:rPr lang="bg-BG" b="1" dirty="0" smtClean="0">
                <a:solidFill>
                  <a:schemeClr val="tx1"/>
                </a:solidFill>
                <a:latin typeface="Times New Roman" panose="02020603050405020304" pitchFamily="18" charset="0"/>
                <a:ea typeface="Times New Roman" panose="02020603050405020304" pitchFamily="18" charset="0"/>
              </a:rPr>
              <a:t>Хагска </a:t>
            </a:r>
            <a:r>
              <a:rPr lang="bg-BG" b="1" dirty="0">
                <a:solidFill>
                  <a:schemeClr val="tx1"/>
                </a:solidFill>
                <a:latin typeface="Times New Roman" panose="02020603050405020304" pitchFamily="18" charset="0"/>
                <a:ea typeface="Times New Roman" panose="02020603050405020304" pitchFamily="18" charset="0"/>
              </a:rPr>
              <a:t>конвенция от 29 май 1993 г. за защита на децата и сътрудничеството в областта на международното осиновяване</a:t>
            </a:r>
            <a:r>
              <a:rPr lang="bg-BG" dirty="0">
                <a:solidFill>
                  <a:schemeClr val="tx1"/>
                </a:solidFill>
                <a:latin typeface="Times New Roman" panose="02020603050405020304" pitchFamily="18" charset="0"/>
                <a:ea typeface="Times New Roman" panose="02020603050405020304" pitchFamily="18" charset="0"/>
              </a:rPr>
              <a:t> </a:t>
            </a:r>
          </a:p>
          <a:p>
            <a:pPr marL="434340" indent="-342900" algn="just">
              <a:lnSpc>
                <a:spcPct val="115000"/>
              </a:lnSpc>
              <a:spcAft>
                <a:spcPts val="0"/>
              </a:spcAft>
              <a:buFont typeface="Wingdings" panose="05000000000000000000" pitchFamily="2" charset="2"/>
              <a:buChar char="Ø"/>
            </a:pPr>
            <a:r>
              <a:rPr lang="ru-RU" b="1" dirty="0" smtClean="0">
                <a:solidFill>
                  <a:schemeClr val="tx1"/>
                </a:solidFill>
                <a:effectLst>
                  <a:outerShdw blurRad="31750" dist="25400" dir="5400000" algn="tl">
                    <a:srgbClr val="000000">
                      <a:alpha val="25000"/>
                    </a:srgbClr>
                  </a:outerShdw>
                </a:effectLst>
                <a:latin typeface="Times New Roman" panose="02020603050405020304" pitchFamily="18" charset="0"/>
                <a:ea typeface="Times New Roman" panose="02020603050405020304" pitchFamily="18" charset="0"/>
              </a:rPr>
              <a:t>Европейски рамки</a:t>
            </a:r>
          </a:p>
          <a:p>
            <a:pPr marL="434340" indent="-342900" algn="just">
              <a:lnSpc>
                <a:spcPct val="115000"/>
              </a:lnSpc>
              <a:spcAft>
                <a:spcPts val="0"/>
              </a:spcAft>
              <a:buFont typeface="Wingdings" panose="05000000000000000000" pitchFamily="2" charset="2"/>
              <a:buChar char="Ø"/>
            </a:pPr>
            <a:r>
              <a:rPr lang="ru-RU" b="1" dirty="0" err="1" smtClean="0">
                <a:solidFill>
                  <a:schemeClr val="tx1"/>
                </a:solidFill>
                <a:latin typeface="Times New Roman" panose="02020603050405020304" pitchFamily="18" charset="0"/>
                <a:ea typeface="Times New Roman" panose="02020603050405020304" pitchFamily="18" charset="0"/>
              </a:rPr>
              <a:t>Национална</a:t>
            </a:r>
            <a:r>
              <a:rPr lang="ru-RU" b="1" dirty="0" smtClean="0">
                <a:solidFill>
                  <a:schemeClr val="tx1"/>
                </a:solidFill>
                <a:latin typeface="Times New Roman" panose="02020603050405020304" pitchFamily="18" charset="0"/>
                <a:ea typeface="Times New Roman" panose="02020603050405020304" pitchFamily="18" charset="0"/>
              </a:rPr>
              <a:t> </a:t>
            </a:r>
            <a:r>
              <a:rPr lang="ru-RU" b="1" dirty="0">
                <a:solidFill>
                  <a:schemeClr val="tx1"/>
                </a:solidFill>
                <a:latin typeface="Times New Roman" panose="02020603050405020304" pitchFamily="18" charset="0"/>
                <a:ea typeface="Times New Roman" panose="02020603050405020304" pitchFamily="18" charset="0"/>
              </a:rPr>
              <a:t>стратегия за </a:t>
            </a:r>
            <a:r>
              <a:rPr lang="ru-RU" b="1" dirty="0" err="1">
                <a:solidFill>
                  <a:schemeClr val="tx1"/>
                </a:solidFill>
                <a:latin typeface="Times New Roman" panose="02020603050405020304" pitchFamily="18" charset="0"/>
                <a:ea typeface="Times New Roman" panose="02020603050405020304" pitchFamily="18" charset="0"/>
              </a:rPr>
              <a:t>закрила</a:t>
            </a:r>
            <a:r>
              <a:rPr lang="ru-RU" b="1" dirty="0">
                <a:solidFill>
                  <a:schemeClr val="tx1"/>
                </a:solidFill>
                <a:latin typeface="Times New Roman" panose="02020603050405020304" pitchFamily="18" charset="0"/>
                <a:ea typeface="Times New Roman" panose="02020603050405020304" pitchFamily="18" charset="0"/>
              </a:rPr>
              <a:t> на </a:t>
            </a:r>
            <a:r>
              <a:rPr lang="ru-RU" b="1" dirty="0" err="1">
                <a:solidFill>
                  <a:schemeClr val="tx1"/>
                </a:solidFill>
                <a:latin typeface="Times New Roman" panose="02020603050405020304" pitchFamily="18" charset="0"/>
                <a:ea typeface="Times New Roman" panose="02020603050405020304" pitchFamily="18" charset="0"/>
              </a:rPr>
              <a:t>детето</a:t>
            </a:r>
            <a:r>
              <a:rPr lang="ru-RU" b="1" dirty="0">
                <a:solidFill>
                  <a:schemeClr val="tx1"/>
                </a:solidFill>
                <a:latin typeface="Times New Roman" panose="02020603050405020304" pitchFamily="18" charset="0"/>
                <a:ea typeface="Times New Roman" panose="02020603050405020304" pitchFamily="18" charset="0"/>
              </a:rPr>
              <a:t> 2008-2018 </a:t>
            </a:r>
            <a:r>
              <a:rPr lang="ru-RU" b="1" dirty="0" smtClean="0">
                <a:solidFill>
                  <a:schemeClr val="tx1"/>
                </a:solidFill>
                <a:latin typeface="Times New Roman" panose="02020603050405020304" pitchFamily="18" charset="0"/>
                <a:ea typeface="Times New Roman" panose="02020603050405020304" pitchFamily="18" charset="0"/>
              </a:rPr>
              <a:t>година</a:t>
            </a:r>
          </a:p>
          <a:p>
            <a:pPr marL="434340" indent="-342900" algn="just">
              <a:lnSpc>
                <a:spcPct val="115000"/>
              </a:lnSpc>
              <a:spcAft>
                <a:spcPts val="0"/>
              </a:spcAft>
              <a:buFont typeface="Wingdings" panose="05000000000000000000" pitchFamily="2" charset="2"/>
              <a:buChar char="Ø"/>
            </a:pPr>
            <a:r>
              <a:rPr lang="ru-RU" b="1" dirty="0" err="1" smtClean="0">
                <a:solidFill>
                  <a:schemeClr val="tx1"/>
                </a:solidFill>
                <a:effectLst>
                  <a:outerShdw blurRad="31750" dist="25400" dir="5400000" algn="tl">
                    <a:srgbClr val="000000">
                      <a:alpha val="25000"/>
                    </a:srgbClr>
                  </a:outerShdw>
                </a:effectLst>
                <a:latin typeface="Times New Roman" panose="02020603050405020304" pitchFamily="18" charset="0"/>
                <a:ea typeface="Times New Roman" panose="02020603050405020304" pitchFamily="18" charset="0"/>
              </a:rPr>
              <a:t>Национални</a:t>
            </a:r>
            <a:r>
              <a:rPr lang="ru-RU" b="1" dirty="0" smtClean="0">
                <a:solidFill>
                  <a:schemeClr val="tx1"/>
                </a:solidFill>
                <a:effectLst>
                  <a:outerShdw blurRad="31750" dist="25400" dir="5400000" algn="tl">
                    <a:srgbClr val="000000">
                      <a:alpha val="25000"/>
                    </a:srgbClr>
                  </a:outerShdw>
                </a:effectLst>
                <a:latin typeface="Times New Roman" panose="02020603050405020304" pitchFamily="18" charset="0"/>
                <a:ea typeface="Times New Roman" panose="02020603050405020304" pitchFamily="18" charset="0"/>
              </a:rPr>
              <a:t> измерения</a:t>
            </a:r>
          </a:p>
          <a:p>
            <a:pPr marL="434340" indent="-342900" algn="just">
              <a:lnSpc>
                <a:spcPct val="115000"/>
              </a:lnSpc>
              <a:spcAft>
                <a:spcPts val="0"/>
              </a:spcAft>
              <a:buFont typeface="Wingdings" panose="05000000000000000000" pitchFamily="2" charset="2"/>
              <a:buChar char="Ø"/>
            </a:pPr>
            <a:r>
              <a:rPr lang="bg-BG" b="1" dirty="0" smtClean="0">
                <a:solidFill>
                  <a:schemeClr val="tx1"/>
                </a:solidFill>
                <a:latin typeface="Times New Roman" panose="02020603050405020304" pitchFamily="18" charset="0"/>
                <a:ea typeface="Times New Roman" panose="02020603050405020304" pitchFamily="18" charset="0"/>
              </a:rPr>
              <a:t>Споделената </a:t>
            </a:r>
            <a:r>
              <a:rPr lang="bg-BG" b="1" dirty="0">
                <a:solidFill>
                  <a:schemeClr val="tx1"/>
                </a:solidFill>
                <a:latin typeface="Times New Roman" panose="02020603050405020304" pitchFamily="18" charset="0"/>
                <a:ea typeface="Times New Roman" panose="02020603050405020304" pitchFamily="18" charset="0"/>
              </a:rPr>
              <a:t>отговорност между държавите</a:t>
            </a:r>
            <a:r>
              <a:rPr lang="bg-BG" dirty="0">
                <a:solidFill>
                  <a:schemeClr val="tx1"/>
                </a:solidFill>
                <a:latin typeface="Times New Roman" panose="02020603050405020304" pitchFamily="18" charset="0"/>
                <a:ea typeface="Times New Roman" panose="02020603050405020304" pitchFamily="18" charset="0"/>
              </a:rPr>
              <a:t> </a:t>
            </a:r>
            <a:endParaRPr lang="en-US" dirty="0">
              <a:solidFill>
                <a:schemeClr val="tx1"/>
              </a:solidFill>
            </a:endParaRPr>
          </a:p>
        </p:txBody>
      </p:sp>
    </p:spTree>
    <p:extLst>
      <p:ext uri="{BB962C8B-B14F-4D97-AF65-F5344CB8AC3E}">
        <p14:creationId xmlns:p14="http://schemas.microsoft.com/office/powerpoint/2010/main" val="2634466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520328"/>
            <a:ext cx="10058400" cy="4704201"/>
          </a:xfrm>
        </p:spPr>
        <p:txBody>
          <a:bodyPr>
            <a:normAutofit/>
          </a:bodyPr>
          <a:lstStyle/>
          <a:p>
            <a:pPr indent="449580" algn="just">
              <a:lnSpc>
                <a:spcPct val="115000"/>
              </a:lnSpc>
              <a:spcAft>
                <a:spcPts val="0"/>
              </a:spcAft>
            </a:pPr>
            <a:r>
              <a:rPr lang="bg-BG" b="1" i="1" dirty="0" smtClean="0">
                <a:latin typeface="Times New Roman" panose="02020603050405020304" pitchFamily="18" charset="0"/>
                <a:ea typeface="Calibri" panose="020F0502020204030204" pitchFamily="34" charset="0"/>
                <a:cs typeface="Times New Roman" panose="02020603050405020304" pitchFamily="18" charset="0"/>
              </a:rPr>
              <a:t>Нормативни </a:t>
            </a:r>
            <a:r>
              <a:rPr lang="bg-BG" b="1" i="1" dirty="0">
                <a:latin typeface="Times New Roman" panose="02020603050405020304" pitchFamily="18" charset="0"/>
                <a:ea typeface="Calibri" panose="020F0502020204030204" pitchFamily="34" charset="0"/>
                <a:cs typeface="Times New Roman" panose="02020603050405020304" pitchFamily="18" charset="0"/>
              </a:rPr>
              <a:t>актове и документи</a:t>
            </a:r>
            <a:r>
              <a:rPr lang="bg-BG" dirty="0">
                <a:latin typeface="Times New Roman" panose="02020603050405020304" pitchFamily="18" charset="0"/>
                <a:ea typeface="Calibri" panose="020F0502020204030204" pitchFamily="34" charset="0"/>
                <a:cs typeface="Times New Roman" panose="02020603050405020304" pitchFamily="18" charset="0"/>
              </a:rPr>
              <a:t>, </a:t>
            </a:r>
            <a:r>
              <a:rPr lang="bg-BG" dirty="0" smtClean="0">
                <a:latin typeface="Times New Roman" panose="02020603050405020304" pitchFamily="18" charset="0"/>
                <a:ea typeface="Calibri" panose="020F0502020204030204" pitchFamily="34" charset="0"/>
                <a:cs typeface="Times New Roman" panose="02020603050405020304" pitchFamily="18" charset="0"/>
              </a:rPr>
              <a:t>с </a:t>
            </a:r>
            <a:r>
              <a:rPr lang="bg-BG" dirty="0">
                <a:latin typeface="Times New Roman" panose="02020603050405020304" pitchFamily="18" charset="0"/>
                <a:ea typeface="Calibri" panose="020F0502020204030204" pitchFamily="34" charset="0"/>
                <a:cs typeface="Times New Roman" panose="02020603050405020304" pitchFamily="18" charset="0"/>
              </a:rPr>
              <a:t>пряко отношение към проблематиката, свързана с достъпа на деца със </a:t>
            </a:r>
            <a:r>
              <a:rPr lang="bg-BG" dirty="0" smtClean="0">
                <a:latin typeface="Times New Roman" panose="02020603050405020304" pitchFamily="18" charset="0"/>
                <a:ea typeface="Calibri" panose="020F0502020204030204" pitchFamily="34" charset="0"/>
                <a:cs typeface="Times New Roman" panose="02020603050405020304" pitchFamily="18" charset="0"/>
              </a:rPr>
              <a:t>специални </a:t>
            </a:r>
            <a:r>
              <a:rPr lang="bg-BG" dirty="0">
                <a:latin typeface="Times New Roman" panose="02020603050405020304" pitchFamily="18" charset="0"/>
                <a:ea typeface="Calibri" panose="020F0502020204030204" pitchFamily="34" charset="0"/>
                <a:cs typeface="Times New Roman" panose="02020603050405020304" pitchFamily="18" charset="0"/>
              </a:rPr>
              <a:t>нужди до медицински грижи и социални услуги: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социално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подпомагане</a:t>
            </a:r>
            <a:r>
              <a:rPr lang="en-US" dirty="0">
                <a:latin typeface="Times New Roman" panose="02020603050405020304" pitchFamily="18" charset="0"/>
                <a:ea typeface="Calibri" panose="020F0502020204030204" pitchFamily="34" charset="0"/>
                <a:cs typeface="Times New Roman" panose="02020603050405020304" pitchFamily="18" charset="0"/>
              </a:rPr>
              <a:t> (ЗСП</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и </a:t>
            </a:r>
            <a:r>
              <a:rPr lang="en-US" dirty="0" err="1">
                <a:latin typeface="Times New Roman" panose="02020603050405020304" pitchFamily="18" charset="0"/>
                <a:ea typeface="Calibri" panose="020F0502020204030204" pitchFamily="34" charset="0"/>
                <a:cs typeface="Times New Roman" panose="02020603050405020304" pitchFamily="18" charset="0"/>
              </a:rPr>
              <a:t>Правилника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неговото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прилагане</a:t>
            </a:r>
            <a:r>
              <a:rPr lang="en-US" dirty="0">
                <a:latin typeface="Times New Roman" panose="02020603050405020304" pitchFamily="18" charset="0"/>
                <a:ea typeface="Calibri" panose="020F0502020204030204" pitchFamily="34" charset="0"/>
                <a:cs typeface="Times New Roman" panose="02020603050405020304" pitchFamily="18" charset="0"/>
              </a:rPr>
              <a:t> (ППЗСП</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интеграция</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хората</a:t>
            </a:r>
            <a:r>
              <a:rPr lang="en-US" dirty="0">
                <a:latin typeface="Times New Roman" panose="02020603050405020304" pitchFamily="18" charset="0"/>
                <a:ea typeface="Calibri" panose="020F0502020204030204" pitchFamily="34" charset="0"/>
                <a:cs typeface="Times New Roman" panose="02020603050405020304" pitchFamily="18" charset="0"/>
              </a:rPr>
              <a:t> с </a:t>
            </a:r>
            <a:r>
              <a:rPr lang="en-US" dirty="0" err="1">
                <a:latin typeface="Times New Roman" panose="02020603050405020304" pitchFamily="18" charset="0"/>
                <a:ea typeface="Calibri" panose="020F0502020204030204" pitchFamily="34" charset="0"/>
                <a:cs typeface="Times New Roman" panose="02020603050405020304" pitchFamily="18" charset="0"/>
              </a:rPr>
              <a:t>увреждания</a:t>
            </a:r>
            <a:r>
              <a:rPr lang="en-US" dirty="0">
                <a:latin typeface="Times New Roman" panose="02020603050405020304" pitchFamily="18" charset="0"/>
                <a:ea typeface="Calibri" panose="020F0502020204030204" pitchFamily="34" charset="0"/>
                <a:cs typeface="Times New Roman" panose="02020603050405020304" pitchFamily="18" charset="0"/>
              </a:rPr>
              <a:t> (ЗИХУ</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и </a:t>
            </a:r>
            <a:r>
              <a:rPr lang="en-US" dirty="0" err="1">
                <a:latin typeface="Times New Roman" panose="02020603050405020304" pitchFamily="18" charset="0"/>
                <a:ea typeface="Calibri" panose="020F0502020204030204" pitchFamily="34" charset="0"/>
                <a:cs typeface="Times New Roman" panose="02020603050405020304" pitchFamily="18" charset="0"/>
              </a:rPr>
              <a:t>Правилника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неговото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прилагане</a:t>
            </a:r>
            <a:r>
              <a:rPr lang="en-US" dirty="0">
                <a:latin typeface="Times New Roman" panose="02020603050405020304" pitchFamily="18" charset="0"/>
                <a:ea typeface="Calibri" panose="020F0502020204030204" pitchFamily="34" charset="0"/>
                <a:cs typeface="Times New Roman" panose="02020603050405020304" pitchFamily="18" charset="0"/>
              </a:rPr>
              <a:t> (ППЗИХУ)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здравето</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закрила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детето</a:t>
            </a:r>
            <a:r>
              <a:rPr lang="en-US" dirty="0">
                <a:latin typeface="Times New Roman" panose="02020603050405020304" pitchFamily="18" charset="0"/>
                <a:ea typeface="Calibri" panose="020F0502020204030204" pitchFamily="34" charset="0"/>
                <a:cs typeface="Times New Roman" panose="02020603050405020304" pitchFamily="18" charset="0"/>
              </a:rPr>
              <a:t> (ЗЗД</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и </a:t>
            </a:r>
            <a:r>
              <a:rPr lang="en-US" dirty="0" err="1">
                <a:latin typeface="Times New Roman" panose="02020603050405020304" pitchFamily="18" charset="0"/>
                <a:ea typeface="Calibri" panose="020F0502020204030204" pitchFamily="34" charset="0"/>
                <a:cs typeface="Times New Roman" panose="02020603050405020304" pitchFamily="18" charset="0"/>
              </a:rPr>
              <a:t>Правилника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неговото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прилагане</a:t>
            </a:r>
            <a:r>
              <a:rPr lang="en-US" dirty="0">
                <a:latin typeface="Times New Roman" panose="02020603050405020304" pitchFamily="18" charset="0"/>
                <a:ea typeface="Calibri" panose="020F0502020204030204" pitchFamily="34" charset="0"/>
                <a:cs typeface="Times New Roman" panose="02020603050405020304" pitchFamily="18" charset="0"/>
              </a:rPr>
              <a:t> (ППЗЗД</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лечебните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заведения</a:t>
            </a:r>
            <a:r>
              <a:rPr lang="en-US" dirty="0">
                <a:latin typeface="Times New Roman" panose="02020603050405020304" pitchFamily="18" charset="0"/>
                <a:ea typeface="Calibri" panose="020F0502020204030204" pitchFamily="34" charset="0"/>
                <a:cs typeface="Times New Roman" panose="02020603050405020304" pitchFamily="18" charset="0"/>
              </a:rPr>
              <a:t> (ЗЛЗ)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здравното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осигуряване</a:t>
            </a:r>
            <a:r>
              <a:rPr lang="en-US" dirty="0">
                <a:latin typeface="Times New Roman" panose="02020603050405020304" pitchFamily="18" charset="0"/>
                <a:ea typeface="Calibri" panose="020F0502020204030204" pitchFamily="34" charset="0"/>
                <a:cs typeface="Times New Roman" panose="02020603050405020304" pitchFamily="18" charset="0"/>
              </a:rPr>
              <a:t> (ЗЗО)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семейните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помощи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деца</a:t>
            </a:r>
            <a:r>
              <a:rPr lang="en-US" dirty="0">
                <a:latin typeface="Times New Roman" panose="02020603050405020304" pitchFamily="18" charset="0"/>
                <a:ea typeface="Calibri" panose="020F0502020204030204" pitchFamily="34" charset="0"/>
                <a:cs typeface="Times New Roman" panose="02020603050405020304" pitchFamily="18" charset="0"/>
              </a:rPr>
              <a:t> (ЗСПД</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2281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477948"/>
          </a:xfrm>
        </p:spPr>
        <p:txBody>
          <a:bodyPr>
            <a:normAutofit fontScale="92500" lnSpcReduction="10000"/>
          </a:bodyPr>
          <a:lstStyle/>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Закон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народната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просвета</a:t>
            </a:r>
            <a:r>
              <a:rPr lang="en-US" dirty="0">
                <a:latin typeface="Times New Roman" panose="02020603050405020304" pitchFamily="18" charset="0"/>
                <a:ea typeface="Calibri" panose="020F0502020204030204" pitchFamily="34" charset="0"/>
                <a:cs typeface="Times New Roman" panose="02020603050405020304" pitchFamily="18" charset="0"/>
              </a:rPr>
              <a:t> (ЗНП) и </a:t>
            </a:r>
            <a:r>
              <a:rPr lang="en-US" dirty="0" err="1">
                <a:latin typeface="Times New Roman" panose="02020603050405020304" pitchFamily="18" charset="0"/>
                <a:ea typeface="Calibri" panose="020F0502020204030204" pitchFamily="34" charset="0"/>
                <a:cs typeface="Times New Roman" panose="02020603050405020304" pitchFamily="18" charset="0"/>
              </a:rPr>
              <a:t>Правилника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неговото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прилагане</a:t>
            </a:r>
            <a:r>
              <a:rPr lang="en-US" dirty="0">
                <a:latin typeface="Times New Roman" panose="02020603050405020304" pitchFamily="18" charset="0"/>
                <a:ea typeface="Calibri" panose="020F0502020204030204" pitchFamily="34" charset="0"/>
                <a:cs typeface="Times New Roman" panose="02020603050405020304" pitchFamily="18" charset="0"/>
              </a:rPr>
              <a:t> (ППЗНП).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Наредба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критериите</a:t>
            </a:r>
            <a:r>
              <a:rPr lang="en-US" dirty="0">
                <a:latin typeface="Times New Roman" panose="02020603050405020304" pitchFamily="18" charset="0"/>
                <a:ea typeface="Calibri" panose="020F0502020204030204" pitchFamily="34" charset="0"/>
                <a:cs typeface="Times New Roman" panose="02020603050405020304" pitchFamily="18" charset="0"/>
              </a:rPr>
              <a:t> и </a:t>
            </a:r>
            <a:r>
              <a:rPr lang="en-US" dirty="0" err="1">
                <a:latin typeface="Times New Roman" panose="02020603050405020304" pitchFamily="18" charset="0"/>
                <a:ea typeface="Calibri" panose="020F0502020204030204" pitchFamily="34" charset="0"/>
                <a:cs typeface="Times New Roman" panose="02020603050405020304" pitchFamily="18" charset="0"/>
              </a:rPr>
              <a:t>стандартите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социални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услуги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деца</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Наредба</a:t>
            </a:r>
            <a:r>
              <a:rPr lang="en-US" dirty="0">
                <a:latin typeface="Times New Roman" panose="02020603050405020304" pitchFamily="18" charset="0"/>
                <a:ea typeface="Calibri" panose="020F0502020204030204" pitchFamily="34" charset="0"/>
                <a:cs typeface="Times New Roman" panose="02020603050405020304" pitchFamily="18" charset="0"/>
              </a:rPr>
              <a:t> № 39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профилактичните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прегледи</a:t>
            </a:r>
            <a:r>
              <a:rPr lang="en-US" dirty="0">
                <a:latin typeface="Times New Roman" panose="02020603050405020304" pitchFamily="18" charset="0"/>
                <a:ea typeface="Calibri" panose="020F0502020204030204" pitchFamily="34" charset="0"/>
                <a:cs typeface="Times New Roman" panose="02020603050405020304" pitchFamily="18" charset="0"/>
              </a:rPr>
              <a:t> и </a:t>
            </a:r>
            <a:r>
              <a:rPr lang="en-US" dirty="0" err="1">
                <a:latin typeface="Times New Roman" panose="02020603050405020304" pitchFamily="18" charset="0"/>
                <a:ea typeface="Calibri" panose="020F0502020204030204" pitchFamily="34" charset="0"/>
                <a:cs typeface="Times New Roman" panose="02020603050405020304" pitchFamily="18" charset="0"/>
              </a:rPr>
              <a:t>диспансеризацията</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Наредба</a:t>
            </a:r>
            <a:r>
              <a:rPr lang="en-US" dirty="0">
                <a:latin typeface="Times New Roman" panose="02020603050405020304" pitchFamily="18" charset="0"/>
                <a:ea typeface="Calibri" panose="020F0502020204030204" pitchFamily="34" charset="0"/>
                <a:cs typeface="Times New Roman" panose="02020603050405020304" pitchFamily="18" charset="0"/>
              </a:rPr>
              <a:t> № 40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определяне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основния</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пакет</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от</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здравни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дейности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гарантирани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от</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бюджета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на</a:t>
            </a:r>
            <a:r>
              <a:rPr lang="en-US" dirty="0">
                <a:latin typeface="Times New Roman" panose="02020603050405020304" pitchFamily="18" charset="0"/>
                <a:ea typeface="Calibri" panose="020F0502020204030204" pitchFamily="34" charset="0"/>
                <a:cs typeface="Times New Roman" panose="02020603050405020304" pitchFamily="18" charset="0"/>
              </a:rPr>
              <a:t> НЗОК.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Постановление</a:t>
            </a:r>
            <a:r>
              <a:rPr lang="en-US" dirty="0">
                <a:latin typeface="Times New Roman" panose="02020603050405020304" pitchFamily="18" charset="0"/>
                <a:ea typeface="Calibri" panose="020F0502020204030204" pitchFamily="34" charset="0"/>
                <a:cs typeface="Times New Roman" panose="02020603050405020304" pitchFamily="18" charset="0"/>
              </a:rPr>
              <a:t> № 304 </a:t>
            </a:r>
            <a:r>
              <a:rPr lang="en-US" dirty="0" err="1">
                <a:latin typeface="Times New Roman" panose="02020603050405020304" pitchFamily="18" charset="0"/>
                <a:ea typeface="Calibri" panose="020F0502020204030204" pitchFamily="34" charset="0"/>
                <a:cs typeface="Times New Roman" panose="02020603050405020304" pitchFamily="18" charset="0"/>
              </a:rPr>
              <a:t>на</a:t>
            </a:r>
            <a:r>
              <a:rPr lang="en-US" dirty="0">
                <a:latin typeface="Times New Roman" panose="02020603050405020304" pitchFamily="18" charset="0"/>
                <a:ea typeface="Calibri" panose="020F0502020204030204" pitchFamily="34" charset="0"/>
                <a:cs typeface="Times New Roman" panose="02020603050405020304" pitchFamily="18" charset="0"/>
              </a:rPr>
              <a:t> МС </a:t>
            </a:r>
            <a:r>
              <a:rPr lang="en-US" dirty="0" err="1">
                <a:latin typeface="Times New Roman" panose="02020603050405020304" pitchFamily="18" charset="0"/>
                <a:ea typeface="Calibri" panose="020F0502020204030204" pitchFamily="34" charset="0"/>
                <a:cs typeface="Times New Roman" panose="02020603050405020304" pitchFamily="18" charset="0"/>
              </a:rPr>
              <a:t>от</a:t>
            </a:r>
            <a:r>
              <a:rPr lang="en-US" dirty="0">
                <a:latin typeface="Times New Roman" panose="02020603050405020304" pitchFamily="18" charset="0"/>
                <a:ea typeface="Calibri" panose="020F0502020204030204" pitchFamily="34" charset="0"/>
                <a:cs typeface="Times New Roman" panose="02020603050405020304" pitchFamily="18" charset="0"/>
              </a:rPr>
              <a:t> 17.12.2010 г.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приемане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обемите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цените</a:t>
            </a:r>
            <a:r>
              <a:rPr lang="en-US" dirty="0">
                <a:latin typeface="Times New Roman" panose="02020603050405020304" pitchFamily="18" charset="0"/>
                <a:ea typeface="Calibri" panose="020F0502020204030204" pitchFamily="34" charset="0"/>
                <a:cs typeface="Times New Roman" panose="02020603050405020304" pitchFamily="18" charset="0"/>
              </a:rPr>
              <a:t> и </a:t>
            </a:r>
            <a:r>
              <a:rPr lang="en-US" dirty="0" err="1">
                <a:latin typeface="Times New Roman" panose="02020603050405020304" pitchFamily="18" charset="0"/>
                <a:ea typeface="Calibri" panose="020F0502020204030204" pitchFamily="34" charset="0"/>
                <a:cs typeface="Times New Roman" panose="02020603050405020304" pitchFamily="18" charset="0"/>
              </a:rPr>
              <a:t>методиките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остойностяване</a:t>
            </a:r>
            <a:r>
              <a:rPr lang="en-US" dirty="0">
                <a:latin typeface="Times New Roman" panose="02020603050405020304" pitchFamily="18" charset="0"/>
                <a:ea typeface="Calibri" panose="020F0502020204030204" pitchFamily="34" charset="0"/>
                <a:cs typeface="Times New Roman" panose="02020603050405020304" pitchFamily="18" charset="0"/>
              </a:rPr>
              <a:t> и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заплащане</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на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медицинската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помощ</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чл</a:t>
            </a:r>
            <a:r>
              <a:rPr lang="en-US" dirty="0">
                <a:latin typeface="Times New Roman" panose="02020603050405020304" pitchFamily="18" charset="0"/>
                <a:ea typeface="Calibri" panose="020F0502020204030204" pitchFamily="34" charset="0"/>
                <a:cs typeface="Times New Roman" panose="02020603050405020304" pitchFamily="18" charset="0"/>
              </a:rPr>
              <a:t>. 55, </a:t>
            </a:r>
            <a:r>
              <a:rPr lang="en-US" dirty="0" err="1">
                <a:latin typeface="Times New Roman" panose="02020603050405020304" pitchFamily="18" charset="0"/>
                <a:ea typeface="Calibri" panose="020F0502020204030204" pitchFamily="34" charset="0"/>
                <a:cs typeface="Times New Roman" panose="02020603050405020304" pitchFamily="18" charset="0"/>
              </a:rPr>
              <a:t>ал</a:t>
            </a:r>
            <a:r>
              <a:rPr lang="en-US" dirty="0">
                <a:latin typeface="Times New Roman" panose="02020603050405020304" pitchFamily="18" charset="0"/>
                <a:ea typeface="Calibri" panose="020F0502020204030204" pitchFamily="34" charset="0"/>
                <a:cs typeface="Times New Roman" panose="02020603050405020304" pitchFamily="18" charset="0"/>
              </a:rPr>
              <a:t>. 2, т. 2 </a:t>
            </a:r>
            <a:r>
              <a:rPr lang="en-US" dirty="0" err="1">
                <a:latin typeface="Times New Roman" panose="02020603050405020304" pitchFamily="18" charset="0"/>
                <a:ea typeface="Calibri" panose="020F0502020204030204" pitchFamily="34" charset="0"/>
                <a:cs typeface="Times New Roman" panose="02020603050405020304" pitchFamily="18" charset="0"/>
              </a:rPr>
              <a:t>от</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Закона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за</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здравното</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осигуряване</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Национален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Рамков</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Договор</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между</a:t>
            </a:r>
            <a:r>
              <a:rPr lang="en-US" dirty="0">
                <a:latin typeface="Times New Roman" panose="02020603050405020304" pitchFamily="18" charset="0"/>
                <a:ea typeface="Calibri" panose="020F0502020204030204" pitchFamily="34" charset="0"/>
                <a:cs typeface="Times New Roman" panose="02020603050405020304" pitchFamily="18" charset="0"/>
              </a:rPr>
              <a:t> НЗОК и </a:t>
            </a:r>
            <a:r>
              <a:rPr lang="en-US" dirty="0" err="1">
                <a:latin typeface="Times New Roman" panose="02020603050405020304" pitchFamily="18" charset="0"/>
                <a:ea typeface="Calibri" panose="020F0502020204030204" pitchFamily="34" charset="0"/>
                <a:cs typeface="Times New Roman" panose="02020603050405020304" pitchFamily="18" charset="0"/>
              </a:rPr>
              <a:t>Български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Лекарски</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Съюз</a:t>
            </a:r>
            <a:r>
              <a:rPr lang="bg-BG"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Обн</a:t>
            </a:r>
            <a:r>
              <a:rPr lang="en-US" sz="1800" dirty="0">
                <a:latin typeface="Arial" panose="020B0604020202020204" pitchFamily="34" charset="0"/>
                <a:ea typeface="Calibri" panose="020F0502020204030204" pitchFamily="34" charset="0"/>
                <a:cs typeface="Times New Roman" panose="02020603050405020304" pitchFamily="18" charset="0"/>
              </a:rPr>
              <a:t>. ДВ. бр.24 </a:t>
            </a:r>
            <a:r>
              <a:rPr lang="en-US" sz="1800" dirty="0" err="1">
                <a:latin typeface="Arial" panose="020B0604020202020204" pitchFamily="34" charset="0"/>
                <a:ea typeface="Calibri" panose="020F0502020204030204" pitchFamily="34" charset="0"/>
                <a:cs typeface="Times New Roman" panose="02020603050405020304" pitchFamily="18" charset="0"/>
              </a:rPr>
              <a:t>от</a:t>
            </a:r>
            <a:r>
              <a:rPr lang="en-US" sz="1800" dirty="0">
                <a:latin typeface="Arial" panose="020B0604020202020204" pitchFamily="34" charset="0"/>
                <a:ea typeface="Calibri" panose="020F0502020204030204" pitchFamily="34" charset="0"/>
                <a:cs typeface="Times New Roman" panose="02020603050405020304" pitchFamily="18" charset="0"/>
              </a:rPr>
              <a:t> 21 </a:t>
            </a:r>
            <a:r>
              <a:rPr lang="en-US" sz="1800" dirty="0" err="1">
                <a:latin typeface="Arial" panose="020B0604020202020204" pitchFamily="34" charset="0"/>
                <a:ea typeface="Calibri" panose="020F0502020204030204" pitchFamily="34" charset="0"/>
                <a:cs typeface="Times New Roman" panose="02020603050405020304" pitchFamily="18" charset="0"/>
              </a:rPr>
              <a:t>Март</a:t>
            </a:r>
            <a:r>
              <a:rPr lang="en-US" sz="1800" dirty="0">
                <a:latin typeface="Arial" panose="020B0604020202020204" pitchFamily="34" charset="0"/>
                <a:ea typeface="Calibri" panose="020F0502020204030204" pitchFamily="34" charset="0"/>
                <a:cs typeface="Times New Roman" panose="02020603050405020304" pitchFamily="18" charset="0"/>
              </a:rPr>
              <a:t> 2017г.</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(НРД)</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bg-BG" dirty="0" smtClean="0"/>
          </a:p>
          <a:p>
            <a:endParaRPr lang="bg-BG" dirty="0"/>
          </a:p>
          <a:p>
            <a:endParaRPr lang="en-US" dirty="0"/>
          </a:p>
        </p:txBody>
      </p:sp>
    </p:spTree>
    <p:extLst>
      <p:ext uri="{BB962C8B-B14F-4D97-AF65-F5344CB8AC3E}">
        <p14:creationId xmlns:p14="http://schemas.microsoft.com/office/powerpoint/2010/main" val="281276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378796"/>
          </a:xfrm>
        </p:spPr>
        <p:txBody>
          <a:bodyPr/>
          <a:lstStyle/>
          <a:p>
            <a:pPr indent="226695" algn="just">
              <a:lnSpc>
                <a:spcPct val="115000"/>
              </a:lnSpc>
              <a:spcAft>
                <a:spcPts val="0"/>
              </a:spcAft>
            </a:pPr>
            <a:endParaRPr lang="bg-BG" dirty="0" smtClean="0">
              <a:latin typeface="Times New Roman" panose="02020603050405020304" pitchFamily="18" charset="0"/>
              <a:ea typeface="Calibri" panose="020F0502020204030204" pitchFamily="34" charset="0"/>
              <a:cs typeface="Times New Roman" panose="02020603050405020304" pitchFamily="18" charset="0"/>
            </a:endParaRPr>
          </a:p>
          <a:p>
            <a:pPr indent="226695" algn="just">
              <a:lnSpc>
                <a:spcPct val="115000"/>
              </a:lnSpc>
              <a:spcAft>
                <a:spcPts val="0"/>
              </a:spcAft>
            </a:pPr>
            <a:r>
              <a:rPr lang="bg-BG" dirty="0" smtClean="0">
                <a:latin typeface="Times New Roman" panose="02020603050405020304" pitchFamily="18" charset="0"/>
                <a:ea typeface="Calibri" panose="020F0502020204030204" pitchFamily="34" charset="0"/>
                <a:cs typeface="Times New Roman" panose="02020603050405020304" pitchFamily="18" charset="0"/>
              </a:rPr>
              <a:t>С </a:t>
            </a:r>
            <a:r>
              <a:rPr lang="bg-BG" dirty="0">
                <a:latin typeface="Times New Roman" panose="02020603050405020304" pitchFamily="18" charset="0"/>
                <a:ea typeface="Calibri" panose="020F0502020204030204" pitchFamily="34" charset="0"/>
                <a:cs typeface="Times New Roman" panose="02020603050405020304" pitchFamily="18" charset="0"/>
              </a:rPr>
              <a:t>направените законодателните промени в областта на социалното подпомагане и закрилата на детето се разшириха възможностите </a:t>
            </a:r>
            <a:r>
              <a:rPr lang="ru-RU" dirty="0">
                <a:latin typeface="Times New Roman" panose="02020603050405020304" pitchFamily="18" charset="0"/>
                <a:ea typeface="Calibri" panose="020F0502020204030204" pitchFamily="34" charset="0"/>
                <a:cs typeface="Times New Roman" panose="02020603050405020304" pitchFamily="18" charset="0"/>
              </a:rPr>
              <a:t>за развитие на </a:t>
            </a:r>
            <a:r>
              <a:rPr lang="ru-RU" dirty="0" err="1">
                <a:latin typeface="Times New Roman" panose="02020603050405020304" pitchFamily="18" charset="0"/>
                <a:ea typeface="Calibri" panose="020F0502020204030204" pitchFamily="34" charset="0"/>
                <a:cs typeface="Times New Roman" panose="02020603050405020304" pitchFamily="18" charset="0"/>
              </a:rPr>
              <a:t>различни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видове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социални</a:t>
            </a:r>
            <a:r>
              <a:rPr lang="ru-RU" dirty="0">
                <a:latin typeface="Times New Roman" panose="02020603050405020304" pitchFamily="18" charset="0"/>
                <a:ea typeface="Calibri" panose="020F0502020204030204" pitchFamily="34" charset="0"/>
                <a:cs typeface="Times New Roman" panose="02020603050405020304" pitchFamily="18" charset="0"/>
              </a:rPr>
              <a:t> услуги за </a:t>
            </a:r>
            <a:r>
              <a:rPr lang="ru-RU" dirty="0" err="1">
                <a:latin typeface="Times New Roman" panose="02020603050405020304" pitchFamily="18" charset="0"/>
                <a:ea typeface="Calibri" panose="020F0502020204030204" pitchFamily="34" charset="0"/>
                <a:cs typeface="Times New Roman" panose="02020603050405020304" pitchFamily="18" charset="0"/>
              </a:rPr>
              <a:t>деца</a:t>
            </a:r>
            <a:r>
              <a:rPr lang="ru-RU" dirty="0">
                <a:latin typeface="Times New Roman" panose="02020603050405020304" pitchFamily="18" charset="0"/>
                <a:ea typeface="Calibri" panose="020F0502020204030204" pitchFamily="34" charset="0"/>
                <a:cs typeface="Times New Roman" panose="02020603050405020304" pitchFamily="18" charset="0"/>
              </a:rPr>
              <a:t> и семейства в </a:t>
            </a:r>
            <a:r>
              <a:rPr lang="ru-RU" dirty="0" err="1">
                <a:latin typeface="Times New Roman" panose="02020603050405020304" pitchFamily="18" charset="0"/>
                <a:ea typeface="Calibri" panose="020F0502020204030204" pitchFamily="34" charset="0"/>
                <a:cs typeface="Times New Roman" panose="02020603050405020304" pitchFamily="18" charset="0"/>
              </a:rPr>
              <a:t>общността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предоставяни</a:t>
            </a:r>
            <a:r>
              <a:rPr lang="ru-RU" dirty="0">
                <a:latin typeface="Times New Roman" panose="02020603050405020304" pitchFamily="18" charset="0"/>
                <a:ea typeface="Calibri" panose="020F0502020204030204" pitchFamily="34" charset="0"/>
                <a:cs typeface="Times New Roman" panose="02020603050405020304" pitchFamily="18" charset="0"/>
              </a:rPr>
              <a:t> в </a:t>
            </a:r>
            <a:r>
              <a:rPr lang="ru-RU" dirty="0" err="1">
                <a:latin typeface="Times New Roman" panose="02020603050405020304" pitchFamily="18" charset="0"/>
                <a:ea typeface="Calibri" panose="020F0502020204030204" pitchFamily="34" charset="0"/>
                <a:cs typeface="Times New Roman" panose="02020603050405020304" pitchFamily="18" charset="0"/>
              </a:rPr>
              <a:t>съответствие</a:t>
            </a:r>
            <a:r>
              <a:rPr lang="ru-RU" dirty="0">
                <a:latin typeface="Times New Roman" panose="02020603050405020304" pitchFamily="18" charset="0"/>
                <a:ea typeface="Calibri" panose="020F0502020204030204" pitchFamily="34" charset="0"/>
                <a:cs typeface="Times New Roman" panose="02020603050405020304" pitchFamily="18" charset="0"/>
              </a:rPr>
              <a:t> с нормативно </a:t>
            </a:r>
            <a:r>
              <a:rPr lang="ru-RU" dirty="0" err="1">
                <a:latin typeface="Times New Roman" panose="02020603050405020304" pitchFamily="18" charset="0"/>
                <a:ea typeface="Calibri" panose="020F0502020204030204" pitchFamily="34" charset="0"/>
                <a:cs typeface="Times New Roman" panose="02020603050405020304" pitchFamily="18" charset="0"/>
              </a:rPr>
              <a:t>утвърдени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стандарти</a:t>
            </a:r>
            <a:r>
              <a:rPr lang="ru-RU" dirty="0">
                <a:latin typeface="Times New Roman" panose="02020603050405020304" pitchFamily="18" charset="0"/>
                <a:ea typeface="Calibri" panose="020F0502020204030204" pitchFamily="34" charset="0"/>
                <a:cs typeface="Times New Roman" panose="02020603050405020304" pitchFamily="18" charset="0"/>
              </a:rPr>
              <a:t> за качество, </a:t>
            </a:r>
            <a:r>
              <a:rPr lang="ru-RU" dirty="0" err="1">
                <a:latin typeface="Times New Roman" panose="02020603050405020304" pitchFamily="18" charset="0"/>
                <a:ea typeface="Calibri" panose="020F0502020204030204" pitchFamily="34" charset="0"/>
                <a:cs typeface="Times New Roman" panose="02020603050405020304" pitchFamily="18" charset="0"/>
              </a:rPr>
              <a:t>като</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алтернатива</a:t>
            </a:r>
            <a:r>
              <a:rPr lang="ru-RU" dirty="0">
                <a:latin typeface="Times New Roman" panose="02020603050405020304" pitchFamily="18" charset="0"/>
                <a:ea typeface="Calibri" panose="020F0502020204030204" pitchFamily="34" charset="0"/>
                <a:cs typeface="Times New Roman" panose="02020603050405020304" pitchFamily="18" charset="0"/>
              </a:rPr>
              <a:t> на </a:t>
            </a:r>
            <a:r>
              <a:rPr lang="ru-RU" dirty="0" err="1">
                <a:latin typeface="Times New Roman" panose="02020603050405020304" pitchFamily="18" charset="0"/>
                <a:ea typeface="Calibri" panose="020F0502020204030204" pitchFamily="34" charset="0"/>
                <a:cs typeface="Times New Roman" panose="02020603050405020304" pitchFamily="18" charset="0"/>
              </a:rPr>
              <a:t>настаняването</a:t>
            </a:r>
            <a:r>
              <a:rPr lang="ru-RU" dirty="0">
                <a:latin typeface="Times New Roman" panose="02020603050405020304" pitchFamily="18" charset="0"/>
                <a:ea typeface="Calibri" panose="020F0502020204030204" pitchFamily="34" charset="0"/>
                <a:cs typeface="Times New Roman" panose="02020603050405020304" pitchFamily="18" charset="0"/>
              </a:rPr>
              <a:t> на </a:t>
            </a:r>
            <a:r>
              <a:rPr lang="ru-RU" dirty="0" err="1">
                <a:latin typeface="Times New Roman" panose="02020603050405020304" pitchFamily="18" charset="0"/>
                <a:ea typeface="Calibri" panose="020F0502020204030204" pitchFamily="34" charset="0"/>
                <a:cs typeface="Times New Roman" panose="02020603050405020304" pitchFamily="18" charset="0"/>
              </a:rPr>
              <a:t>децата</a:t>
            </a:r>
            <a:r>
              <a:rPr lang="ru-RU" dirty="0">
                <a:latin typeface="Times New Roman" panose="02020603050405020304" pitchFamily="18" charset="0"/>
                <a:ea typeface="Calibri" panose="020F0502020204030204" pitchFamily="34" charset="0"/>
                <a:cs typeface="Times New Roman" panose="02020603050405020304" pitchFamily="18" charset="0"/>
              </a:rPr>
              <a:t> в </a:t>
            </a:r>
            <a:r>
              <a:rPr lang="ru-RU" dirty="0" err="1">
                <a:latin typeface="Times New Roman" panose="02020603050405020304" pitchFamily="18" charset="0"/>
                <a:ea typeface="Calibri" panose="020F0502020204030204" pitchFamily="34" charset="0"/>
                <a:cs typeface="Times New Roman" panose="02020603050405020304" pitchFamily="18" charset="0"/>
              </a:rPr>
              <a:t>специализирани</a:t>
            </a:r>
            <a:r>
              <a:rPr lang="ru-RU" dirty="0">
                <a:latin typeface="Times New Roman" panose="02020603050405020304" pitchFamily="18" charset="0"/>
                <a:ea typeface="Calibri" panose="020F0502020204030204" pitchFamily="34" charset="0"/>
                <a:cs typeface="Times New Roman" panose="02020603050405020304" pitchFamily="18" charset="0"/>
              </a:rPr>
              <a:t> институции. </a:t>
            </a:r>
            <a:r>
              <a:rPr lang="ru-RU" dirty="0" err="1">
                <a:latin typeface="Times New Roman" panose="02020603050405020304" pitchFamily="18" charset="0"/>
                <a:ea typeface="Calibri" panose="020F0502020204030204" pitchFamily="34" charset="0"/>
                <a:cs typeface="Times New Roman" panose="02020603050405020304" pitchFamily="18" charset="0"/>
              </a:rPr>
              <a:t>Въведени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са</a:t>
            </a:r>
            <a:r>
              <a:rPr lang="ru-RU" dirty="0">
                <a:latin typeface="Times New Roman" panose="02020603050405020304" pitchFamily="18" charset="0"/>
                <a:ea typeface="Calibri" panose="020F0502020204030204" pitchFamily="34" charset="0"/>
                <a:cs typeface="Times New Roman" panose="02020603050405020304" pitchFamily="18" charset="0"/>
              </a:rPr>
              <a:t> три </a:t>
            </a:r>
            <a:r>
              <a:rPr lang="ru-RU" dirty="0" err="1">
                <a:latin typeface="Times New Roman" panose="02020603050405020304" pitchFamily="18" charset="0"/>
                <a:ea typeface="Calibri" panose="020F0502020204030204" pitchFamily="34" charset="0"/>
                <a:cs typeface="Times New Roman" panose="02020603050405020304" pitchFamily="18" charset="0"/>
              </a:rPr>
              <a:t>групи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стандарти</a:t>
            </a:r>
            <a:r>
              <a:rPr lang="ru-RU" dirty="0">
                <a:latin typeface="Times New Roman" panose="02020603050405020304" pitchFamily="18" charset="0"/>
                <a:ea typeface="Calibri" panose="020F0502020204030204" pitchFamily="34" charset="0"/>
                <a:cs typeface="Times New Roman" panose="02020603050405020304" pitchFamily="18" charset="0"/>
              </a:rPr>
              <a:t> за качество на </a:t>
            </a:r>
            <a:r>
              <a:rPr lang="ru-RU" dirty="0" err="1">
                <a:latin typeface="Times New Roman" panose="02020603050405020304" pitchFamily="18" charset="0"/>
                <a:ea typeface="Calibri" panose="020F0502020204030204" pitchFamily="34" charset="0"/>
                <a:cs typeface="Times New Roman" panose="02020603050405020304" pitchFamily="18" charset="0"/>
              </a:rPr>
              <a:t>грижите</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marL="434340" indent="-342900" algn="just">
              <a:lnSpc>
                <a:spcPct val="115000"/>
              </a:lnSpc>
              <a:spcAft>
                <a:spcPts val="0"/>
              </a:spcAft>
              <a:buFont typeface="Arial" panose="020B0604020202020204" pitchFamily="34" charset="0"/>
              <a:buChar char="•"/>
            </a:pPr>
            <a:r>
              <a:rPr lang="ru-RU" dirty="0" smtClean="0">
                <a:latin typeface="Times New Roman" panose="02020603050405020304" pitchFamily="18" charset="0"/>
                <a:ea typeface="Calibri" panose="020F0502020204030204" pitchFamily="34" charset="0"/>
                <a:cs typeface="Times New Roman" panose="02020603050405020304" pitchFamily="18" charset="0"/>
              </a:rPr>
              <a:t>за </a:t>
            </a:r>
            <a:r>
              <a:rPr lang="ru-RU" dirty="0" err="1">
                <a:latin typeface="Times New Roman" panose="02020603050405020304" pitchFamily="18" charset="0"/>
                <a:ea typeface="Calibri" panose="020F0502020204030204" pitchFamily="34" charset="0"/>
                <a:cs typeface="Times New Roman" panose="02020603050405020304" pitchFamily="18" charset="0"/>
              </a:rPr>
              <a:t>социални</a:t>
            </a:r>
            <a:r>
              <a:rPr lang="ru-RU" dirty="0">
                <a:latin typeface="Times New Roman" panose="02020603050405020304" pitchFamily="18" charset="0"/>
                <a:ea typeface="Calibri" panose="020F0502020204030204" pitchFamily="34" charset="0"/>
                <a:cs typeface="Times New Roman" panose="02020603050405020304" pitchFamily="18" charset="0"/>
              </a:rPr>
              <a:t> услуги, </a:t>
            </a:r>
            <a:r>
              <a:rPr lang="ru-RU" dirty="0" err="1">
                <a:latin typeface="Times New Roman" panose="02020603050405020304" pitchFamily="18" charset="0"/>
                <a:ea typeface="Calibri" panose="020F0502020204030204" pitchFamily="34" charset="0"/>
                <a:cs typeface="Times New Roman" panose="02020603050405020304" pitchFamily="18" charset="0"/>
              </a:rPr>
              <a:t>предоставяни</a:t>
            </a:r>
            <a:r>
              <a:rPr lang="ru-RU" dirty="0">
                <a:latin typeface="Times New Roman" panose="02020603050405020304" pitchFamily="18" charset="0"/>
                <a:ea typeface="Calibri" panose="020F0502020204030204" pitchFamily="34" charset="0"/>
                <a:cs typeface="Times New Roman" panose="02020603050405020304" pitchFamily="18" charset="0"/>
              </a:rPr>
              <a:t> в </a:t>
            </a:r>
            <a:r>
              <a:rPr lang="ru-RU" dirty="0" err="1">
                <a:latin typeface="Times New Roman" panose="02020603050405020304" pitchFamily="18" charset="0"/>
                <a:ea typeface="Calibri" panose="020F0502020204030204" pitchFamily="34" charset="0"/>
                <a:cs typeface="Times New Roman" panose="02020603050405020304" pitchFamily="18" charset="0"/>
              </a:rPr>
              <a:t>семейна</a:t>
            </a:r>
            <a:r>
              <a:rPr lang="ru-RU" dirty="0">
                <a:latin typeface="Times New Roman" panose="02020603050405020304" pitchFamily="18" charset="0"/>
                <a:ea typeface="Calibri" panose="020F0502020204030204" pitchFamily="34" charset="0"/>
                <a:cs typeface="Times New Roman" panose="02020603050405020304" pitchFamily="18" charset="0"/>
              </a:rPr>
              <a:t> или близка до </a:t>
            </a:r>
            <a:r>
              <a:rPr lang="ru-RU" dirty="0" err="1">
                <a:latin typeface="Times New Roman" panose="02020603050405020304" pitchFamily="18" charset="0"/>
                <a:ea typeface="Calibri" panose="020F0502020204030204" pitchFamily="34" charset="0"/>
                <a:cs typeface="Times New Roman" panose="02020603050405020304" pitchFamily="18" charset="0"/>
              </a:rPr>
              <a:t>семейната</a:t>
            </a:r>
            <a:r>
              <a:rPr lang="ru-RU" dirty="0">
                <a:latin typeface="Times New Roman" panose="02020603050405020304" pitchFamily="18" charset="0"/>
                <a:ea typeface="Calibri" panose="020F0502020204030204" pitchFamily="34" charset="0"/>
                <a:cs typeface="Times New Roman" panose="02020603050405020304" pitchFamily="18" charset="0"/>
              </a:rPr>
              <a:t> среда;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marL="434340" indent="-342900" algn="just">
              <a:lnSpc>
                <a:spcPct val="115000"/>
              </a:lnSpc>
              <a:spcAft>
                <a:spcPts val="0"/>
              </a:spcAft>
              <a:buFont typeface="Arial" panose="020B0604020202020204" pitchFamily="34" charset="0"/>
              <a:buChar char="•"/>
            </a:pPr>
            <a:r>
              <a:rPr lang="ru-RU" dirty="0" smtClean="0">
                <a:latin typeface="Times New Roman" panose="02020603050405020304" pitchFamily="18" charset="0"/>
                <a:ea typeface="Calibri" panose="020F0502020204030204" pitchFamily="34" charset="0"/>
                <a:cs typeface="Times New Roman" panose="02020603050405020304" pitchFamily="18" charset="0"/>
              </a:rPr>
              <a:t>за </a:t>
            </a:r>
            <a:r>
              <a:rPr lang="ru-RU" dirty="0" err="1">
                <a:latin typeface="Times New Roman" panose="02020603050405020304" pitchFamily="18" charset="0"/>
                <a:ea typeface="Calibri" panose="020F0502020204030204" pitchFamily="34" charset="0"/>
                <a:cs typeface="Times New Roman" panose="02020603050405020304" pitchFamily="18" charset="0"/>
              </a:rPr>
              <a:t>приемни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семейства; </a:t>
            </a:r>
          </a:p>
          <a:p>
            <a:pPr marL="434340" indent="-342900" algn="just">
              <a:lnSpc>
                <a:spcPct val="115000"/>
              </a:lnSpc>
              <a:spcAft>
                <a:spcPts val="0"/>
              </a:spcAft>
              <a:buFont typeface="Arial" panose="020B0604020202020204" pitchFamily="34" charset="0"/>
              <a:buChar char="•"/>
            </a:pPr>
            <a:r>
              <a:rPr lang="ru-RU" dirty="0" smtClean="0">
                <a:latin typeface="Times New Roman" panose="02020603050405020304" pitchFamily="18" charset="0"/>
                <a:ea typeface="Calibri" panose="020F0502020204030204" pitchFamily="34" charset="0"/>
                <a:cs typeface="Times New Roman" panose="02020603050405020304" pitchFamily="18" charset="0"/>
              </a:rPr>
              <a:t>за </a:t>
            </a:r>
            <a:r>
              <a:rPr lang="ru-RU" dirty="0" err="1">
                <a:latin typeface="Times New Roman" panose="02020603050405020304" pitchFamily="18" charset="0"/>
                <a:ea typeface="Calibri" panose="020F0502020204030204" pitchFamily="34" charset="0"/>
                <a:cs typeface="Times New Roman" panose="02020603050405020304" pitchFamily="18" charset="0"/>
              </a:rPr>
              <a:t>социални</a:t>
            </a:r>
            <a:r>
              <a:rPr lang="ru-RU" dirty="0">
                <a:latin typeface="Times New Roman" panose="02020603050405020304" pitchFamily="18" charset="0"/>
                <a:ea typeface="Calibri" panose="020F0502020204030204" pitchFamily="34" charset="0"/>
                <a:cs typeface="Times New Roman" panose="02020603050405020304" pitchFamily="18" charset="0"/>
              </a:rPr>
              <a:t> услуги, </a:t>
            </a:r>
            <a:r>
              <a:rPr lang="ru-RU" dirty="0" err="1">
                <a:latin typeface="Times New Roman" panose="02020603050405020304" pitchFamily="18" charset="0"/>
                <a:ea typeface="Calibri" panose="020F0502020204030204" pitchFamily="34" charset="0"/>
                <a:cs typeface="Times New Roman" panose="02020603050405020304" pitchFamily="18" charset="0"/>
              </a:rPr>
              <a:t>предоставяни</a:t>
            </a:r>
            <a:r>
              <a:rPr lang="ru-RU" dirty="0">
                <a:latin typeface="Times New Roman" panose="02020603050405020304" pitchFamily="18" charset="0"/>
                <a:ea typeface="Calibri" panose="020F0502020204030204" pitchFamily="34" charset="0"/>
                <a:cs typeface="Times New Roman" panose="02020603050405020304" pitchFamily="18" charset="0"/>
              </a:rPr>
              <a:t> в </a:t>
            </a:r>
            <a:r>
              <a:rPr lang="ru-RU" dirty="0" err="1">
                <a:latin typeface="Times New Roman" panose="02020603050405020304" pitchFamily="18" charset="0"/>
                <a:ea typeface="Calibri" panose="020F0502020204030204" pitchFamily="34" charset="0"/>
                <a:cs typeface="Times New Roman" panose="02020603050405020304" pitchFamily="18" charset="0"/>
              </a:rPr>
              <a:t>специализирани</a:t>
            </a:r>
            <a:r>
              <a:rPr lang="ru-RU" dirty="0">
                <a:latin typeface="Times New Roman" panose="02020603050405020304" pitchFamily="18" charset="0"/>
                <a:ea typeface="Calibri" panose="020F0502020204030204" pitchFamily="34" charset="0"/>
                <a:cs typeface="Times New Roman" panose="02020603050405020304" pitchFamily="18" charset="0"/>
              </a:rPr>
              <a:t> институции за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деца</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699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4300" b="1" dirty="0">
                <a:latin typeface="Times New Roman" panose="02020603050405020304" pitchFamily="18" charset="0"/>
                <a:ea typeface="Times New Roman" panose="02020603050405020304" pitchFamily="18" charset="0"/>
              </a:rPr>
              <a:t>Развитие на алтернативните форми на услуги </a:t>
            </a:r>
            <a:endParaRPr lang="en-US" sz="4300" dirty="0"/>
          </a:p>
        </p:txBody>
      </p:sp>
      <p:sp>
        <p:nvSpPr>
          <p:cNvPr id="3" name="Content Placeholder 2"/>
          <p:cNvSpPr>
            <a:spLocks noGrp="1"/>
          </p:cNvSpPr>
          <p:nvPr>
            <p:ph idx="1"/>
          </p:nvPr>
        </p:nvSpPr>
        <p:spPr>
          <a:xfrm>
            <a:off x="1097280" y="1845733"/>
            <a:ext cx="10058400" cy="4588117"/>
          </a:xfrm>
        </p:spPr>
        <p:txBody>
          <a:bodyPr>
            <a:normAutofit fontScale="85000" lnSpcReduction="10000"/>
          </a:bodyPr>
          <a:lstStyle/>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Постепенно намаляване броя на заведенията за социални услуги за хора с увреждания и на местата в тях, чрез въвеждане на стимули и мерки, насочени към оставане на хората с увреждания в обичайната среда и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семейството;</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Развити дневни форми за извършване на социални услуги - Дневни центрове и бюра за социални услуги, рехабилитационни центрове и др. Изградени дневни форми като междуселищни центрове с оглед задоволяване потребностите на хората с увреждания от малките населени места, където не е ефективно или е невъзможно самостоятелното развитие на подобни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структури</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Разширяване и усъвършенстване на схемите за предоставяне на услугите личен асистент и социален асистент в национален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мащаб;</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Утвърдени норми и практически мерки за повишаване отговорността, включително финансовата на близките на хората с увреждания, задължени по закон  да се грижат за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тях</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bg-BG"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Разработени механизми и стимули за НПО, с оглед поемане на държавни и общински функции в областта на социалните услуги, на основата на търгове и конкурси за финансово и материално обезпечаване на съответните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проекти;</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19517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400830"/>
          </a:xfrm>
        </p:spPr>
        <p:txBody>
          <a:bodyPr>
            <a:normAutofit lnSpcReduction="10000"/>
          </a:bodyPr>
          <a:lstStyle/>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Разработена концепция за раздържавяване и децентрализиране в областта на социалните услуги и стимулиране развитието на пазарен тип услуги за хора  с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увреждания;</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Правна регламентация на активното и задължително предлагане на определени видове и форми социални услуги, включително  т. нар.  "Индивидуален план за рехабилитация и социална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интеграция";</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Развити посреднически услуги за хората с увреждания, за които близките им, задължени по закон да се грижат за тях, не изпълняват своите задължения  /постигане на досъдебни споразумения, помощ в съдебната фаза и др.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Разработена цялостна система от стандарти, норми и нормативи за различните видове и форми социални услуги, материално техническа база и достъпа до и в съответните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институции;</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7334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477948"/>
          </a:xfrm>
        </p:spPr>
        <p:txBody>
          <a:bodyPr>
            <a:normAutofit fontScale="92500" lnSpcReduction="20000"/>
          </a:bodyPr>
          <a:lstStyle/>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Децентрализация на управлението и финансирането на специализираните институции към местните власти.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Механизъм на финансиране, който да насърчава общините да развиват услуги в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общността;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Нови стандарти за грижа в специализирана институция, които приближават максимално отглеждането в нея до живот в семейна среда и създават условия за добро качество на грижите в </a:t>
            </a:r>
            <a:r>
              <a:rPr lang="bg-B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тях.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Подобряване и поддържане на качеството на институционалната грижа чрез прилагане на индивидуален подход към децата, осигуряване на среда, близка до семейната, оптимизиране броя на персонала съобразно броя на настанените лица, предлагане на специализирани услуги и </a:t>
            </a:r>
            <a:r>
              <a:rPr lang="bg-BG" dirty="0" err="1" smtClean="0">
                <a:latin typeface="Times New Roman" panose="02020603050405020304" pitchFamily="18" charset="0"/>
                <a:ea typeface="Times New Roman" panose="02020603050405020304" pitchFamily="18" charset="0"/>
                <a:cs typeface="Times New Roman" panose="02020603050405020304" pitchFamily="18" charset="0"/>
              </a:rPr>
              <a:t>др</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Ефективен мониторинг и контрол върху качеството на грижите и услугите, предлагани за децата в специализираните институции чрез актуализиране на стандартите за качество на грижата и системата за контрол върху спазването на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стандартите.</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2561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indent="449580" algn="just">
              <a:lnSpc>
                <a:spcPct val="100000"/>
              </a:lnSpc>
              <a:spcAft>
                <a:spcPts val="0"/>
              </a:spcAft>
            </a:pPr>
            <a:r>
              <a:rPr lang="bg-BG" dirty="0">
                <a:latin typeface="Times New Roman" panose="02020603050405020304" pitchFamily="18" charset="0"/>
                <a:ea typeface="Calibri" panose="020F0502020204030204" pitchFamily="34" charset="0"/>
                <a:cs typeface="Times New Roman" panose="02020603050405020304" pitchFamily="18" charset="0"/>
              </a:rPr>
              <a:t>През последните години политиката за осигуряване на подкрепа на децата и </a:t>
            </a:r>
            <a:r>
              <a:rPr lang="bg-BG" dirty="0" smtClean="0">
                <a:latin typeface="Times New Roman" panose="02020603050405020304" pitchFamily="18" charset="0"/>
                <a:ea typeface="Calibri" panose="020F0502020204030204" pitchFamily="34" charset="0"/>
                <a:cs typeface="Times New Roman" panose="02020603050405020304" pitchFamily="18" charset="0"/>
              </a:rPr>
              <a:t>   семействата </a:t>
            </a:r>
            <a:r>
              <a:rPr lang="bg-BG" dirty="0">
                <a:latin typeface="Times New Roman" panose="02020603050405020304" pitchFamily="18" charset="0"/>
                <a:ea typeface="Calibri" panose="020F0502020204030204" pitchFamily="34" charset="0"/>
                <a:cs typeface="Times New Roman" panose="02020603050405020304" pitchFamily="18" charset="0"/>
              </a:rPr>
              <a:t>е ориентирана към въвеждането на изцяло нов подход в грижите за децата, насочен към превенция, ранна интервенция, подкрепа на семействата и осигуряването на </a:t>
            </a:r>
            <a:r>
              <a:rPr lang="bg-BG" dirty="0" smtClean="0">
                <a:latin typeface="Times New Roman" panose="02020603050405020304" pitchFamily="18" charset="0"/>
                <a:ea typeface="Calibri" panose="020F0502020204030204" pitchFamily="34" charset="0"/>
                <a:cs typeface="Times New Roman" panose="02020603050405020304" pitchFamily="18" charset="0"/>
              </a:rPr>
              <a:t>     семейна </a:t>
            </a:r>
            <a:r>
              <a:rPr lang="bg-BG" dirty="0">
                <a:latin typeface="Times New Roman" panose="02020603050405020304" pitchFamily="18" charset="0"/>
                <a:ea typeface="Calibri" panose="020F0502020204030204" pitchFamily="34" charset="0"/>
                <a:cs typeface="Times New Roman" panose="02020603050405020304" pitchFamily="18" charset="0"/>
              </a:rPr>
              <a:t>или близка до семейната среда за всяко българско дете. </a:t>
            </a:r>
            <a:endParaRPr lang="bg-BG"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0000"/>
              </a:lnSpc>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1168" lvl="1" indent="0">
              <a:lnSpc>
                <a:spcPct val="100000"/>
              </a:lnSpc>
              <a:buNone/>
            </a:pPr>
            <a:r>
              <a:rPr lang="ru-RU" sz="2000" i="1" dirty="0" smtClean="0">
                <a:latin typeface="Times New Roman" panose="02020603050405020304" pitchFamily="18" charset="0"/>
                <a:ea typeface="Times New Roman" panose="02020603050405020304" pitchFamily="18" charset="0"/>
              </a:rPr>
              <a:t>       </a:t>
            </a:r>
            <a:r>
              <a:rPr lang="ru-RU" sz="2000" i="1" dirty="0" err="1" smtClean="0">
                <a:latin typeface="Times New Roman" panose="02020603050405020304" pitchFamily="18" charset="0"/>
                <a:ea typeface="Times New Roman" panose="02020603050405020304" pitchFamily="18" charset="0"/>
              </a:rPr>
              <a:t>Деинституционализацията</a:t>
            </a: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е </a:t>
            </a:r>
            <a:r>
              <a:rPr lang="ru-RU" sz="2000" dirty="0" err="1">
                <a:latin typeface="Times New Roman" panose="02020603050405020304" pitchFamily="18" charset="0"/>
                <a:ea typeface="Times New Roman" panose="02020603050405020304" pitchFamily="18" charset="0"/>
              </a:rPr>
              <a:t>процес</a:t>
            </a:r>
            <a:r>
              <a:rPr lang="ru-RU" sz="2000" dirty="0">
                <a:latin typeface="Times New Roman" panose="02020603050405020304" pitchFamily="18" charset="0"/>
                <a:ea typeface="Times New Roman" panose="02020603050405020304" pitchFamily="18" charset="0"/>
              </a:rPr>
              <a:t> на </a:t>
            </a:r>
            <a:r>
              <a:rPr lang="ru-RU" sz="2000" dirty="0" err="1">
                <a:latin typeface="Times New Roman" panose="02020603050405020304" pitchFamily="18" charset="0"/>
                <a:ea typeface="Times New Roman" panose="02020603050405020304" pitchFamily="18" charset="0"/>
              </a:rPr>
              <a:t>замяна</a:t>
            </a:r>
            <a:r>
              <a:rPr lang="ru-RU" sz="2000" dirty="0">
                <a:latin typeface="Times New Roman" panose="02020603050405020304" pitchFamily="18" charset="0"/>
                <a:ea typeface="Times New Roman" panose="02020603050405020304" pitchFamily="18" charset="0"/>
              </a:rPr>
              <a:t> на </a:t>
            </a:r>
            <a:r>
              <a:rPr lang="ru-RU" sz="2000" dirty="0" err="1">
                <a:latin typeface="Times New Roman" panose="02020603050405020304" pitchFamily="18" charset="0"/>
                <a:ea typeface="Times New Roman" panose="02020603050405020304" pitchFamily="18" charset="0"/>
              </a:rPr>
              <a:t>институционалната</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грижа</a:t>
            </a:r>
            <a:r>
              <a:rPr lang="ru-RU" sz="2000" dirty="0">
                <a:latin typeface="Times New Roman" panose="02020603050405020304" pitchFamily="18" charset="0"/>
                <a:ea typeface="Times New Roman" panose="02020603050405020304" pitchFamily="18" charset="0"/>
              </a:rPr>
              <a:t> за </a:t>
            </a:r>
            <a:r>
              <a:rPr lang="ru-RU" sz="2000" dirty="0" err="1">
                <a:latin typeface="Times New Roman" panose="02020603050405020304" pitchFamily="18" charset="0"/>
                <a:ea typeface="Times New Roman" panose="02020603050405020304" pitchFamily="18" charset="0"/>
              </a:rPr>
              <a:t>деца</a:t>
            </a:r>
            <a:r>
              <a:rPr lang="ru-RU" sz="2000" dirty="0">
                <a:latin typeface="Times New Roman" panose="02020603050405020304" pitchFamily="18" charset="0"/>
                <a:ea typeface="Times New Roman" panose="02020603050405020304" pitchFamily="18" charset="0"/>
              </a:rPr>
              <a:t> </a:t>
            </a:r>
            <a:endParaRPr lang="ru-RU" sz="2000" dirty="0" smtClean="0">
              <a:latin typeface="Times New Roman" panose="02020603050405020304" pitchFamily="18" charset="0"/>
              <a:ea typeface="Times New Roman" panose="02020603050405020304" pitchFamily="18" charset="0"/>
            </a:endParaRPr>
          </a:p>
          <a:p>
            <a:pPr marL="201168" lvl="1" indent="0">
              <a:lnSpc>
                <a:spcPct val="100000"/>
              </a:lnSpc>
              <a:buNone/>
            </a:pPr>
            <a:r>
              <a:rPr lang="ru-RU" sz="2000" dirty="0" smtClean="0">
                <a:latin typeface="Times New Roman" panose="02020603050405020304" pitchFamily="18" charset="0"/>
                <a:ea typeface="Times New Roman" panose="02020603050405020304" pitchFamily="18" charset="0"/>
              </a:rPr>
              <a:t>с </a:t>
            </a:r>
            <a:r>
              <a:rPr lang="ru-RU" sz="2000" dirty="0" err="1" smtClean="0">
                <a:latin typeface="Times New Roman" panose="02020603050405020304" pitchFamily="18" charset="0"/>
                <a:ea typeface="Times New Roman" panose="02020603050405020304" pitchFamily="18" charset="0"/>
              </a:rPr>
              <a:t>грижа</a:t>
            </a: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в </a:t>
            </a:r>
            <a:r>
              <a:rPr lang="ru-RU" sz="2000" dirty="0" err="1">
                <a:latin typeface="Times New Roman" panose="02020603050405020304" pitchFamily="18" charset="0"/>
                <a:ea typeface="Times New Roman" panose="02020603050405020304" pitchFamily="18" charset="0"/>
              </a:rPr>
              <a:t>семейна</a:t>
            </a:r>
            <a:r>
              <a:rPr lang="ru-RU" sz="2000" dirty="0">
                <a:latin typeface="Times New Roman" panose="02020603050405020304" pitchFamily="18" charset="0"/>
                <a:ea typeface="Times New Roman" panose="02020603050405020304" pitchFamily="18" charset="0"/>
              </a:rPr>
              <a:t> или близка до </a:t>
            </a:r>
            <a:r>
              <a:rPr lang="ru-RU" sz="2000" dirty="0" err="1">
                <a:latin typeface="Times New Roman" panose="02020603050405020304" pitchFamily="18" charset="0"/>
                <a:ea typeface="Times New Roman" panose="02020603050405020304" pitchFamily="18" charset="0"/>
              </a:rPr>
              <a:t>семейната</a:t>
            </a:r>
            <a:r>
              <a:rPr lang="ru-RU" sz="2000" dirty="0">
                <a:latin typeface="Times New Roman" panose="02020603050405020304" pitchFamily="18" charset="0"/>
                <a:ea typeface="Times New Roman" panose="02020603050405020304" pitchFamily="18" charset="0"/>
              </a:rPr>
              <a:t> среда в </a:t>
            </a:r>
            <a:r>
              <a:rPr lang="ru-RU" sz="2000" dirty="0" err="1">
                <a:latin typeface="Times New Roman" panose="02020603050405020304" pitchFamily="18" charset="0"/>
                <a:ea typeface="Times New Roman" panose="02020603050405020304" pitchFamily="18" charset="0"/>
              </a:rPr>
              <a:t>общността</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като</a:t>
            </a:r>
            <a:r>
              <a:rPr lang="ru-RU" sz="2000" dirty="0">
                <a:latin typeface="Times New Roman" panose="02020603050405020304" pitchFamily="18" charset="0"/>
                <a:ea typeface="Times New Roman" panose="02020603050405020304" pitchFamily="18" charset="0"/>
              </a:rPr>
              <a:t> </a:t>
            </a:r>
            <a:r>
              <a:rPr lang="bg-BG" sz="2000" dirty="0">
                <a:latin typeface="Times New Roman" panose="02020603050405020304" pitchFamily="18" charset="0"/>
                <a:ea typeface="Times New Roman" panose="02020603050405020304" pitchFamily="18" charset="0"/>
              </a:rPr>
              <a:t>не се ограничава само до извеждане на децата от институциите. Това е </a:t>
            </a:r>
            <a:r>
              <a:rPr lang="ru-RU" sz="2000" dirty="0" err="1">
                <a:latin typeface="Times New Roman" panose="02020603050405020304" pitchFamily="18" charset="0"/>
                <a:ea typeface="Times New Roman" panose="02020603050405020304" pitchFamily="18" charset="0"/>
              </a:rPr>
              <a:t>процес</a:t>
            </a:r>
            <a:r>
              <a:rPr lang="ru-RU" sz="2000" dirty="0">
                <a:latin typeface="Times New Roman" panose="02020603050405020304" pitchFamily="18" charset="0"/>
                <a:ea typeface="Times New Roman" panose="02020603050405020304" pitchFamily="18" charset="0"/>
              </a:rPr>
              <a:t> на </a:t>
            </a:r>
            <a:r>
              <a:rPr lang="bg-BG" sz="2000" dirty="0">
                <a:latin typeface="Times New Roman" panose="02020603050405020304" pitchFamily="18" charset="0"/>
                <a:ea typeface="Times New Roman" panose="02020603050405020304" pitchFamily="18" charset="0"/>
              </a:rPr>
              <a:t>предотвратяване </a:t>
            </a:r>
            <a:r>
              <a:rPr lang="ru-RU" sz="2000" dirty="0">
                <a:latin typeface="Times New Roman" panose="02020603050405020304" pitchFamily="18" charset="0"/>
                <a:ea typeface="Times New Roman" panose="02020603050405020304" pitchFamily="18" charset="0"/>
              </a:rPr>
              <a:t>на </a:t>
            </a:r>
            <a:r>
              <a:rPr lang="ru-RU" sz="2000" dirty="0" err="1">
                <a:latin typeface="Times New Roman" panose="02020603050405020304" pitchFamily="18" charset="0"/>
                <a:ea typeface="Times New Roman" panose="02020603050405020304" pitchFamily="18" charset="0"/>
              </a:rPr>
              <a:t>настаняванията</a:t>
            </a:r>
            <a:r>
              <a:rPr lang="ru-RU" sz="2000" dirty="0">
                <a:latin typeface="Times New Roman" panose="02020603050405020304" pitchFamily="18" charset="0"/>
                <a:ea typeface="Times New Roman" panose="02020603050405020304" pitchFamily="18" charset="0"/>
              </a:rPr>
              <a:t> на </a:t>
            </a:r>
            <a:r>
              <a:rPr lang="ru-RU" sz="2000" dirty="0" err="1">
                <a:latin typeface="Times New Roman" panose="02020603050405020304" pitchFamily="18" charset="0"/>
                <a:ea typeface="Times New Roman" panose="02020603050405020304" pitchFamily="18" charset="0"/>
              </a:rPr>
              <a:t>деца</a:t>
            </a:r>
            <a:r>
              <a:rPr lang="ru-RU" sz="2000" dirty="0">
                <a:latin typeface="Times New Roman" panose="02020603050405020304" pitchFamily="18" charset="0"/>
                <a:ea typeface="Times New Roman" panose="02020603050405020304" pitchFamily="18" charset="0"/>
              </a:rPr>
              <a:t> в </a:t>
            </a:r>
            <a:r>
              <a:rPr lang="ru-RU" sz="2000" dirty="0" err="1">
                <a:latin typeface="Times New Roman" panose="02020603050405020304" pitchFamily="18" charset="0"/>
                <a:ea typeface="Times New Roman" panose="02020603050405020304" pitchFamily="18" charset="0"/>
              </a:rPr>
              <a:t>институциите</a:t>
            </a:r>
            <a:r>
              <a:rPr lang="ru-RU" sz="2000" dirty="0">
                <a:latin typeface="Times New Roman" panose="02020603050405020304" pitchFamily="18" charset="0"/>
                <a:ea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rPr>
              <a:t>създаване</a:t>
            </a:r>
            <a:r>
              <a:rPr lang="ru-RU" sz="2000" dirty="0">
                <a:latin typeface="Times New Roman" panose="02020603050405020304" pitchFamily="18" charset="0"/>
                <a:ea typeface="Times New Roman" panose="02020603050405020304" pitchFamily="18" charset="0"/>
              </a:rPr>
              <a:t> на нови </a:t>
            </a:r>
            <a:r>
              <a:rPr lang="ru-RU" sz="2000" dirty="0" err="1">
                <a:latin typeface="Times New Roman" panose="02020603050405020304" pitchFamily="18" charset="0"/>
                <a:ea typeface="Times New Roman" panose="02020603050405020304" pitchFamily="18" charset="0"/>
              </a:rPr>
              <a:t>възможности</a:t>
            </a:r>
            <a:r>
              <a:rPr lang="ru-RU" sz="2000" dirty="0">
                <a:latin typeface="Times New Roman" panose="02020603050405020304" pitchFamily="18" charset="0"/>
                <a:ea typeface="Times New Roman" panose="02020603050405020304" pitchFamily="18" charset="0"/>
              </a:rPr>
              <a:t> за </a:t>
            </a:r>
            <a:r>
              <a:rPr lang="ru-RU" sz="2000" dirty="0" err="1">
                <a:latin typeface="Times New Roman" panose="02020603050405020304" pitchFamily="18" charset="0"/>
                <a:ea typeface="Times New Roman" panose="02020603050405020304" pitchFamily="18" charset="0"/>
              </a:rPr>
              <a:t>децата</a:t>
            </a:r>
            <a:r>
              <a:rPr lang="ru-RU" sz="2000" dirty="0">
                <a:latin typeface="Times New Roman" panose="02020603050405020304" pitchFamily="18" charset="0"/>
                <a:ea typeface="Times New Roman" panose="02020603050405020304" pitchFamily="18" charset="0"/>
              </a:rPr>
              <a:t> и </a:t>
            </a:r>
            <a:r>
              <a:rPr lang="ru-RU" sz="2000" dirty="0" err="1">
                <a:latin typeface="Times New Roman" panose="02020603050405020304" pitchFamily="18" charset="0"/>
                <a:ea typeface="Times New Roman" panose="02020603050405020304" pitchFamily="18" charset="0"/>
              </a:rPr>
              <a:t>семействата</a:t>
            </a:r>
            <a:r>
              <a:rPr lang="ru-RU" sz="2000" dirty="0">
                <a:latin typeface="Times New Roman" panose="02020603050405020304" pitchFamily="18" charset="0"/>
                <a:ea typeface="Times New Roman" panose="02020603050405020304" pitchFamily="18" charset="0"/>
              </a:rPr>
              <a:t> да получат </a:t>
            </a:r>
            <a:r>
              <a:rPr lang="ru-RU" sz="2000" dirty="0" err="1">
                <a:latin typeface="Times New Roman" panose="02020603050405020304" pitchFamily="18" charset="0"/>
                <a:ea typeface="Times New Roman" panose="02020603050405020304" pitchFamily="18" charset="0"/>
              </a:rPr>
              <a:t>подкрепа</a:t>
            </a:r>
            <a:r>
              <a:rPr lang="ru-RU" sz="2000" dirty="0">
                <a:latin typeface="Times New Roman" panose="02020603050405020304" pitchFamily="18" charset="0"/>
                <a:ea typeface="Times New Roman" panose="02020603050405020304" pitchFamily="18" charset="0"/>
              </a:rPr>
              <a:t> в </a:t>
            </a:r>
            <a:r>
              <a:rPr lang="ru-RU" sz="2000" dirty="0" err="1">
                <a:latin typeface="Times New Roman" panose="02020603050405020304" pitchFamily="18" charset="0"/>
                <a:ea typeface="Times New Roman" panose="02020603050405020304" pitchFamily="18" charset="0"/>
              </a:rPr>
              <a:t>общността</a:t>
            </a:r>
            <a:r>
              <a:rPr lang="ru-RU" sz="2000" dirty="0">
                <a:latin typeface="Times New Roman" panose="02020603050405020304" pitchFamily="18" charset="0"/>
                <a:ea typeface="Times New Roman" panose="02020603050405020304" pitchFamily="18" charset="0"/>
              </a:rPr>
              <a:t>. </a:t>
            </a:r>
            <a:endParaRPr lang="en-US" sz="2000" dirty="0"/>
          </a:p>
        </p:txBody>
      </p:sp>
    </p:spTree>
    <p:extLst>
      <p:ext uri="{BB962C8B-B14F-4D97-AF65-F5344CB8AC3E}">
        <p14:creationId xmlns:p14="http://schemas.microsoft.com/office/powerpoint/2010/main" val="909573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333041"/>
            <a:ext cx="10058400" cy="5078775"/>
          </a:xfrm>
        </p:spPr>
        <p:txBody>
          <a:bodyPr>
            <a:normAutofit fontScale="85000" lnSpcReduction="10000"/>
          </a:bodyPr>
          <a:lstStyle/>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Преструктуриране на специализираните институции с цел трансформирането им в различни форми на социални услуги в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общността.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Изграждане на защитени жилища за лица с ментални увреждания, с множество увреждания, включително и сляпо-глухи, които нямат подходящи условия за живот в домашна среда при близките си или нямат близки, които да се грижат за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тях.</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215900" lvl="0" indent="-342900" algn="just">
              <a:lnSpc>
                <a:spcPct val="115000"/>
              </a:lnSpc>
              <a:spcAft>
                <a:spcPts val="0"/>
              </a:spcAft>
              <a:buFont typeface="Symbol" panose="05050102010706020507" pitchFamily="18" charset="2"/>
              <a:buChar char=""/>
              <a:tabLst>
                <a:tab pos="45720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Повишаване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качеството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социалните</a:t>
            </a:r>
            <a:r>
              <a:rPr lang="ru-RU" dirty="0">
                <a:latin typeface="Times New Roman" panose="02020603050405020304" pitchFamily="18" charset="0"/>
                <a:ea typeface="Times New Roman" panose="02020603050405020304" pitchFamily="18" charset="0"/>
                <a:cs typeface="Times New Roman" panose="02020603050405020304" pitchFamily="18" charset="0"/>
              </a:rPr>
              <a:t> услуги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a:t>
            </a:r>
            <a:r>
              <a:rPr lang="ru-RU" dirty="0">
                <a:latin typeface="Times New Roman" panose="02020603050405020304" pitchFamily="18" charset="0"/>
                <a:ea typeface="Times New Roman" panose="02020603050405020304" pitchFamily="18" charset="0"/>
                <a:cs typeface="Times New Roman" panose="02020603050405020304" pitchFamily="18" charset="0"/>
              </a:rPr>
              <a:t> с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увреждания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предоставяни</a:t>
            </a:r>
            <a:r>
              <a:rPr lang="ru-RU" dirty="0">
                <a:latin typeface="Times New Roman" panose="02020603050405020304" pitchFamily="18" charset="0"/>
                <a:ea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специализирани</a:t>
            </a:r>
            <a:r>
              <a:rPr lang="ru-RU" dirty="0">
                <a:latin typeface="Times New Roman" panose="02020603050405020304" pitchFamily="18" charset="0"/>
                <a:ea typeface="Times New Roman" panose="02020603050405020304" pitchFamily="18" charset="0"/>
                <a:cs typeface="Times New Roman" panose="02020603050405020304" pitchFamily="18" charset="0"/>
              </a:rPr>
              <a:t> институции и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общността</a:t>
            </a:r>
            <a:r>
              <a:rPr lang="ru-RU" dirty="0">
                <a:latin typeface="Times New Roman" panose="02020603050405020304" pitchFamily="18" charset="0"/>
                <a:ea typeface="Times New Roman" panose="02020603050405020304" pitchFamily="18" charset="0"/>
                <a:cs typeface="Times New Roman" panose="02020603050405020304" pitchFamily="18" charset="0"/>
              </a:rPr>
              <a:t>, чрез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прилагане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съответните</a:t>
            </a:r>
            <a:r>
              <a:rPr lang="ru-RU" dirty="0">
                <a:latin typeface="Times New Roman" panose="02020603050405020304" pitchFamily="18" charset="0"/>
                <a:ea typeface="Times New Roman" panose="02020603050405020304" pitchFamily="18" charset="0"/>
                <a:cs typeface="Times New Roman" panose="02020603050405020304" pitchFamily="18" charset="0"/>
              </a:rPr>
              <a:t> критерии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стандарти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215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Оказване на системна методическа помощ и подкрепа на доставчиците на социални услуги от компетентните държавни органи с оглед подобряване качеството на живот на хората с увреждания и техните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семейства;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215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Създаване на система за непрекъснато обучение и повишаване на квалификацията на персонала в специализираните институции за деца и за хора с увреждания с оглед прилагането на съвременните стандарти за медицински и социални грижи;</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215900" lvl="0" indent="-342900" algn="just">
              <a:lnSpc>
                <a:spcPct val="115000"/>
              </a:lnSpc>
              <a:spcAft>
                <a:spcPts val="0"/>
              </a:spcAft>
              <a:buFont typeface="Symbol" panose="05050102010706020507" pitchFamily="18" charset="2"/>
              <a:buChar char=""/>
              <a:tabLst>
                <a:tab pos="45720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Въвеждане на индивидуални бюджети и директни плащания при доставка на социални услуги на хората с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увреждания</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26304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ru-RU" dirty="0" smtClean="0">
              <a:latin typeface="Times New Roman" panose="02020603050405020304" pitchFamily="18" charset="0"/>
              <a:cs typeface="Times New Roman" panose="02020603050405020304" pitchFamily="18" charset="0"/>
            </a:endParaRPr>
          </a:p>
          <a:p>
            <a:pPr>
              <a:lnSpc>
                <a:spcPct val="100000"/>
              </a:lnSpc>
            </a:pPr>
            <a:r>
              <a:rPr lang="ru-RU" b="1" i="1" dirty="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Иновацията</a:t>
            </a:r>
            <a:r>
              <a:rPr lang="ru-RU" b="1" i="1"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 </a:t>
            </a:r>
            <a:r>
              <a:rPr lang="ru-RU" dirty="0" err="1">
                <a:latin typeface="Times New Roman" panose="02020603050405020304" pitchFamily="18" charset="0"/>
                <a:cs typeface="Times New Roman" panose="02020603050405020304" pitchFamily="18" charset="0"/>
              </a:rPr>
              <a:t>целенасочена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планирана</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контролирана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промяна</a:t>
            </a:r>
            <a:r>
              <a:rPr lang="ru-RU" dirty="0">
                <a:latin typeface="Times New Roman" panose="02020603050405020304" pitchFamily="18" charset="0"/>
                <a:cs typeface="Times New Roman" panose="02020603050405020304" pitchFamily="18" charset="0"/>
              </a:rPr>
              <a:t>, чрез </a:t>
            </a:r>
            <a:r>
              <a:rPr lang="ru-RU" dirty="0" err="1">
                <a:latin typeface="Times New Roman" panose="02020603050405020304" pitchFamily="18" charset="0"/>
                <a:cs typeface="Times New Roman" panose="02020603050405020304" pitchFamily="18" charset="0"/>
              </a:rPr>
              <a:t>която</a:t>
            </a:r>
            <a:r>
              <a:rPr lang="ru-RU" dirty="0">
                <a:latin typeface="Times New Roman" panose="02020603050405020304" pitchFamily="18" charset="0"/>
                <a:cs typeface="Times New Roman" panose="02020603050405020304" pitchFamily="18" charset="0"/>
              </a:rPr>
              <a:t> се </a:t>
            </a:r>
            <a:r>
              <a:rPr lang="ru-RU" dirty="0" err="1">
                <a:latin typeface="Times New Roman" panose="02020603050405020304" pitchFamily="18" charset="0"/>
                <a:cs typeface="Times New Roman" panose="02020603050405020304" pitchFamily="18" charset="0"/>
              </a:rPr>
              <a:t>покрива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възникнала</a:t>
            </a:r>
            <a:r>
              <a:rPr lang="ru-RU" dirty="0">
                <a:latin typeface="Times New Roman" panose="02020603050405020304" pitchFamily="18" charset="0"/>
                <a:cs typeface="Times New Roman" panose="02020603050405020304" pitchFamily="18" charset="0"/>
              </a:rPr>
              <a:t> в определена сфера </a:t>
            </a:r>
            <a:r>
              <a:rPr lang="ru-RU" dirty="0" err="1">
                <a:latin typeface="Times New Roman" panose="02020603050405020304" pitchFamily="18" charset="0"/>
                <a:cs typeface="Times New Roman" panose="02020603050405020304" pitchFamily="18" charset="0"/>
              </a:rPr>
              <a:t>необходимост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Иновация</a:t>
            </a:r>
            <a:r>
              <a:rPr lang="ru-RU" dirty="0">
                <a:latin typeface="Times New Roman" panose="02020603050405020304" pitchFamily="18" charset="0"/>
                <a:cs typeface="Times New Roman" panose="02020603050405020304" pitchFamily="18" charset="0"/>
              </a:rPr>
              <a:t> не е просто да се изобрети </a:t>
            </a:r>
            <a:r>
              <a:rPr lang="ru-RU" dirty="0" err="1">
                <a:latin typeface="Times New Roman" panose="02020603050405020304" pitchFamily="18" charset="0"/>
                <a:cs typeface="Times New Roman" panose="02020603050405020304" pitchFamily="18" charset="0"/>
              </a:rPr>
              <a:t>нещо</a:t>
            </a:r>
            <a:r>
              <a:rPr lang="ru-RU" dirty="0">
                <a:latin typeface="Times New Roman" panose="02020603050405020304" pitchFamily="18" charset="0"/>
                <a:cs typeface="Times New Roman" panose="02020603050405020304" pitchFamily="18" charset="0"/>
              </a:rPr>
              <a:t> ново в </a:t>
            </a:r>
            <a:r>
              <a:rPr lang="ru-RU" dirty="0" err="1">
                <a:latin typeface="Times New Roman" panose="02020603050405020304" pitchFamily="18" charset="0"/>
                <a:cs typeface="Times New Roman" panose="02020603050405020304" pitchFamily="18" charset="0"/>
              </a:rPr>
              <a:t>съществуваща</a:t>
            </a:r>
            <a:r>
              <a:rPr lang="ru-RU" dirty="0">
                <a:latin typeface="Times New Roman" panose="02020603050405020304" pitchFamily="18" charset="0"/>
                <a:cs typeface="Times New Roman" panose="02020603050405020304" pitchFamily="18" charset="0"/>
              </a:rPr>
              <a:t> система, а </a:t>
            </a:r>
            <a:r>
              <a:rPr lang="ru-RU" dirty="0" err="1">
                <a:latin typeface="Times New Roman" panose="02020603050405020304" pitchFamily="18" charset="0"/>
                <a:cs typeface="Times New Roman" panose="02020603050405020304" pitchFamily="18" charset="0"/>
              </a:rPr>
              <a:t>тази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новост</a:t>
            </a:r>
            <a:r>
              <a:rPr lang="ru-RU" dirty="0">
                <a:latin typeface="Times New Roman" panose="02020603050405020304" pitchFamily="18" charset="0"/>
                <a:cs typeface="Times New Roman" panose="02020603050405020304" pitchFamily="18" charset="0"/>
              </a:rPr>
              <a:t> да се внедри, приложи и  </a:t>
            </a:r>
            <a:r>
              <a:rPr lang="ru-RU" dirty="0" err="1">
                <a:latin typeface="Times New Roman" panose="02020603050405020304" pitchFamily="18" charset="0"/>
                <a:cs typeface="Times New Roman" panose="02020603050405020304" pitchFamily="18" charset="0"/>
              </a:rPr>
              <a:t>тя</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произведе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допълнителната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стойност</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която</a:t>
            </a:r>
            <a:r>
              <a:rPr lang="ru-RU" dirty="0">
                <a:latin typeface="Times New Roman" panose="02020603050405020304" pitchFamily="18" charset="0"/>
                <a:cs typeface="Times New Roman" panose="02020603050405020304" pitchFamily="18" charset="0"/>
              </a:rPr>
              <a:t> е внедрена.  В </a:t>
            </a:r>
            <a:r>
              <a:rPr lang="ru-RU" dirty="0" err="1">
                <a:latin typeface="Times New Roman" panose="02020603050405020304" pitchFamily="18" charset="0"/>
                <a:cs typeface="Times New Roman" panose="02020603050405020304" pitchFamily="18" charset="0"/>
              </a:rPr>
              <a:t>този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смисъл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иновацията</a:t>
            </a:r>
            <a:r>
              <a:rPr lang="ru-RU" dirty="0">
                <a:latin typeface="Times New Roman" panose="02020603050405020304" pitchFamily="18" charset="0"/>
                <a:cs typeface="Times New Roman" panose="02020603050405020304" pitchFamily="18" charset="0"/>
              </a:rPr>
              <a:t> не е цел,  а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921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a:lnSpc>
                <a:spcPct val="115000"/>
              </a:lnSpc>
              <a:spcBef>
                <a:spcPts val="1200"/>
              </a:spcBef>
              <a:spcAft>
                <a:spcPts val="800"/>
              </a:spcAft>
            </a:pPr>
            <a:r>
              <a:rPr lang="bg-BG" dirty="0">
                <a:latin typeface="Times New Roman" panose="02020603050405020304" pitchFamily="18" charset="0"/>
                <a:ea typeface="Times New Roman" panose="02020603050405020304" pitchFamily="18" charset="0"/>
                <a:cs typeface="Times New Roman" panose="02020603050405020304" pitchFamily="18" charset="0"/>
              </a:rPr>
              <a:t>Съществуващи иновативни практики </a:t>
            </a:r>
            <a:endParaRPr lang="en-US" dirty="0"/>
          </a:p>
        </p:txBody>
      </p:sp>
      <p:sp>
        <p:nvSpPr>
          <p:cNvPr id="3" name="Content Placeholder 2"/>
          <p:cNvSpPr>
            <a:spLocks noGrp="1"/>
          </p:cNvSpPr>
          <p:nvPr>
            <p:ph idx="1"/>
          </p:nvPr>
        </p:nvSpPr>
        <p:spPr>
          <a:xfrm>
            <a:off x="1097280" y="1845733"/>
            <a:ext cx="10058400" cy="4599134"/>
          </a:xfrm>
        </p:spPr>
        <p:txBody>
          <a:bodyPr>
            <a:normAutofit fontScale="92500" lnSpcReduction="20000"/>
          </a:bodyPr>
          <a:lstStyle/>
          <a:p>
            <a:pPr marL="43434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„Център за обществена подкрепа” при Областен съвет на Български Червен Кръст – гр. Добрич</a:t>
            </a:r>
          </a:p>
          <a:p>
            <a:pPr marL="43434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Проект „Семейство за всяко дете“</a:t>
            </a:r>
          </a:p>
          <a:p>
            <a:pPr marL="43434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Проект „Детство за всички” – планиране и прилагане на конкретни мерки за реална </a:t>
            </a:r>
            <a:r>
              <a:rPr lang="bg-BG"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деинституционализация</a:t>
            </a: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на децата с увреждания     </a:t>
            </a:r>
            <a:endParaRPr lang="bg-BG" dirty="0">
              <a:latin typeface="Calibri" panose="020F0502020204030204" pitchFamily="34" charset="0"/>
              <a:ea typeface="Calibri" panose="020F0502020204030204" pitchFamily="34" charset="0"/>
              <a:cs typeface="Times New Roman" panose="02020603050405020304" pitchFamily="18" charset="0"/>
            </a:endParaRPr>
          </a:p>
          <a:p>
            <a:pPr marL="43434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Програма „Ранна интервенция“ – Център „Ранна интервенция за предотвратяване изоставянето на деца с увреждане“</a:t>
            </a:r>
            <a:endParaRPr lang="bg-BG" dirty="0">
              <a:latin typeface="Calibri" panose="020F0502020204030204" pitchFamily="34" charset="0"/>
              <a:ea typeface="Calibri" panose="020F0502020204030204" pitchFamily="34" charset="0"/>
              <a:cs typeface="Times New Roman" panose="02020603050405020304" pitchFamily="18" charset="0"/>
            </a:endParaRPr>
          </a:p>
          <a:p>
            <a:pPr marL="43434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Проект „Участието на потребителите в процеса на вземане на решения – стъпка към пълна социална интеграция”</a:t>
            </a:r>
            <a:endParaRPr lang="bg-BG" dirty="0">
              <a:latin typeface="Calibri" panose="020F0502020204030204" pitchFamily="34" charset="0"/>
              <a:ea typeface="Calibri" panose="020F0502020204030204" pitchFamily="34" charset="0"/>
              <a:cs typeface="Times New Roman" panose="02020603050405020304" pitchFamily="18" charset="0"/>
            </a:endParaRPr>
          </a:p>
          <a:p>
            <a:pPr marL="43434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Проект „</a:t>
            </a:r>
            <a:r>
              <a:rPr lang="bg-BG"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ПОСОКА:Семейство</a:t>
            </a: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43434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bg-BG"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Център за настаняване от семеен тип за деца“ и „Център за настаняване от семеен тип за лица“</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endParaRPr lang="bg-BG" sz="1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0"/>
              </a:spcAft>
            </a:pP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99734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80060" indent="-342900" algn="just">
              <a:lnSpc>
                <a:spcPct val="115000"/>
              </a:lnSpc>
              <a:spcAft>
                <a:spcPts val="0"/>
              </a:spcAft>
              <a:buFont typeface="Wingdings" panose="05000000000000000000" pitchFamily="2" charset="2"/>
              <a:buChar char="§"/>
            </a:pPr>
            <a:r>
              <a:rPr lang="bg-BG"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Община Враца, Дневен център за деца и възрастни с увреждания (ДЦДВУ) „</a:t>
            </a: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Зорница”</a:t>
            </a:r>
          </a:p>
          <a:p>
            <a:pPr marL="480060" indent="-342900" algn="just">
              <a:lnSpc>
                <a:spcPct val="115000"/>
              </a:lnSpc>
              <a:spcAft>
                <a:spcPts val="0"/>
              </a:spcAft>
              <a:buFont typeface="Wingdings" panose="05000000000000000000" pitchFamily="2" charset="2"/>
              <a:buChar char="§"/>
            </a:pPr>
            <a:r>
              <a:rPr lang="bg-BG"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Предоставяне </a:t>
            </a:r>
            <a:r>
              <a:rPr lang="bg-BG"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на услугата „Помощ при домашното възпитание“ в автономна област Вале д‘Аоста , Италия</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80060" indent="-342900" algn="just">
              <a:lnSpc>
                <a:spcPct val="115000"/>
              </a:lnSpc>
              <a:spcAft>
                <a:spcPts val="0"/>
              </a:spcAft>
              <a:buFont typeface="Wingdings" panose="05000000000000000000" pitchFamily="2"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83902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4300" b="1" dirty="0">
                <a:latin typeface="Times New Roman" panose="02020603050405020304" pitchFamily="18" charset="0"/>
                <a:ea typeface="Calibri" panose="020F0502020204030204" pitchFamily="34" charset="0"/>
              </a:rPr>
              <a:t>СОБСТВЕНО ПРОУЧВАНЕ</a:t>
            </a:r>
            <a:endParaRPr lang="en-US" sz="4300" dirty="0"/>
          </a:p>
        </p:txBody>
      </p:sp>
      <p:sp>
        <p:nvSpPr>
          <p:cNvPr id="3" name="Content Placeholder 2"/>
          <p:cNvSpPr>
            <a:spLocks noGrp="1"/>
          </p:cNvSpPr>
          <p:nvPr>
            <p:ph idx="1"/>
          </p:nvPr>
        </p:nvSpPr>
        <p:spPr/>
        <p:txBody>
          <a:bodyPr/>
          <a:lstStyle/>
          <a:p>
            <a:pPr indent="457200" algn="just">
              <a:lnSpc>
                <a:spcPct val="115000"/>
              </a:lnSpc>
              <a:spcAft>
                <a:spcPts val="0"/>
              </a:spcAft>
            </a:pPr>
            <a:r>
              <a:rPr lang="bg-BG" dirty="0">
                <a:latin typeface="Times New Roman" panose="02020603050405020304" pitchFamily="18" charset="0"/>
              </a:rPr>
              <a:t>На базата на изследваната литература, разгледаните многобройни източници, насочени към </a:t>
            </a:r>
            <a:r>
              <a:rPr lang="bg-BG" dirty="0" err="1">
                <a:latin typeface="Times New Roman" panose="02020603050405020304" pitchFamily="18" charset="0"/>
              </a:rPr>
              <a:t>деинституционализацията</a:t>
            </a:r>
            <a:r>
              <a:rPr lang="bg-BG" dirty="0">
                <a:latin typeface="Times New Roman" panose="02020603050405020304" pitchFamily="18" charset="0"/>
              </a:rPr>
              <a:t> на децата със специални нужди и проучен български и чужд опит за въвеждане на иновативни практики в грижата за тях предлагам Модел за </a:t>
            </a:r>
            <a:r>
              <a:rPr lang="bg-BG" dirty="0" err="1">
                <a:latin typeface="Times New Roman" panose="02020603050405020304" pitchFamily="18" charset="0"/>
              </a:rPr>
              <a:t>Сетринска</a:t>
            </a:r>
            <a:r>
              <a:rPr lang="bg-BG" dirty="0">
                <a:latin typeface="Times New Roman" panose="02020603050405020304" pitchFamily="18" charset="0"/>
              </a:rPr>
              <a:t> служба по домовете.</a:t>
            </a:r>
            <a:endParaRPr lang="en-US" dirty="0"/>
          </a:p>
          <a:p>
            <a:pPr indent="449580" algn="just">
              <a:lnSpc>
                <a:spcPct val="115000"/>
              </a:lnSpc>
              <a:spcAft>
                <a:spcPts val="0"/>
              </a:spcAft>
            </a:pPr>
            <a:r>
              <a:rPr lang="bg-BG" b="1" dirty="0">
                <a:latin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Въз</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основа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bg-BG" dirty="0">
                <a:latin typeface="Times New Roman" panose="02020603050405020304" pitchFamily="18" charset="0"/>
                <a:ea typeface="Times New Roman" panose="02020603050405020304" pitchFamily="18" charset="0"/>
                <a:cs typeface="Times New Roman" panose="02020603050405020304" pitchFamily="18" charset="0"/>
              </a:rPr>
              <a:t>теоретичното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проучване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участието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автора</a:t>
            </a:r>
            <a:r>
              <a:rPr lang="en-US" dirty="0">
                <a:latin typeface="Times New Roman" panose="02020603050405020304" pitchFamily="18" charset="0"/>
                <a:ea typeface="Times New Roman" panose="02020603050405020304" pitchFamily="18" charset="0"/>
                <a:cs typeface="Times New Roman" panose="02020603050405020304" pitchFamily="18" charset="0"/>
              </a:rPr>
              <a:t> в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Проект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УНИЦЕФ и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дългогодишния</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опит</a:t>
            </a:r>
            <a:r>
              <a:rPr lang="en-US" dirty="0">
                <a:latin typeface="Times New Roman" panose="02020603050405020304" pitchFamily="18" charset="0"/>
                <a:ea typeface="Times New Roman" panose="02020603050405020304" pitchFamily="18" charset="0"/>
                <a:cs typeface="Times New Roman" panose="02020603050405020304" pitchFamily="18" charset="0"/>
              </a:rPr>
              <a:t> в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медико-социалната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сфера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bg-BG" dirty="0">
                <a:latin typeface="Times New Roman" panose="02020603050405020304" pitchFamily="18" charset="0"/>
                <a:ea typeface="Times New Roman" panose="02020603050405020304" pitchFamily="18" charset="0"/>
                <a:cs typeface="Times New Roman" panose="02020603050405020304" pitchFamily="18" charset="0"/>
              </a:rPr>
              <a:t>се разви и предлага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концепция</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за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създаване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Сестринска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bg-BG" dirty="0">
                <a:latin typeface="Times New Roman" panose="02020603050405020304" pitchFamily="18" charset="0"/>
                <a:ea typeface="Times New Roman" panose="02020603050405020304" pitchFamily="18" charset="0"/>
                <a:cs typeface="Times New Roman" panose="02020603050405020304" pitchFamily="18" charset="0"/>
              </a:rPr>
              <a:t>с</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предоставяща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както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грижи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за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деца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със</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специални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нужди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домовете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така</a:t>
            </a:r>
            <a:r>
              <a:rPr lang="en-US" dirty="0">
                <a:latin typeface="Times New Roman" panose="02020603050405020304" pitchFamily="18" charset="0"/>
                <a:ea typeface="Times New Roman" panose="02020603050405020304" pitchFamily="18" charset="0"/>
                <a:cs typeface="Times New Roman" panose="02020603050405020304" pitchFamily="18" charset="0"/>
              </a:rPr>
              <a:t> и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обучение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семействата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им</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dirty="0"/>
          </a:p>
          <a:p>
            <a:endParaRPr lang="en-US" dirty="0"/>
          </a:p>
        </p:txBody>
      </p:sp>
    </p:spTree>
    <p:extLst>
      <p:ext uri="{BB962C8B-B14F-4D97-AF65-F5344CB8AC3E}">
        <p14:creationId xmlns:p14="http://schemas.microsoft.com/office/powerpoint/2010/main" val="43382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4300" b="1" dirty="0">
                <a:solidFill>
                  <a:prstClr val="black">
                    <a:lumMod val="75000"/>
                    <a:lumOff val="25000"/>
                  </a:prstClr>
                </a:solidFill>
                <a:latin typeface="Times New Roman" panose="02020603050405020304" pitchFamily="18" charset="0"/>
                <a:ea typeface="Calibri" panose="020F0502020204030204" pitchFamily="34" charset="0"/>
              </a:rPr>
              <a:t>СОБСТВЕНО ПРОУЧВАНЕ</a:t>
            </a:r>
            <a:endParaRPr lang="en-US" dirty="0"/>
          </a:p>
        </p:txBody>
      </p:sp>
      <p:sp>
        <p:nvSpPr>
          <p:cNvPr id="3" name="Content Placeholder 2"/>
          <p:cNvSpPr>
            <a:spLocks noGrp="1"/>
          </p:cNvSpPr>
          <p:nvPr>
            <p:ph idx="1"/>
          </p:nvPr>
        </p:nvSpPr>
        <p:spPr>
          <a:xfrm>
            <a:off x="1097280" y="1845734"/>
            <a:ext cx="10058400" cy="4477948"/>
          </a:xfrm>
        </p:spPr>
        <p:txBody>
          <a:bodyPr/>
          <a:lstStyle/>
          <a:p>
            <a:pPr indent="449580" algn="just">
              <a:lnSpc>
                <a:spcPct val="115000"/>
              </a:lnSpc>
              <a:spcAft>
                <a:spcPts val="0"/>
              </a:spcAft>
            </a:pPr>
            <a:r>
              <a:rPr lang="bg-BG" dirty="0">
                <a:latin typeface="Times New Roman" panose="02020603050405020304" pitchFamily="18" charset="0"/>
                <a:ea typeface="Times New Roman" panose="02020603050405020304" pitchFamily="18" charset="0"/>
                <a:cs typeface="Times New Roman" panose="02020603050405020304" pitchFamily="18" charset="0"/>
              </a:rPr>
              <a:t>Апробирана е идеята с проучване сред всички участници с процеса на </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обгрижване</a:t>
            </a:r>
            <a:r>
              <a:rPr lang="bg-BG" dirty="0">
                <a:latin typeface="Times New Roman" panose="02020603050405020304" pitchFamily="18" charset="0"/>
                <a:ea typeface="Times New Roman" panose="02020603050405020304" pitchFamily="18" charset="0"/>
                <a:cs typeface="Times New Roman" panose="02020603050405020304" pitchFamily="18" charset="0"/>
              </a:rPr>
              <a:t> на децата от 0-6г. Всичко това позволи да се </a:t>
            </a:r>
            <a:r>
              <a:rPr lang="bg-BG" dirty="0" err="1">
                <a:latin typeface="Times New Roman" panose="02020603050405020304" pitchFamily="18" charset="0"/>
                <a:ea typeface="Times New Roman" panose="02020603050405020304" pitchFamily="18" charset="0"/>
                <a:cs typeface="Times New Roman" panose="02020603050405020304" pitchFamily="18" charset="0"/>
              </a:rPr>
              <a:t>формулирт</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няко</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лко</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ключови</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моменти</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проблеми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изграждане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Модел</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bg-BG"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предоставящ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здравни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грижи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домовете</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Първият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тях</a:t>
            </a:r>
            <a:r>
              <a:rPr lang="en-US" dirty="0">
                <a:latin typeface="Times New Roman" panose="02020603050405020304" pitchFamily="18" charset="0"/>
                <a:ea typeface="Times New Roman" panose="02020603050405020304" pitchFamily="18" charset="0"/>
                <a:cs typeface="Times New Roman" panose="02020603050405020304" pitchFamily="18" charset="0"/>
              </a:rPr>
              <a:t> е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дали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потребностите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децата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със</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специални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нужди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могат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бъдат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покрити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от</a:t>
            </a:r>
            <a:r>
              <a:rPr lang="en-US" dirty="0">
                <a:latin typeface="Times New Roman" panose="02020603050405020304" pitchFamily="18" charset="0"/>
                <a:ea typeface="Times New Roman" panose="02020603050405020304" pitchFamily="18" charset="0"/>
                <a:cs typeface="Times New Roman" panose="02020603050405020304" pitchFamily="18" charset="0"/>
              </a:rPr>
              <a:t> 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без</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посещават</a:t>
            </a:r>
            <a:r>
              <a:rPr lang="en-US" dirty="0">
                <a:latin typeface="Times New Roman" panose="02020603050405020304" pitchFamily="18" charset="0"/>
                <a:ea typeface="Times New Roman" panose="02020603050405020304" pitchFamily="18" charset="0"/>
                <a:cs typeface="Times New Roman" panose="02020603050405020304" pitchFamily="18" charset="0"/>
              </a:rPr>
              <a:t> Д</a:t>
            </a:r>
            <a:r>
              <a:rPr lang="bg-BG" dirty="0">
                <a:latin typeface="Times New Roman" panose="02020603050405020304" pitchFamily="18" charset="0"/>
                <a:ea typeface="Times New Roman" panose="02020603050405020304" pitchFamily="18" charset="0"/>
                <a:cs typeface="Times New Roman" panose="02020603050405020304" pitchFamily="18" charset="0"/>
              </a:rPr>
              <a:t>невен </a:t>
            </a:r>
            <a:r>
              <a:rPr lang="en-US" dirty="0">
                <a:latin typeface="Times New Roman" panose="02020603050405020304" pitchFamily="18" charset="0"/>
                <a:ea typeface="Times New Roman" panose="02020603050405020304" pitchFamily="18" charset="0"/>
                <a:cs typeface="Times New Roman" panose="02020603050405020304" pitchFamily="18" charset="0"/>
              </a:rPr>
              <a:t>ц</a:t>
            </a:r>
            <a:r>
              <a:rPr lang="bg-BG" dirty="0" err="1" smtClean="0">
                <a:latin typeface="Times New Roman" panose="02020603050405020304" pitchFamily="18" charset="0"/>
                <a:ea typeface="Times New Roman" panose="02020603050405020304" pitchFamily="18" charset="0"/>
                <a:cs typeface="Times New Roman" panose="02020603050405020304" pitchFamily="18" charset="0"/>
              </a:rPr>
              <a:t>ентър</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3549141" y="3986743"/>
            <a:ext cx="4608975" cy="2227664"/>
          </a:xfrm>
          <a:prstGeom prst="rect">
            <a:avLst/>
          </a:prstGeom>
        </p:spPr>
      </p:pic>
    </p:spTree>
    <p:extLst>
      <p:ext uri="{BB962C8B-B14F-4D97-AF65-F5344CB8AC3E}">
        <p14:creationId xmlns:p14="http://schemas.microsoft.com/office/powerpoint/2010/main" val="1232110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97280" y="1845734"/>
            <a:ext cx="4786788" cy="4023360"/>
          </a:xfrm>
        </p:spPr>
        <p:txBody>
          <a:bodyPr/>
          <a:lstStyle/>
          <a:p>
            <a:pPr indent="449580" algn="just">
              <a:lnSpc>
                <a:spcPct val="115000"/>
              </a:lnSpc>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Вторият</a:t>
            </a:r>
            <a:r>
              <a:rPr lang="en-US" dirty="0">
                <a:latin typeface="Times New Roman" panose="02020603050405020304" pitchFamily="18" charset="0"/>
                <a:ea typeface="Times New Roman" panose="02020603050405020304" pitchFamily="18" charset="0"/>
                <a:cs typeface="Times New Roman" panose="02020603050405020304" pitchFamily="18" charset="0"/>
              </a:rPr>
              <a:t> е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за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мнението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различните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анкетирани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групи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относно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дейностите</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които</a:t>
            </a:r>
            <a:r>
              <a:rPr lang="en-US" dirty="0">
                <a:latin typeface="Times New Roman" panose="02020603050405020304" pitchFamily="18" charset="0"/>
                <a:ea typeface="Times New Roman" panose="02020603050405020304" pitchFamily="18" charset="0"/>
                <a:cs typeface="Times New Roman" panose="02020603050405020304" pitchFamily="18" charset="0"/>
              </a:rPr>
              <a:t> 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може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изпълнява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самостоятелно</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6291691" y="286603"/>
            <a:ext cx="4456366" cy="5938091"/>
          </a:xfrm>
          <a:prstGeom prst="rect">
            <a:avLst/>
          </a:prstGeom>
        </p:spPr>
      </p:pic>
    </p:spTree>
    <p:extLst>
      <p:ext uri="{BB962C8B-B14F-4D97-AF65-F5344CB8AC3E}">
        <p14:creationId xmlns:p14="http://schemas.microsoft.com/office/powerpoint/2010/main" val="377220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97280" y="1845734"/>
            <a:ext cx="4554373" cy="4023360"/>
          </a:xfrm>
        </p:spPr>
        <p:txBody>
          <a:bodyPr/>
          <a:lstStyle/>
          <a:p>
            <a:pPr indent="449580" algn="just">
              <a:lnSpc>
                <a:spcPct val="115000"/>
              </a:lnSpc>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Третият</a:t>
            </a:r>
            <a:r>
              <a:rPr lang="en-US" dirty="0">
                <a:latin typeface="Times New Roman" panose="02020603050405020304" pitchFamily="18" charset="0"/>
                <a:ea typeface="Times New Roman" panose="02020603050405020304" pitchFamily="18" charset="0"/>
                <a:cs typeface="Times New Roman" panose="02020603050405020304" pitchFamily="18" charset="0"/>
              </a:rPr>
              <a:t> е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за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мнението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анкетираните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медицински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специалисти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от</a:t>
            </a:r>
            <a:r>
              <a:rPr lang="en-US" dirty="0">
                <a:latin typeface="Times New Roman" panose="02020603050405020304" pitchFamily="18" charset="0"/>
                <a:ea typeface="Times New Roman" panose="02020603050405020304" pitchFamily="18" charset="0"/>
                <a:cs typeface="Times New Roman" panose="02020603050405020304" pitchFamily="18" charset="0"/>
              </a:rPr>
              <a:t> ДЦ,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родители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деца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със</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специални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нужди</a:t>
            </a:r>
            <a:r>
              <a:rPr lang="en-US" dirty="0">
                <a:latin typeface="Times New Roman" panose="02020603050405020304" pitchFamily="18" charset="0"/>
                <a:ea typeface="Times New Roman" panose="02020603050405020304" pitchFamily="18" charset="0"/>
                <a:cs typeface="Times New Roman" panose="02020603050405020304" pitchFamily="18" charset="0"/>
              </a:rPr>
              <a:t> и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патронажни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сестри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относно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основните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фактори</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които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биха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създали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трудности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формирането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en-US" dirty="0">
                <a:latin typeface="Times New Roman" panose="02020603050405020304" pitchFamily="18" charset="0"/>
                <a:ea typeface="Times New Roman" panose="02020603050405020304" pitchFamily="18" charset="0"/>
                <a:cs typeface="Times New Roman" panose="02020603050405020304" pitchFamily="18" charset="0"/>
              </a:rPr>
              <a:t>  с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наличния</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ресурс</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от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Центъра</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6430871" y="286602"/>
            <a:ext cx="4724809" cy="6015045"/>
          </a:xfrm>
          <a:prstGeom prst="rect">
            <a:avLst/>
          </a:prstGeom>
        </p:spPr>
      </p:pic>
    </p:spTree>
    <p:extLst>
      <p:ext uri="{BB962C8B-B14F-4D97-AF65-F5344CB8AC3E}">
        <p14:creationId xmlns:p14="http://schemas.microsoft.com/office/powerpoint/2010/main" val="3930109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4300" b="1" dirty="0">
                <a:solidFill>
                  <a:prstClr val="black">
                    <a:lumMod val="75000"/>
                    <a:lumOff val="25000"/>
                  </a:prstClr>
                </a:solidFill>
                <a:latin typeface="Times New Roman" panose="02020603050405020304" pitchFamily="18" charset="0"/>
                <a:ea typeface="Calibri" panose="020F0502020204030204" pitchFamily="34" charset="0"/>
              </a:rPr>
              <a:t>СОБСТВЕНО ПРОУЧВАНЕ</a:t>
            </a:r>
            <a:endParaRPr lang="en-US" dirty="0"/>
          </a:p>
        </p:txBody>
      </p:sp>
      <p:sp>
        <p:nvSpPr>
          <p:cNvPr id="3" name="Content Placeholder 2"/>
          <p:cNvSpPr>
            <a:spLocks noGrp="1"/>
          </p:cNvSpPr>
          <p:nvPr>
            <p:ph idx="1"/>
          </p:nvPr>
        </p:nvSpPr>
        <p:spPr>
          <a:xfrm>
            <a:off x="1097280" y="1911835"/>
            <a:ext cx="4003530" cy="4023360"/>
          </a:xfrm>
        </p:spPr>
        <p:txBody>
          <a:bodyPr/>
          <a:lstStyle/>
          <a:p>
            <a:pPr algn="just">
              <a:lnSpc>
                <a:spcPct val="115000"/>
              </a:lnSpc>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Четвъртият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свързан</a:t>
            </a:r>
            <a:r>
              <a:rPr lang="en-US" dirty="0">
                <a:latin typeface="Times New Roman" panose="02020603050405020304" pitchFamily="18" charset="0"/>
                <a:ea typeface="Times New Roman" panose="02020603050405020304" pitchFamily="18" charset="0"/>
                <a:cs typeface="Times New Roman" panose="02020603050405020304" pitchFamily="18" charset="0"/>
              </a:rPr>
              <a:t> с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финансирането</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структурата</a:t>
            </a:r>
            <a:r>
              <a:rPr lang="en-US" dirty="0">
                <a:latin typeface="Times New Roman" panose="02020603050405020304" pitchFamily="18" charset="0"/>
                <a:ea typeface="Times New Roman" panose="02020603050405020304" pitchFamily="18" charset="0"/>
                <a:cs typeface="Times New Roman" panose="02020603050405020304" pitchFamily="18" charset="0"/>
              </a:rPr>
              <a:t> 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Предложените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възможни</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източниците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финансиране</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с</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са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показани</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ф</a:t>
            </a:r>
            <a:r>
              <a:rPr lang="bg-BG" dirty="0" err="1" smtClean="0">
                <a:latin typeface="Times New Roman" panose="02020603050405020304" pitchFamily="18" charset="0"/>
                <a:ea typeface="Times New Roman" panose="02020603050405020304" pitchFamily="18" charset="0"/>
                <a:cs typeface="Times New Roman" panose="02020603050405020304" pitchFamily="18" charset="0"/>
              </a:rPr>
              <a:t>игурата</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5255046" y="1911835"/>
            <a:ext cx="5794872" cy="3861004"/>
          </a:xfrm>
          <a:prstGeom prst="rect">
            <a:avLst/>
          </a:prstGeom>
        </p:spPr>
      </p:pic>
    </p:spTree>
    <p:extLst>
      <p:ext uri="{BB962C8B-B14F-4D97-AF65-F5344CB8AC3E}">
        <p14:creationId xmlns:p14="http://schemas.microsoft.com/office/powerpoint/2010/main" val="1824723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4300" b="1" dirty="0">
                <a:solidFill>
                  <a:prstClr val="black">
                    <a:lumMod val="75000"/>
                    <a:lumOff val="25000"/>
                  </a:prstClr>
                </a:solidFill>
                <a:latin typeface="Times New Roman" panose="02020603050405020304" pitchFamily="18" charset="0"/>
                <a:ea typeface="Calibri" panose="020F0502020204030204" pitchFamily="34" charset="0"/>
              </a:rPr>
              <a:t>СОБСТВЕНО ПРОУЧВАНЕ</a:t>
            </a:r>
            <a:endParaRPr lang="en-US" dirty="0"/>
          </a:p>
        </p:txBody>
      </p:sp>
      <p:pic>
        <p:nvPicPr>
          <p:cNvPr id="4" name="Content Placeholder 3"/>
          <p:cNvPicPr>
            <a:picLocks noGrp="1" noChangeAspect="1"/>
          </p:cNvPicPr>
          <p:nvPr>
            <p:ph idx="1"/>
          </p:nvPr>
        </p:nvPicPr>
        <p:blipFill>
          <a:blip r:embed="rId2"/>
          <a:stretch>
            <a:fillRect/>
          </a:stretch>
        </p:blipFill>
        <p:spPr>
          <a:xfrm>
            <a:off x="3633002" y="1839459"/>
            <a:ext cx="4925995" cy="3926164"/>
          </a:xfrm>
          <a:prstGeom prst="rect">
            <a:avLst/>
          </a:prstGeom>
        </p:spPr>
      </p:pic>
      <p:sp>
        <p:nvSpPr>
          <p:cNvPr id="5" name="Rectangle 4"/>
          <p:cNvSpPr/>
          <p:nvPr/>
        </p:nvSpPr>
        <p:spPr>
          <a:xfrm>
            <a:off x="3503364" y="5867722"/>
            <a:ext cx="5442332" cy="304699"/>
          </a:xfrm>
          <a:prstGeom prst="rect">
            <a:avLst/>
          </a:prstGeom>
        </p:spPr>
        <p:txBody>
          <a:bodyPr wrap="square">
            <a:spAutoFit/>
          </a:bodyPr>
          <a:lstStyle/>
          <a:p>
            <a:pPr algn="just">
              <a:lnSpc>
                <a:spcPct val="115000"/>
              </a:lnSpc>
              <a:spcAft>
                <a:spcPts val="0"/>
              </a:spcAft>
            </a:pPr>
            <a:r>
              <a:rPr lang="en-US" sz="1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Източници</a:t>
            </a: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финансиране</a:t>
            </a: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С</a:t>
            </a:r>
            <a:r>
              <a:rPr lang="bg-BG" sz="1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естинска</a:t>
            </a:r>
            <a:r>
              <a:rPr lang="bg-BG"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с</a:t>
            </a:r>
            <a:r>
              <a:rPr lang="bg-BG" sz="1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лужба</a:t>
            </a:r>
            <a:r>
              <a:rPr lang="bg-BG"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(според анкетираните)</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18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760164"/>
            <a:ext cx="10058400" cy="5871989"/>
          </a:xfrm>
        </p:spPr>
        <p:txBody>
          <a:bodyPr>
            <a:normAutofit fontScale="92500" lnSpcReduction="10000"/>
          </a:bodyPr>
          <a:lstStyle/>
          <a:p>
            <a:pPr indent="236220" algn="just">
              <a:lnSpc>
                <a:spcPct val="115000"/>
              </a:lnSpc>
              <a:spcAft>
                <a:spcPts val="0"/>
              </a:spcAf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Процесът</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протича</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много нива: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6482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работа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със</a:t>
            </a:r>
            <a:r>
              <a:rPr lang="ru-RU" dirty="0">
                <a:latin typeface="Times New Roman" panose="02020603050405020304" pitchFamily="18" charset="0"/>
                <a:ea typeface="Times New Roman" panose="02020603050405020304" pitchFamily="18" charset="0"/>
                <a:cs typeface="Times New Roman" panose="02020603050405020304" pitchFamily="18" charset="0"/>
              </a:rPr>
              <a:t> семейства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специалисти</a:t>
            </a:r>
            <a:r>
              <a:rPr lang="ru-RU" dirty="0">
                <a:latin typeface="Times New Roman" panose="02020603050405020304" pitchFamily="18" charset="0"/>
                <a:ea typeface="Times New Roman" panose="02020603050405020304" pitchFamily="18" charset="0"/>
                <a:cs typeface="Times New Roman" panose="02020603050405020304" pitchFamily="18" charset="0"/>
              </a:rPr>
              <a:t> от медико-</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социалната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сфера и близки до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нея</a:t>
            </a:r>
            <a:r>
              <a:rPr lang="ru-RU" dirty="0">
                <a:latin typeface="Times New Roman" panose="02020603050405020304" pitchFamily="18" charset="0"/>
                <a:ea typeface="Times New Roman" panose="02020603050405020304" pitchFamily="18" charset="0"/>
                <a:cs typeface="Times New Roman" panose="02020603050405020304" pitchFamily="18" charset="0"/>
              </a:rPr>
              <a:t> области  по превенция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изоставянето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институционализацията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a:t>
            </a:r>
            <a:r>
              <a:rPr lang="ru-RU" dirty="0">
                <a:latin typeface="Times New Roman" panose="02020603050405020304" pitchFamily="18" charset="0"/>
                <a:ea typeface="Times New Roman" panose="02020603050405020304" pitchFamily="18" charset="0"/>
                <a:cs typeface="Times New Roman" panose="02020603050405020304" pitchFamily="18" charset="0"/>
              </a:rPr>
              <a:t> с цел да се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ограничи</a:t>
            </a:r>
            <a:r>
              <a:rPr lang="ru-RU" dirty="0">
                <a:latin typeface="Times New Roman" panose="02020603050405020304" pitchFamily="18" charset="0"/>
                <a:ea typeface="Times New Roman" panose="02020603050405020304" pitchFamily="18" charset="0"/>
                <a:cs typeface="Times New Roman" panose="02020603050405020304" pitchFamily="18" charset="0"/>
              </a:rPr>
              <a:t> и постепенно прекрати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постъпването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a:t>
            </a:r>
            <a:r>
              <a:rPr lang="ru-RU" dirty="0">
                <a:latin typeface="Times New Roman" panose="02020603050405020304" pitchFamily="18" charset="0"/>
                <a:ea typeface="Times New Roman" panose="02020603050405020304" pitchFamily="18" charset="0"/>
                <a:cs typeface="Times New Roman" panose="02020603050405020304" pitchFamily="18" charset="0"/>
              </a:rPr>
              <a:t> в институции,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както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и да се подкрепи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реинтегрирането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в родните им семейства;</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6482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реформа и работа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системата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социално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подпомагане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реализиране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социална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подкрепа</a:t>
            </a:r>
            <a:r>
              <a:rPr lang="ru-RU" dirty="0">
                <a:latin typeface="Times New Roman" panose="02020603050405020304" pitchFamily="18" charset="0"/>
                <a:ea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закрила</a:t>
            </a:r>
            <a:r>
              <a:rPr lang="ru-RU" dirty="0">
                <a:latin typeface="Times New Roman" panose="02020603050405020304" pitchFamily="18" charset="0"/>
                <a:ea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подкрепа</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родното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разширеното</a:t>
            </a:r>
            <a:r>
              <a:rPr lang="ru-RU" dirty="0">
                <a:latin typeface="Times New Roman" panose="02020603050405020304" pitchFamily="18" charset="0"/>
                <a:ea typeface="Times New Roman" panose="02020603050405020304" pitchFamily="18" charset="0"/>
                <a:cs typeface="Times New Roman" panose="02020603050405020304" pitchFamily="18" charset="0"/>
              </a:rPr>
              <a:t> семейство за превенция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изоставянето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отглеждане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семейна</a:t>
            </a:r>
            <a:r>
              <a:rPr lang="ru-RU" dirty="0">
                <a:latin typeface="Times New Roman" panose="02020603050405020304" pitchFamily="18" charset="0"/>
                <a:ea typeface="Times New Roman" panose="02020603050405020304" pitchFamily="18" charset="0"/>
                <a:cs typeface="Times New Roman" panose="02020603050405020304" pitchFamily="18" charset="0"/>
              </a:rPr>
              <a:t> среда;</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6482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разкриване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алтернативни</a:t>
            </a:r>
            <a:r>
              <a:rPr lang="ru-RU" dirty="0">
                <a:latin typeface="Times New Roman" panose="02020603050405020304" pitchFamily="18" charset="0"/>
                <a:ea typeface="Times New Roman" panose="02020603050405020304" pitchFamily="18" charset="0"/>
                <a:cs typeface="Times New Roman" panose="02020603050405020304" pitchFamily="18" charset="0"/>
              </a:rPr>
              <a:t> услуги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форми</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грижа</a:t>
            </a:r>
            <a:r>
              <a:rPr lang="ru-RU" dirty="0">
                <a:latin typeface="Times New Roman" panose="02020603050405020304" pitchFamily="18" charset="0"/>
                <a:ea typeface="Times New Roman" panose="02020603050405020304" pitchFamily="18" charset="0"/>
                <a:cs typeface="Times New Roman" panose="02020603050405020304" pitchFamily="18" charset="0"/>
              </a:rPr>
              <a:t>, за да се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създаде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възможност</a:t>
            </a:r>
            <a:r>
              <a:rPr lang="ru-RU"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извеждане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от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институциите</a:t>
            </a:r>
            <a:r>
              <a:rPr lang="ru-RU" dirty="0">
                <a:latin typeface="Times New Roman" panose="02020603050405020304" pitchFamily="18" charset="0"/>
                <a:ea typeface="Times New Roman" panose="02020603050405020304" pitchFamily="18" charset="0"/>
                <a:cs typeface="Times New Roman" panose="02020603050405020304" pitchFamily="18" charset="0"/>
              </a:rPr>
              <a:t> или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предотвратяване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тяхното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настаняване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6482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насърчаване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развитието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осиновяването</a:t>
            </a:r>
            <a:r>
              <a:rPr lang="ru-RU" dirty="0">
                <a:latin typeface="Times New Roman" panose="02020603050405020304" pitchFamily="18" charset="0"/>
                <a:ea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приемната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грижа</a:t>
            </a:r>
            <a:r>
              <a:rPr lang="ru-RU" dirty="0">
                <a:latin typeface="Times New Roman" panose="02020603050405020304" pitchFamily="18" charset="0"/>
                <a:ea typeface="Times New Roman" panose="02020603050405020304" pitchFamily="18" charset="0"/>
                <a:cs typeface="Times New Roman" panose="02020603050405020304" pitchFamily="18" charset="0"/>
              </a:rPr>
              <a:t> с фокус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върху</a:t>
            </a:r>
            <a:r>
              <a:rPr lang="ru-RU" dirty="0">
                <a:latin typeface="Times New Roman" panose="02020603050405020304" pitchFamily="18" charset="0"/>
                <a:ea typeface="Times New Roman" panose="02020603050405020304" pitchFamily="18" charset="0"/>
                <a:cs typeface="Times New Roman" panose="02020603050405020304" pitchFamily="18" charset="0"/>
              </a:rPr>
              <a:t> развитие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услугите</a:t>
            </a:r>
            <a:r>
              <a:rPr lang="ru-RU"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a:t>
            </a:r>
            <a:r>
              <a:rPr lang="ru-RU" dirty="0">
                <a:latin typeface="Times New Roman" panose="02020603050405020304" pitchFamily="18" charset="0"/>
                <a:ea typeface="Times New Roman" panose="02020603050405020304" pitchFamily="18" charset="0"/>
                <a:cs typeface="Times New Roman" panose="02020603050405020304" pitchFamily="18" charset="0"/>
              </a:rPr>
              <a:t> от 0-3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години</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6482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ангажиране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обществеността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подкрепа</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напускащи</a:t>
            </a:r>
            <a:r>
              <a:rPr lang="ru-RU" dirty="0">
                <a:latin typeface="Times New Roman" panose="02020603050405020304" pitchFamily="18" charset="0"/>
                <a:ea typeface="Times New Roman" panose="02020603050405020304" pitchFamily="18" charset="0"/>
                <a:cs typeface="Times New Roman" panose="02020603050405020304" pitchFamily="18" charset="0"/>
              </a:rPr>
              <a:t> институции,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тяхното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социално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включване</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464820" algn="l"/>
              </a:tabLst>
            </a:pPr>
            <a:r>
              <a:rPr lang="bg-BG" dirty="0">
                <a:latin typeface="Times New Roman" panose="02020603050405020304" pitchFamily="18" charset="0"/>
                <a:ea typeface="Times New Roman" panose="02020603050405020304" pitchFamily="18" charset="0"/>
                <a:cs typeface="Times New Roman" panose="02020603050405020304" pitchFamily="18" charset="0"/>
              </a:rPr>
              <a:t>п</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оставяне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децата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семействата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центъра</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работата</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всички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работещи</a:t>
            </a:r>
            <a:r>
              <a:rPr lang="ru-RU" dirty="0">
                <a:latin typeface="Times New Roman" panose="02020603050405020304" pitchFamily="18" charset="0"/>
                <a:ea typeface="Times New Roman" panose="02020603050405020304" pitchFamily="18" charset="0"/>
                <a:cs typeface="Times New Roman" panose="02020603050405020304" pitchFamily="18" charset="0"/>
              </a:rPr>
              <a:t> с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деца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54850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15000"/>
              </a:lnSpc>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Структура</a:t>
            </a:r>
            <a:r>
              <a:rPr lang="en-US" b="1" dirty="0">
                <a:latin typeface="Times New Roman" panose="02020603050405020304" pitchFamily="18" charset="0"/>
                <a:ea typeface="Times New Roman" panose="02020603050405020304" pitchFamily="18" charset="0"/>
                <a:cs typeface="Times New Roman" panose="02020603050405020304" pitchFamily="18" charset="0"/>
              </a:rPr>
              <a:t> и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взаимодействие</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b="1" dirty="0">
                <a:latin typeface="Times New Roman" panose="02020603050405020304" pitchFamily="18" charset="0"/>
                <a:ea typeface="Times New Roman" panose="02020603050405020304" pitchFamily="18" charset="0"/>
                <a:cs typeface="Times New Roman" panose="02020603050405020304" pitchFamily="18" charset="0"/>
              </a:rPr>
              <a:t> С</a:t>
            </a:r>
            <a:r>
              <a:rPr lang="bg-BG" b="1"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с</a:t>
            </a:r>
            <a:r>
              <a:rPr lang="bg-BG" b="1" dirty="0" err="1" smtClean="0">
                <a:latin typeface="Times New Roman" panose="02020603050405020304" pitchFamily="18" charset="0"/>
                <a:ea typeface="Times New Roman" panose="02020603050405020304" pitchFamily="18" charset="0"/>
                <a:cs typeface="Times New Roman" panose="02020603050405020304" pitchFamily="18" charset="0"/>
              </a:rPr>
              <a:t>лужба</a:t>
            </a:r>
            <a:endParaRPr lang="en-US" dirty="0"/>
          </a:p>
        </p:txBody>
      </p:sp>
      <p:pic>
        <p:nvPicPr>
          <p:cNvPr id="4" name="Content Placeholder 3"/>
          <p:cNvPicPr>
            <a:picLocks noGrp="1" noChangeAspect="1"/>
          </p:cNvPicPr>
          <p:nvPr>
            <p:ph idx="1"/>
          </p:nvPr>
        </p:nvPicPr>
        <p:blipFill>
          <a:blip r:embed="rId2"/>
          <a:stretch>
            <a:fillRect/>
          </a:stretch>
        </p:blipFill>
        <p:spPr>
          <a:xfrm>
            <a:off x="3791192" y="1867109"/>
            <a:ext cx="4669941" cy="3981033"/>
          </a:xfrm>
          <a:prstGeom prst="rect">
            <a:avLst/>
          </a:prstGeom>
        </p:spPr>
      </p:pic>
    </p:spTree>
    <p:extLst>
      <p:ext uri="{BB962C8B-B14F-4D97-AF65-F5344CB8AC3E}">
        <p14:creationId xmlns:p14="http://schemas.microsoft.com/office/powerpoint/2010/main" val="3575162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indent="449580" algn="just">
              <a:lnSpc>
                <a:spcPct val="115000"/>
              </a:lnSpc>
              <a:spcAft>
                <a:spcPts val="0"/>
              </a:spcAft>
            </a:pPr>
            <a:endParaRPr lang="bg-BG" b="1"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15000"/>
              </a:lnSpc>
              <a:spcAft>
                <a:spcPts val="0"/>
              </a:spcAft>
            </a:pPr>
            <a:r>
              <a:rPr lang="en-US" b="1" i="1" dirty="0" err="1" smtClean="0">
                <a:latin typeface="Times New Roman" panose="02020603050405020304" pitchFamily="18" charset="0"/>
                <a:ea typeface="Times New Roman" panose="02020603050405020304" pitchFamily="18" charset="0"/>
                <a:cs typeface="Times New Roman" panose="02020603050405020304" pitchFamily="18" charset="0"/>
              </a:rPr>
              <a:t>Предложената</a:t>
            </a:r>
            <a:r>
              <a:rPr lang="en-US"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С</a:t>
            </a:r>
            <a:r>
              <a:rPr lang="bg-BG" b="1" i="1" dirty="0" err="1">
                <a:latin typeface="Times New Roman" panose="02020603050405020304" pitchFamily="18" charset="0"/>
                <a:ea typeface="Times New Roman" panose="02020603050405020304" pitchFamily="18" charset="0"/>
                <a:cs typeface="Times New Roman" panose="02020603050405020304" pitchFamily="18" charset="0"/>
              </a:rPr>
              <a:t>естринска</a:t>
            </a:r>
            <a:r>
              <a:rPr lang="bg-BG"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с</a:t>
            </a:r>
            <a:r>
              <a:rPr lang="bg-BG" b="1" i="1" dirty="0" err="1">
                <a:latin typeface="Times New Roman" panose="02020603050405020304" pitchFamily="18" charset="0"/>
                <a:ea typeface="Times New Roman" panose="02020603050405020304" pitchFamily="18" charset="0"/>
                <a:cs typeface="Times New Roman" panose="02020603050405020304" pitchFamily="18" charset="0"/>
              </a:rPr>
              <a:t>лужба</a:t>
            </a:r>
            <a:r>
              <a:rPr lang="bg-BG" b="1" i="1" dirty="0">
                <a:latin typeface="Times New Roman" panose="02020603050405020304" pitchFamily="18" charset="0"/>
                <a:ea typeface="Times New Roman" panose="02020603050405020304" pitchFamily="18" charset="0"/>
                <a:cs typeface="Times New Roman" panose="02020603050405020304" pitchFamily="18" charset="0"/>
              </a:rPr>
              <a:t> по домовете</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е </a:t>
            </a:r>
            <a:r>
              <a:rPr lang="en-US" b="1" i="1" dirty="0" err="1" smtClean="0">
                <a:latin typeface="Times New Roman" panose="02020603050405020304" pitchFamily="18" charset="0"/>
                <a:ea typeface="Times New Roman" panose="02020603050405020304" pitchFamily="18" charset="0"/>
                <a:cs typeface="Times New Roman" panose="02020603050405020304" pitchFamily="18" charset="0"/>
              </a:rPr>
              <a:t>иноватив</a:t>
            </a:r>
            <a:r>
              <a:rPr lang="bg-BG" b="1" i="1" dirty="0" smtClean="0">
                <a:latin typeface="Times New Roman" panose="02020603050405020304" pitchFamily="18" charset="0"/>
                <a:ea typeface="Times New Roman" panose="02020603050405020304" pitchFamily="18" charset="0"/>
                <a:cs typeface="Times New Roman" panose="02020603050405020304" pitchFamily="18" charset="0"/>
              </a:rPr>
              <a:t>на</a:t>
            </a:r>
            <a:r>
              <a:rPr lang="en-US"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п</a:t>
            </a:r>
            <a:r>
              <a:rPr lang="bg-BG" b="1" i="1" dirty="0" err="1">
                <a:latin typeface="Times New Roman" panose="02020603050405020304" pitchFamily="18" charset="0"/>
                <a:ea typeface="Times New Roman" panose="02020603050405020304" pitchFamily="18" charset="0"/>
                <a:cs typeface="Times New Roman" panose="02020603050405020304" pitchFamily="18" charset="0"/>
              </a:rPr>
              <a:t>рактика</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за</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разрешаване</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част</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от</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проблемите</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семействата</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 в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които</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се</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отглеждат</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деца</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със</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специални</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нужди</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bg-BG"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9535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indent="449580" algn="just">
              <a:lnSpc>
                <a:spcPct val="115000"/>
              </a:lnSpc>
              <a:spcAft>
                <a:spcPts val="0"/>
              </a:spcAft>
            </a:pPr>
            <a:r>
              <a:rPr lang="bg-BG" dirty="0">
                <a:solidFill>
                  <a:srgbClr val="262423"/>
                </a:solidFill>
                <a:latin typeface="Times New Roman" panose="02020603050405020304" pitchFamily="18" charset="0"/>
                <a:ea typeface="Calibri" panose="020F0502020204030204" pitchFamily="34" charset="0"/>
                <a:cs typeface="Times New Roman" panose="02020603050405020304" pitchFamily="18" charset="0"/>
              </a:rPr>
              <a:t>Всяко дете има правото да получи най-добрата терапевтична грижа и адекватна социална подкрепа. Целта е да осигури възможност на децата със специални нужди да разгърнат своя потенциал, далече от домашната изолация в </a:t>
            </a:r>
            <a:r>
              <a:rPr lang="bg-BG" dirty="0" err="1">
                <a:solidFill>
                  <a:srgbClr val="262423"/>
                </a:solidFill>
                <a:latin typeface="Times New Roman" panose="02020603050405020304" pitchFamily="18" charset="0"/>
                <a:ea typeface="Calibri" panose="020F0502020204030204" pitchFamily="34" charset="0"/>
                <a:cs typeface="Times New Roman" panose="02020603050405020304" pitchFamily="18" charset="0"/>
              </a:rPr>
              <a:t>извънболнична</a:t>
            </a:r>
            <a:r>
              <a:rPr lang="bg-BG" dirty="0">
                <a:solidFill>
                  <a:srgbClr val="262423"/>
                </a:solidFill>
                <a:latin typeface="Times New Roman" panose="02020603050405020304" pitchFamily="18" charset="0"/>
                <a:ea typeface="Calibri" panose="020F0502020204030204" pitchFamily="34" charset="0"/>
                <a:cs typeface="Times New Roman" panose="02020603050405020304" pitchFamily="18" charset="0"/>
              </a:rPr>
              <a:t> среда. За да се постигне това, е необходимо да се работи директно с децата и техните родители, като се обединяват специалисти, терапевти и институции. Усилията са насочени и към повишаване на информираността и социалната ангажираност. Заставам зад идеята за общество, в което нуждите на децата с увреждания са удовлетворени и правата им са защитени.  Тази идея е в самото сърце на всеки проект, върху който се работи, и всяка програма за промяна. Всичко, което се прави, има за цел подобряване качеството на живот на децата с увреждания и техните семейства.</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9809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indent="449580" algn="just">
              <a:lnSpc>
                <a:spcPct val="115000"/>
              </a:lnSpc>
              <a:spcAft>
                <a:spcPts val="0"/>
              </a:spcAft>
            </a:pPr>
            <a:r>
              <a:rPr lang="bg-BG" dirty="0">
                <a:latin typeface="Times New Roman" panose="02020603050405020304" pitchFamily="18" charset="0"/>
                <a:ea typeface="Calibri" panose="020F0502020204030204" pitchFamily="34" charset="0"/>
                <a:cs typeface="Times New Roman" panose="02020603050405020304" pitchFamily="18" charset="0"/>
              </a:rPr>
              <a:t>Българското общество, политици, медицински съсловни организации, лекари, експерти и специалисти, както и самите семейства на деца със специални нужди трябва да извървят своя път и да осъзнаят, че различията между индивидите, различията между децата, включително наличието на увреждания и хронични </a:t>
            </a:r>
            <a:r>
              <a:rPr lang="bg-BG" dirty="0" err="1">
                <a:latin typeface="Times New Roman" panose="02020603050405020304" pitchFamily="18" charset="0"/>
                <a:ea typeface="Calibri" panose="020F0502020204030204" pitchFamily="34" charset="0"/>
                <a:cs typeface="Times New Roman" panose="02020603050405020304" pitchFamily="18" charset="0"/>
              </a:rPr>
              <a:t>заболяния</a:t>
            </a:r>
            <a:r>
              <a:rPr lang="bg-BG" dirty="0">
                <a:latin typeface="Times New Roman" panose="02020603050405020304" pitchFamily="18" charset="0"/>
                <a:ea typeface="Calibri" panose="020F0502020204030204" pitchFamily="34" charset="0"/>
                <a:cs typeface="Times New Roman" panose="02020603050405020304" pitchFamily="18" charset="0"/>
              </a:rPr>
              <a:t> е нормален аспект на живота. Тези различия не трябва да водят до проблеми, </a:t>
            </a:r>
            <a:r>
              <a:rPr lang="bg-BG" dirty="0" err="1">
                <a:latin typeface="Times New Roman" panose="02020603050405020304" pitchFamily="18" charset="0"/>
                <a:ea typeface="Calibri" panose="020F0502020204030204" pitchFamily="34" charset="0"/>
                <a:cs typeface="Times New Roman" panose="02020603050405020304" pitchFamily="18" charset="0"/>
              </a:rPr>
              <a:t>стигматизация</a:t>
            </a:r>
            <a:r>
              <a:rPr lang="bg-BG" dirty="0">
                <a:latin typeface="Times New Roman" panose="02020603050405020304" pitchFamily="18" charset="0"/>
                <a:ea typeface="Calibri" panose="020F0502020204030204" pitchFamily="34" charset="0"/>
                <a:cs typeface="Times New Roman" panose="02020603050405020304" pitchFamily="18" charset="0"/>
              </a:rPr>
              <a:t> и дискриминация, а са източник на многообразие и богатство.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bg-BG" b="1" dirty="0">
                <a:latin typeface="Times New Roman" panose="02020603050405020304" pitchFamily="18" charset="0"/>
                <a:ea typeface="Calibri" panose="020F0502020204030204" pitchFamily="34" charset="0"/>
                <a:cs typeface="Times New Roman" panose="02020603050405020304" pitchFamily="18" charset="0"/>
              </a:rPr>
              <a:t>Всяко дете, независимо от неговата специфика, има възможности да се реализира, да се учи, да участва в живота на обществото, ако са създадени предпоставки то да развие своя ресурс.</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9037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bg-BG" sz="4800" b="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r>
              <a:rPr lang="bg-BG" sz="4800" b="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Благодаря </a:t>
            </a:r>
            <a:r>
              <a:rPr lang="bg-BG" sz="4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за вниманието!</a:t>
            </a:r>
            <a:endParaRPr lang="en-U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59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7620">
              <a:lnSpc>
                <a:spcPct val="115000"/>
              </a:lnSpc>
              <a:spcAft>
                <a:spcPts val="0"/>
              </a:spcAft>
            </a:pPr>
            <a:r>
              <a:rPr lang="bg-BG" sz="4300" b="1" dirty="0">
                <a:latin typeface="Times New Roman" panose="02020603050405020304" pitchFamily="18" charset="0"/>
                <a:ea typeface="Times New Roman" panose="02020603050405020304" pitchFamily="18" charset="0"/>
                <a:cs typeface="Times New Roman" panose="02020603050405020304" pitchFamily="18" charset="0"/>
              </a:rPr>
              <a:t>Основни принципи</a:t>
            </a:r>
            <a:r>
              <a:rPr lang="bg-BG" sz="43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300" dirty="0"/>
          </a:p>
        </p:txBody>
      </p:sp>
      <p:sp>
        <p:nvSpPr>
          <p:cNvPr id="3" name="Content Placeholder 2"/>
          <p:cNvSpPr>
            <a:spLocks noGrp="1"/>
          </p:cNvSpPr>
          <p:nvPr>
            <p:ph idx="1"/>
          </p:nvPr>
        </p:nvSpPr>
        <p:spPr/>
        <p:txBody>
          <a:bodyPr/>
          <a:lstStyle/>
          <a:p>
            <a:pPr indent="457200" algn="just">
              <a:lnSpc>
                <a:spcPct val="115000"/>
              </a:lnSpc>
              <a:spcAft>
                <a:spcPts val="0"/>
              </a:spcAft>
            </a:pPr>
            <a:endParaRPr lang="bg-BG"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bg-BG" b="1" dirty="0" smtClean="0">
                <a:latin typeface="Times New Roman" panose="02020603050405020304" pitchFamily="18" charset="0"/>
                <a:ea typeface="Times New Roman" panose="02020603050405020304" pitchFamily="18" charset="0"/>
                <a:cs typeface="Times New Roman" panose="02020603050405020304" pitchFamily="18" charset="0"/>
              </a:rPr>
              <a:t>Действия </a:t>
            </a:r>
            <a:r>
              <a:rPr lang="bg-BG" b="1" dirty="0">
                <a:latin typeface="Times New Roman" panose="02020603050405020304" pitchFamily="18" charset="0"/>
                <a:ea typeface="Times New Roman" panose="02020603050405020304" pitchFamily="18" charset="0"/>
                <a:cs typeface="Times New Roman" panose="02020603050405020304" pitchFamily="18" charset="0"/>
              </a:rPr>
              <a:t>в защита на най-добрия интерес на детето съобразно Конвенцията на ООН за правата на </a:t>
            </a:r>
            <a:r>
              <a:rPr lang="bg-BG" b="1" dirty="0" smtClean="0">
                <a:latin typeface="Times New Roman" panose="02020603050405020304" pitchFamily="18" charset="0"/>
                <a:ea typeface="Times New Roman" panose="02020603050405020304" pitchFamily="18" charset="0"/>
                <a:cs typeface="Times New Roman" panose="02020603050405020304" pitchFamily="18" charset="0"/>
              </a:rPr>
              <a:t>детето</a:t>
            </a:r>
            <a:r>
              <a:rPr lang="en-US" b="1" dirty="0" smtClean="0">
                <a:latin typeface="Arial" panose="020B0604020202020204" pitchFamily="34" charset="0"/>
                <a:ea typeface="Times New Roman" panose="02020603050405020304" pitchFamily="18" charset="0"/>
                <a:cs typeface="Times New Roman" panose="02020603050405020304" pitchFamily="18" charset="0"/>
              </a:rPr>
              <a:t> </a:t>
            </a:r>
            <a:r>
              <a:rPr lang="bg-BG" dirty="0">
                <a:latin typeface="Times New Roman" panose="02020603050405020304" pitchFamily="18" charset="0"/>
                <a:ea typeface="Times New Roman" panose="02020603050405020304" pitchFamily="18" charset="0"/>
                <a:cs typeface="Times New Roman" panose="02020603050405020304" pitchFamily="18" charset="0"/>
              </a:rPr>
              <a:t>е водещият принцип, съгласно който интересът на детето трябва</a:t>
            </a:r>
            <a:r>
              <a:rPr lang="bg-BG" dirty="0">
                <a:latin typeface="Arial" panose="020B0604020202020204" pitchFamily="34" charset="0"/>
                <a:ea typeface="Times New Roman" panose="02020603050405020304" pitchFamily="18" charset="0"/>
                <a:cs typeface="Times New Roman" panose="02020603050405020304" pitchFamily="18" charset="0"/>
              </a:rPr>
              <a:t> </a:t>
            </a:r>
            <a:r>
              <a:rPr lang="bg-BG" dirty="0">
                <a:latin typeface="Times New Roman" panose="02020603050405020304" pitchFamily="18" charset="0"/>
                <a:ea typeface="Times New Roman" panose="02020603050405020304" pitchFamily="18" charset="0"/>
                <a:cs typeface="Times New Roman" panose="02020603050405020304" pitchFamily="18" charset="0"/>
              </a:rPr>
              <a:t>да се поставя над интересите на всички други, включително родители, потенциални осиновители, приемни родители или персонал от институцията.</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20852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7620">
              <a:lnSpc>
                <a:spcPct val="115000"/>
              </a:lnSpc>
              <a:spcAft>
                <a:spcPts val="0"/>
              </a:spcAft>
            </a:pPr>
            <a:r>
              <a:rPr lang="bg-BG" sz="4300" b="1" dirty="0">
                <a:latin typeface="Times New Roman" panose="02020603050405020304" pitchFamily="18" charset="0"/>
                <a:ea typeface="Times New Roman" panose="02020603050405020304" pitchFamily="18" charset="0"/>
                <a:cs typeface="Times New Roman" panose="02020603050405020304" pitchFamily="18" charset="0"/>
              </a:rPr>
              <a:t>Основни принципи</a:t>
            </a:r>
            <a:r>
              <a:rPr lang="bg-BG" sz="43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300" dirty="0"/>
          </a:p>
        </p:txBody>
      </p:sp>
      <p:sp>
        <p:nvSpPr>
          <p:cNvPr id="3" name="Content Placeholder 2"/>
          <p:cNvSpPr>
            <a:spLocks noGrp="1"/>
          </p:cNvSpPr>
          <p:nvPr>
            <p:ph idx="1"/>
          </p:nvPr>
        </p:nvSpPr>
        <p:spPr/>
        <p:txBody>
          <a:bodyPr/>
          <a:lstStyle/>
          <a:p>
            <a:pPr indent="457200" algn="just">
              <a:lnSpc>
                <a:spcPct val="115000"/>
              </a:lnSpc>
              <a:spcAft>
                <a:spcPts val="0"/>
              </a:spcAft>
            </a:pPr>
            <a:endParaRPr lang="bg-BG"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bg-BG" b="1" dirty="0" smtClean="0">
                <a:latin typeface="Times New Roman" panose="02020603050405020304" pitchFamily="18" charset="0"/>
                <a:ea typeface="Times New Roman" panose="02020603050405020304" pitchFamily="18" charset="0"/>
                <a:cs typeface="Times New Roman" panose="02020603050405020304" pitchFamily="18" charset="0"/>
              </a:rPr>
              <a:t>Семейството </a:t>
            </a:r>
            <a:r>
              <a:rPr lang="bg-BG" b="1" dirty="0">
                <a:latin typeface="Times New Roman" panose="02020603050405020304" pitchFamily="18" charset="0"/>
                <a:ea typeface="Times New Roman" panose="02020603050405020304" pitchFamily="18" charset="0"/>
                <a:cs typeface="Times New Roman" panose="02020603050405020304" pitchFamily="18" charset="0"/>
              </a:rPr>
              <a:t>е най-добрата среда за развитие на детето </a:t>
            </a:r>
            <a:r>
              <a:rPr lang="bg-BG" dirty="0">
                <a:latin typeface="Times New Roman" panose="02020603050405020304" pitchFamily="18" charset="0"/>
                <a:ea typeface="Times New Roman" panose="02020603050405020304" pitchFamily="18" charset="0"/>
                <a:cs typeface="Times New Roman" panose="02020603050405020304" pitchFamily="18" charset="0"/>
              </a:rPr>
              <a:t> – всички работещи в сферата на </a:t>
            </a:r>
            <a:r>
              <a:rPr lang="bg-BG" dirty="0" err="1">
                <a:latin typeface="Times New Roman" panose="02020603050405020304" pitchFamily="18" charset="0"/>
                <a:ea typeface="Times New Roman" panose="02020603050405020304" pitchFamily="18" charset="0"/>
                <a:cs typeface="Times New Roman" panose="02020603050405020304" pitchFamily="18" charset="0"/>
              </a:rPr>
              <a:t>деинституционализацията</a:t>
            </a:r>
            <a:r>
              <a:rPr lang="bg-BG" dirty="0">
                <a:latin typeface="Times New Roman" panose="02020603050405020304" pitchFamily="18" charset="0"/>
                <a:ea typeface="Times New Roman" panose="02020603050405020304" pitchFamily="18" charset="0"/>
                <a:cs typeface="Times New Roman" panose="02020603050405020304" pitchFamily="18" charset="0"/>
              </a:rPr>
              <a:t> трябва да имат еднакво разбиране за отрицателното влияние, което има институционалната грижа върху децата и за това, колко е важно детето да се отглежда в семейна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среда</a:t>
            </a:r>
            <a:r>
              <a:rPr lang="bg-BG"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558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7620">
              <a:lnSpc>
                <a:spcPct val="115000"/>
              </a:lnSpc>
              <a:spcAft>
                <a:spcPts val="0"/>
              </a:spcAft>
            </a:pPr>
            <a:r>
              <a:rPr lang="bg-BG" sz="4300" b="1" dirty="0">
                <a:latin typeface="Times New Roman" panose="02020603050405020304" pitchFamily="18" charset="0"/>
                <a:ea typeface="Times New Roman" panose="02020603050405020304" pitchFamily="18" charset="0"/>
                <a:cs typeface="Times New Roman" panose="02020603050405020304" pitchFamily="18" charset="0"/>
              </a:rPr>
              <a:t>Основни принципи</a:t>
            </a:r>
            <a:r>
              <a:rPr lang="bg-BG" sz="43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300" dirty="0"/>
          </a:p>
        </p:txBody>
      </p:sp>
      <p:sp>
        <p:nvSpPr>
          <p:cNvPr id="3" name="Content Placeholder 2"/>
          <p:cNvSpPr>
            <a:spLocks noGrp="1"/>
          </p:cNvSpPr>
          <p:nvPr>
            <p:ph idx="1"/>
          </p:nvPr>
        </p:nvSpPr>
        <p:spPr/>
        <p:txBody>
          <a:bodyPr/>
          <a:lstStyle/>
          <a:p>
            <a:pPr indent="457200" algn="just">
              <a:lnSpc>
                <a:spcPct val="115000"/>
              </a:lnSpc>
              <a:spcAft>
                <a:spcPts val="0"/>
              </a:spcAft>
            </a:pPr>
            <a:endParaRPr lang="bg-BG"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bg-BG" b="1" dirty="0" smtClean="0">
                <a:latin typeface="Times New Roman" panose="02020603050405020304" pitchFamily="18" charset="0"/>
                <a:ea typeface="Times New Roman" panose="02020603050405020304" pitchFamily="18" charset="0"/>
                <a:cs typeface="Times New Roman" panose="02020603050405020304" pitchFamily="18" charset="0"/>
              </a:rPr>
              <a:t>Социалното </a:t>
            </a:r>
            <a:r>
              <a:rPr lang="bg-BG" b="1" dirty="0">
                <a:latin typeface="Times New Roman" panose="02020603050405020304" pitchFamily="18" charset="0"/>
                <a:ea typeface="Times New Roman" panose="02020603050405020304" pitchFamily="18" charset="0"/>
                <a:cs typeface="Times New Roman" panose="02020603050405020304" pitchFamily="18" charset="0"/>
              </a:rPr>
              <a:t>включване на децата е от първостепенно значение</a:t>
            </a:r>
            <a:r>
              <a:rPr lang="bg-BG" dirty="0">
                <a:latin typeface="Arial" panose="020B0604020202020204" pitchFamily="34" charset="0"/>
                <a:ea typeface="Times New Roman" panose="02020603050405020304" pitchFamily="18" charset="0"/>
                <a:cs typeface="Times New Roman" panose="02020603050405020304" pitchFamily="18" charset="0"/>
              </a:rPr>
              <a:t> </a:t>
            </a:r>
            <a:r>
              <a:rPr lang="bg-BG" b="1" dirty="0">
                <a:latin typeface="Arial" panose="020B0604020202020204" pitchFamily="34" charset="0"/>
                <a:ea typeface="Times New Roman" panose="02020603050405020304" pitchFamily="18" charset="0"/>
                <a:cs typeface="Times New Roman" panose="02020603050405020304" pitchFamily="18" charset="0"/>
              </a:rPr>
              <a:t>– </a:t>
            </a:r>
            <a:r>
              <a:rPr lang="bg-BG" dirty="0">
                <a:latin typeface="Times New Roman" panose="02020603050405020304" pitchFamily="18" charset="0"/>
                <a:ea typeface="Times New Roman" panose="02020603050405020304" pitchFamily="18" charset="0"/>
                <a:cs typeface="Times New Roman" panose="02020603050405020304" pitchFamily="18" charset="0"/>
              </a:rPr>
              <a:t>то трябва да се постига чрез осигуряване на възможност за всички деца да участват във всички аспекти на живота на общността, включително да посещават местни детски градини и училища и да ползват местните здравни, транспортни и други обществени </a:t>
            </a:r>
            <a:r>
              <a:rPr lang="bg-BG" dirty="0" smtClean="0">
                <a:latin typeface="Times New Roman" panose="02020603050405020304" pitchFamily="18" charset="0"/>
                <a:ea typeface="Times New Roman" panose="02020603050405020304" pitchFamily="18" charset="0"/>
                <a:cs typeface="Times New Roman" panose="02020603050405020304" pitchFamily="18" charset="0"/>
              </a:rPr>
              <a:t>услуги.</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852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a:lnSpc>
                <a:spcPct val="115000"/>
              </a:lnSpc>
              <a:spcAft>
                <a:spcPts val="0"/>
              </a:spcAft>
            </a:pPr>
            <a:r>
              <a:rPr lang="bg-BG" sz="4300" b="1" dirty="0">
                <a:latin typeface="Times New Roman" panose="02020603050405020304" pitchFamily="18" charset="0"/>
                <a:ea typeface="Times New Roman" panose="02020603050405020304" pitchFamily="18" charset="0"/>
                <a:cs typeface="Times New Roman" panose="02020603050405020304" pitchFamily="18" charset="0"/>
              </a:rPr>
              <a:t>Социални услуги в </a:t>
            </a:r>
            <a:r>
              <a:rPr lang="bg-BG" sz="4300" b="1" dirty="0" smtClean="0">
                <a:latin typeface="Times New Roman" panose="02020603050405020304" pitchFamily="18" charset="0"/>
                <a:ea typeface="Times New Roman" panose="02020603050405020304" pitchFamily="18" charset="0"/>
                <a:cs typeface="Times New Roman" panose="02020603050405020304" pitchFamily="18" charset="0"/>
              </a:rPr>
              <a:t>общността</a:t>
            </a:r>
            <a:endParaRPr lang="en-US" sz="4300" dirty="0"/>
          </a:p>
        </p:txBody>
      </p:sp>
      <p:sp>
        <p:nvSpPr>
          <p:cNvPr id="3" name="Content Placeholder 2"/>
          <p:cNvSpPr>
            <a:spLocks noGrp="1"/>
          </p:cNvSpPr>
          <p:nvPr>
            <p:ph idx="1"/>
          </p:nvPr>
        </p:nvSpPr>
        <p:spPr/>
        <p:txBody>
          <a:bodyPr/>
          <a:lstStyle/>
          <a:p>
            <a:pPr marL="201168" lvl="1" indent="0">
              <a:buNone/>
            </a:pPr>
            <a:r>
              <a:rPr lang="bg-BG" dirty="0" smtClean="0">
                <a:latin typeface="Times New Roman" panose="02020603050405020304" pitchFamily="18" charset="0"/>
                <a:ea typeface="Calibri" panose="020F0502020204030204" pitchFamily="34" charset="0"/>
              </a:rPr>
              <a:t>           </a:t>
            </a:r>
          </a:p>
          <a:p>
            <a:pPr marL="201168" lvl="1" indent="0">
              <a:buNone/>
            </a:pPr>
            <a:endParaRPr lang="bg-BG" dirty="0">
              <a:latin typeface="Times New Roman" panose="02020603050405020304" pitchFamily="18" charset="0"/>
              <a:ea typeface="Calibri" panose="020F0502020204030204" pitchFamily="34" charset="0"/>
            </a:endParaRPr>
          </a:p>
          <a:p>
            <a:pPr marL="201168" lvl="1" indent="0">
              <a:buNone/>
            </a:pPr>
            <a:r>
              <a:rPr lang="bg-BG" dirty="0" smtClean="0">
                <a:latin typeface="Times New Roman" panose="02020603050405020304" pitchFamily="18" charset="0"/>
                <a:ea typeface="Calibri" panose="020F0502020204030204" pitchFamily="34" charset="0"/>
              </a:rPr>
              <a:t>        Социалните </a:t>
            </a:r>
            <a:r>
              <a:rPr lang="bg-BG" dirty="0">
                <a:latin typeface="Times New Roman" panose="02020603050405020304" pitchFamily="18" charset="0"/>
                <a:ea typeface="Calibri" panose="020F0502020204030204" pitchFamily="34" charset="0"/>
              </a:rPr>
              <a:t>услуги в общността, които са от значение за децата със специални нужди имат свои легални дефиниции в ППЗСП. Следва да се отбележи, че в ППЗСП социалните услуги в общността не са изброени изчерпателно, при наличие на потребности могат да се разкриват и алтернативни видове социални услуги за деца със специални нужди и други целеви групи. На практика обаче изброяването се оказва изчерпателно, защото е свързано с финансирането на делегираните държавни дейности. Само услугите, признати като делегирани държавни дейности получават осигурено финансиране. </a:t>
            </a:r>
            <a:endParaRPr lang="en-US" dirty="0"/>
          </a:p>
        </p:txBody>
      </p:sp>
    </p:spTree>
    <p:extLst>
      <p:ext uri="{BB962C8B-B14F-4D97-AF65-F5344CB8AC3E}">
        <p14:creationId xmlns:p14="http://schemas.microsoft.com/office/powerpoint/2010/main" val="3380390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a:lnSpc>
                <a:spcPct val="115000"/>
              </a:lnSpc>
              <a:spcAft>
                <a:spcPts val="0"/>
              </a:spcAft>
            </a:pPr>
            <a:r>
              <a:rPr lang="bg-BG" sz="4300" b="1" dirty="0">
                <a:latin typeface="Times New Roman" panose="02020603050405020304" pitchFamily="18" charset="0"/>
                <a:ea typeface="Times New Roman" panose="02020603050405020304" pitchFamily="18" charset="0"/>
                <a:cs typeface="Times New Roman" panose="02020603050405020304" pitchFamily="18" charset="0"/>
              </a:rPr>
              <a:t>Социални услуги в </a:t>
            </a:r>
            <a:r>
              <a:rPr lang="bg-BG" sz="4300" b="1" dirty="0" smtClean="0">
                <a:latin typeface="Times New Roman" panose="02020603050405020304" pitchFamily="18" charset="0"/>
                <a:ea typeface="Times New Roman" panose="02020603050405020304" pitchFamily="18" charset="0"/>
                <a:cs typeface="Times New Roman" panose="02020603050405020304" pitchFamily="18" charset="0"/>
              </a:rPr>
              <a:t>общността</a:t>
            </a:r>
            <a:endParaRPr lang="en-US" sz="4300" dirty="0"/>
          </a:p>
        </p:txBody>
      </p:sp>
      <p:sp>
        <p:nvSpPr>
          <p:cNvPr id="3" name="Content Placeholder 2"/>
          <p:cNvSpPr>
            <a:spLocks noGrp="1"/>
          </p:cNvSpPr>
          <p:nvPr>
            <p:ph idx="1"/>
          </p:nvPr>
        </p:nvSpPr>
        <p:spPr/>
        <p:txBody>
          <a:bodyPr/>
          <a:lstStyle/>
          <a:p>
            <a:endParaRPr lang="bg-BG" dirty="0" smtClean="0">
              <a:latin typeface="Times New Roman" panose="02020603050405020304" pitchFamily="18" charset="0"/>
              <a:ea typeface="Calibri" panose="020F0502020204030204" pitchFamily="34" charset="0"/>
            </a:endParaRPr>
          </a:p>
          <a:p>
            <a:r>
              <a:rPr lang="bg-BG" dirty="0">
                <a:latin typeface="Times New Roman" panose="02020603050405020304" pitchFamily="18" charset="0"/>
                <a:ea typeface="Calibri" panose="020F0502020204030204" pitchFamily="34" charset="0"/>
              </a:rPr>
              <a:t> </a:t>
            </a:r>
            <a:r>
              <a:rPr lang="bg-BG" dirty="0" smtClean="0">
                <a:latin typeface="Times New Roman" panose="02020603050405020304" pitchFamily="18" charset="0"/>
                <a:ea typeface="Calibri" panose="020F0502020204030204" pitchFamily="34" charset="0"/>
              </a:rPr>
              <a:t>            Други </a:t>
            </a:r>
            <a:r>
              <a:rPr lang="bg-BG" dirty="0">
                <a:latin typeface="Times New Roman" panose="02020603050405020304" pitchFamily="18" charset="0"/>
                <a:ea typeface="Calibri" panose="020F0502020204030204" pitchFamily="34" charset="0"/>
              </a:rPr>
              <a:t>алтернативни видове социални услуги за деца със специални нужди  могат да се развиват, но те следва да бъдат финансирани или като местни дейности (със собствени средства от общините) или от самите доставчици, със средства по проекти или с такси, заплащани от потребителите, което разбира се оказва влияние върху достъпа. Според легалното определение на социалната услуга </a:t>
            </a:r>
            <a:r>
              <a:rPr lang="bg-BG" i="1" dirty="0">
                <a:latin typeface="Times New Roman" panose="02020603050405020304" pitchFamily="18" charset="0"/>
                <a:ea typeface="Calibri" panose="020F0502020204030204" pitchFamily="34" charset="0"/>
              </a:rPr>
              <a:t>„Дневен център”</a:t>
            </a:r>
            <a:r>
              <a:rPr lang="bg-BG" dirty="0">
                <a:latin typeface="Times New Roman" panose="02020603050405020304" pitchFamily="18" charset="0"/>
                <a:ea typeface="Calibri" panose="020F0502020204030204" pitchFamily="34" charset="0"/>
              </a:rPr>
              <a:t>, става въпрос за комплекс от социални услуги, които създават условия за цялостно обслужване на потребителите през деня или седмично, свързани с предоставяне на храна, задоволяване на ежедневните, здравните, образователните и рехабилитационните потребности, както и на потребностите от организация на свободното време и личните контакти.</a:t>
            </a:r>
            <a:endParaRPr lang="en-US" dirty="0"/>
          </a:p>
        </p:txBody>
      </p:sp>
    </p:spTree>
    <p:extLst>
      <p:ext uri="{BB962C8B-B14F-4D97-AF65-F5344CB8AC3E}">
        <p14:creationId xmlns:p14="http://schemas.microsoft.com/office/powerpoint/2010/main" val="2035172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a:lnSpc>
                <a:spcPct val="115000"/>
              </a:lnSpc>
              <a:spcAft>
                <a:spcPts val="0"/>
              </a:spcAft>
            </a:pPr>
            <a:r>
              <a:rPr lang="bg-BG" sz="4300" b="1" dirty="0">
                <a:latin typeface="Times New Roman" panose="02020603050405020304" pitchFamily="18" charset="0"/>
                <a:ea typeface="Times New Roman" panose="02020603050405020304" pitchFamily="18" charset="0"/>
                <a:cs typeface="Times New Roman" panose="02020603050405020304" pitchFamily="18" charset="0"/>
              </a:rPr>
              <a:t>Социални услуги в </a:t>
            </a:r>
            <a:r>
              <a:rPr lang="bg-BG" sz="4300" b="1" dirty="0" smtClean="0">
                <a:latin typeface="Times New Roman" panose="02020603050405020304" pitchFamily="18" charset="0"/>
                <a:ea typeface="Times New Roman" panose="02020603050405020304" pitchFamily="18" charset="0"/>
                <a:cs typeface="Times New Roman" panose="02020603050405020304" pitchFamily="18" charset="0"/>
              </a:rPr>
              <a:t>общността</a:t>
            </a:r>
            <a:endParaRPr lang="en-US" sz="4300" dirty="0"/>
          </a:p>
        </p:txBody>
      </p:sp>
      <p:sp>
        <p:nvSpPr>
          <p:cNvPr id="3" name="Content Placeholder 2"/>
          <p:cNvSpPr>
            <a:spLocks noGrp="1"/>
          </p:cNvSpPr>
          <p:nvPr>
            <p:ph idx="1"/>
          </p:nvPr>
        </p:nvSpPr>
        <p:spPr/>
        <p:txBody>
          <a:bodyPr/>
          <a:lstStyle/>
          <a:p>
            <a:r>
              <a:rPr lang="bg-BG" b="1" i="1" dirty="0" smtClean="0">
                <a:latin typeface="Times New Roman" panose="02020603050405020304" pitchFamily="18" charset="0"/>
                <a:ea typeface="Calibri" panose="020F0502020204030204" pitchFamily="34" charset="0"/>
              </a:rPr>
              <a:t>        ПРОБЛЕМ!!!!!</a:t>
            </a:r>
          </a:p>
          <a:p>
            <a:endParaRPr lang="bg-BG" dirty="0">
              <a:latin typeface="Times New Roman" panose="02020603050405020304" pitchFamily="18" charset="0"/>
              <a:ea typeface="Calibri" panose="020F0502020204030204" pitchFamily="34" charset="0"/>
            </a:endParaRPr>
          </a:p>
          <a:p>
            <a:r>
              <a:rPr lang="bg-BG" dirty="0" smtClean="0">
                <a:latin typeface="Times New Roman" panose="02020603050405020304" pitchFamily="18" charset="0"/>
                <a:ea typeface="Calibri" panose="020F0502020204030204" pitchFamily="34" charset="0"/>
              </a:rPr>
              <a:t>              Дефинирането </a:t>
            </a:r>
            <a:r>
              <a:rPr lang="bg-BG" dirty="0">
                <a:latin typeface="Times New Roman" panose="02020603050405020304" pitchFamily="18" charset="0"/>
                <a:ea typeface="Calibri" panose="020F0502020204030204" pitchFamily="34" charset="0"/>
              </a:rPr>
              <a:t>и структурирането на услугите не се реализира в зависимост от дейностите, осъществявани при предоставянето на услугите. Определянето, планирането и финансирането на услугите се разглежда не като функция от потребности и дейности, а като функция на определен капацитет, местоположение (общност или специализирана институция), което често се идентифицира с определен сграден фонд и/или материална база. Не съществува връзка между услугите и конкретните потребности на лицата от социална подкрепа, която да дава възможност услугите гъвкаво да бъдат приспособявани към потребностите на отделния индивид, ползвател на услугата, като не се отчита степента на увреждане и особеностите на потребителите. Това важи и за услугите за деца със специални нужди. </a:t>
            </a:r>
            <a:endParaRPr lang="en-US" dirty="0"/>
          </a:p>
        </p:txBody>
      </p:sp>
    </p:spTree>
    <p:extLst>
      <p:ext uri="{BB962C8B-B14F-4D97-AF65-F5344CB8AC3E}">
        <p14:creationId xmlns:p14="http://schemas.microsoft.com/office/powerpoint/2010/main" val="4658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169</TotalTime>
  <Words>2986</Words>
  <Application>Microsoft Office PowerPoint</Application>
  <PresentationFormat>Widescreen</PresentationFormat>
  <Paragraphs>129</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Symbol</vt:lpstr>
      <vt:lpstr>Times New Roman</vt:lpstr>
      <vt:lpstr>Wingdings</vt:lpstr>
      <vt:lpstr>Retrospect</vt:lpstr>
      <vt:lpstr>Иновативни практики в грижите за деца  със специални нужди</vt:lpstr>
      <vt:lpstr>PowerPoint Presentation</vt:lpstr>
      <vt:lpstr>PowerPoint Presentation</vt:lpstr>
      <vt:lpstr>Основни принципи:</vt:lpstr>
      <vt:lpstr>Основни принципи:</vt:lpstr>
      <vt:lpstr>Основни принципи:</vt:lpstr>
      <vt:lpstr>Социални услуги в общността</vt:lpstr>
      <vt:lpstr>Социални услуги в общността</vt:lpstr>
      <vt:lpstr>Социални услуги в общността</vt:lpstr>
      <vt:lpstr>PowerPoint Presentation</vt:lpstr>
      <vt:lpstr>PowerPoint Presentation</vt:lpstr>
      <vt:lpstr>Права на детето с приоритетна важност</vt:lpstr>
      <vt:lpstr>Правна рамка на защитата на детето</vt:lpstr>
      <vt:lpstr>PowerPoint Presentation</vt:lpstr>
      <vt:lpstr>PowerPoint Presentation</vt:lpstr>
      <vt:lpstr>PowerPoint Presentation</vt:lpstr>
      <vt:lpstr>Развитие на алтернативните форми на услуги </vt:lpstr>
      <vt:lpstr>PowerPoint Presentation</vt:lpstr>
      <vt:lpstr>PowerPoint Presentation</vt:lpstr>
      <vt:lpstr>PowerPoint Presentation</vt:lpstr>
      <vt:lpstr>PowerPoint Presentation</vt:lpstr>
      <vt:lpstr>Съществуващи иновативни практики </vt:lpstr>
      <vt:lpstr>PowerPoint Presentation</vt:lpstr>
      <vt:lpstr>СОБСТВЕНО ПРОУЧВАНЕ</vt:lpstr>
      <vt:lpstr>СОБСТВЕНО ПРОУЧВАНЕ</vt:lpstr>
      <vt:lpstr>PowerPoint Presentation</vt:lpstr>
      <vt:lpstr>PowerPoint Presentation</vt:lpstr>
      <vt:lpstr>СОБСТВЕНО ПРОУЧВАНЕ</vt:lpstr>
      <vt:lpstr>СОБСТВЕНО ПРОУЧВАНЕ</vt:lpstr>
      <vt:lpstr>Структура и взаимодействие на Сестринска служба</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Иновативни практики в грижите за деца  със специални нужди</dc:title>
  <dc:creator>USER</dc:creator>
  <cp:lastModifiedBy>USER</cp:lastModifiedBy>
  <cp:revision>11</cp:revision>
  <dcterms:created xsi:type="dcterms:W3CDTF">2019-02-21T08:54:32Z</dcterms:created>
  <dcterms:modified xsi:type="dcterms:W3CDTF">2019-02-21T13:24:44Z</dcterms:modified>
</cp:coreProperties>
</file>