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6" r:id="rId1"/>
  </p:sldMasterIdLst>
  <p:notesMasterIdLst>
    <p:notesMasterId r:id="rId38"/>
  </p:notesMasterIdLst>
  <p:sldIdLst>
    <p:sldId id="256" r:id="rId2"/>
    <p:sldId id="258" r:id="rId3"/>
    <p:sldId id="260" r:id="rId4"/>
    <p:sldId id="262" r:id="rId5"/>
    <p:sldId id="259" r:id="rId6"/>
    <p:sldId id="268" r:id="rId7"/>
    <p:sldId id="269" r:id="rId8"/>
    <p:sldId id="270" r:id="rId9"/>
    <p:sldId id="271" r:id="rId10"/>
    <p:sldId id="272" r:id="rId11"/>
    <p:sldId id="273" r:id="rId12"/>
    <p:sldId id="275" r:id="rId13"/>
    <p:sldId id="276" r:id="rId14"/>
    <p:sldId id="278" r:id="rId15"/>
    <p:sldId id="277" r:id="rId16"/>
    <p:sldId id="274" r:id="rId17"/>
    <p:sldId id="280" r:id="rId18"/>
    <p:sldId id="288" r:id="rId19"/>
    <p:sldId id="266" r:id="rId20"/>
    <p:sldId id="289" r:id="rId21"/>
    <p:sldId id="257" r:id="rId22"/>
    <p:sldId id="263" r:id="rId23"/>
    <p:sldId id="265" r:id="rId24"/>
    <p:sldId id="264" r:id="rId25"/>
    <p:sldId id="284" r:id="rId26"/>
    <p:sldId id="285" r:id="rId27"/>
    <p:sldId id="286" r:id="rId28"/>
    <p:sldId id="295" r:id="rId29"/>
    <p:sldId id="282" r:id="rId30"/>
    <p:sldId id="281" r:id="rId31"/>
    <p:sldId id="287" r:id="rId32"/>
    <p:sldId id="283" r:id="rId33"/>
    <p:sldId id="290" r:id="rId34"/>
    <p:sldId id="291" r:id="rId35"/>
    <p:sldId id="296" r:id="rId36"/>
    <p:sldId id="292"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426" y="58"/>
      </p:cViewPr>
      <p:guideLst>
        <p:guide orient="horz" pos="2160"/>
        <p:guide pos="2880"/>
      </p:guideLst>
    </p:cSldViewPr>
  </p:slideViewPr>
  <p:notesTextViewPr>
    <p:cViewPr>
      <p:scale>
        <a:sx n="1" d="1"/>
        <a:sy n="1" d="1"/>
      </p:scale>
      <p:origin x="0" y="0"/>
    </p:cViewPr>
  </p:notesTextViewPr>
  <p:sorterViewPr>
    <p:cViewPr>
      <p:scale>
        <a:sx n="100" d="100"/>
        <a:sy n="100" d="100"/>
      </p:scale>
      <p:origin x="0" y="-4099"/>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4F0A8E-E5F8-4117-81BE-8A3A0994907B}" type="doc">
      <dgm:prSet loTypeId="urn:microsoft.com/office/officeart/2005/8/layout/vList5" loCatId="list" qsTypeId="urn:microsoft.com/office/officeart/2005/8/quickstyle/3d3" qsCatId="3D" csTypeId="urn:microsoft.com/office/officeart/2005/8/colors/colorful2" csCatId="colorful" phldr="1"/>
      <dgm:spPr/>
      <dgm:t>
        <a:bodyPr/>
        <a:lstStyle/>
        <a:p>
          <a:endParaRPr lang="en-US"/>
        </a:p>
      </dgm:t>
    </dgm:pt>
    <dgm:pt modelId="{8D6A4AED-8792-4D69-B1F8-AECBDB668F11}">
      <dgm:prSet phldrT="[Text]" custT="1"/>
      <dgm:spPr/>
      <dgm:t>
        <a:bodyPr/>
        <a:lstStyle/>
        <a:p>
          <a:r>
            <a:rPr lang="bg-BG" sz="2000" dirty="0" smtClean="0"/>
            <a:t>1. </a:t>
          </a:r>
        </a:p>
        <a:p>
          <a:r>
            <a:rPr lang="bg-BG" sz="2000" dirty="0" smtClean="0"/>
            <a:t>От древността до края на 18 век</a:t>
          </a:r>
          <a:endParaRPr lang="en-US" sz="2000" dirty="0"/>
        </a:p>
      </dgm:t>
    </dgm:pt>
    <dgm:pt modelId="{E5990BF1-6610-4C8D-8A60-76E91657FB54}" type="parTrans" cxnId="{B85065AC-A0D4-4882-A07E-E6CBEC5544FE}">
      <dgm:prSet/>
      <dgm:spPr/>
      <dgm:t>
        <a:bodyPr/>
        <a:lstStyle/>
        <a:p>
          <a:endParaRPr lang="en-US"/>
        </a:p>
      </dgm:t>
    </dgm:pt>
    <dgm:pt modelId="{3F9F4417-80AD-4C5C-80FF-4AADD79DCCFC}" type="sibTrans" cxnId="{B85065AC-A0D4-4882-A07E-E6CBEC5544FE}">
      <dgm:prSet/>
      <dgm:spPr/>
      <dgm:t>
        <a:bodyPr/>
        <a:lstStyle/>
        <a:p>
          <a:endParaRPr lang="en-US"/>
        </a:p>
      </dgm:t>
    </dgm:pt>
    <dgm:pt modelId="{8B6AA5F6-7FED-406A-B4D4-0115DEF0ABA1}">
      <dgm:prSet phldrT="[Text]" custT="1"/>
      <dgm:spPr/>
      <dgm:t>
        <a:bodyPr/>
        <a:lstStyle/>
        <a:p>
          <a:r>
            <a:rPr lang="bg-BG" sz="1800" dirty="0" smtClean="0"/>
            <a:t>Започват да се разработват първите нови материали и технологии за изработване на протезни конструкции.</a:t>
          </a:r>
          <a:endParaRPr lang="en-US" sz="1800" dirty="0"/>
        </a:p>
      </dgm:t>
    </dgm:pt>
    <dgm:pt modelId="{435BD4F8-C63B-4DF3-9AD1-CA5DAEF1EFAD}" type="parTrans" cxnId="{3DE7805B-7857-40E8-9F2C-7394898CF36C}">
      <dgm:prSet/>
      <dgm:spPr/>
      <dgm:t>
        <a:bodyPr/>
        <a:lstStyle/>
        <a:p>
          <a:endParaRPr lang="en-US"/>
        </a:p>
      </dgm:t>
    </dgm:pt>
    <dgm:pt modelId="{3E26058B-948C-46AF-B12B-63B7390EB7D6}" type="sibTrans" cxnId="{3DE7805B-7857-40E8-9F2C-7394898CF36C}">
      <dgm:prSet/>
      <dgm:spPr/>
      <dgm:t>
        <a:bodyPr/>
        <a:lstStyle/>
        <a:p>
          <a:endParaRPr lang="en-US"/>
        </a:p>
      </dgm:t>
    </dgm:pt>
    <dgm:pt modelId="{305274F3-503A-4D6D-9C40-D4EB798FCF59}">
      <dgm:prSet phldrT="[Text]" custT="1"/>
      <dgm:spPr/>
      <dgm:t>
        <a:bodyPr/>
        <a:lstStyle/>
        <a:p>
          <a:r>
            <a:rPr lang="bg-BG" sz="2000" dirty="0" smtClean="0"/>
            <a:t>2. </a:t>
          </a:r>
        </a:p>
        <a:p>
          <a:r>
            <a:rPr lang="bg-BG" sz="2000" dirty="0" smtClean="0"/>
            <a:t>Началото на 19 век – първата половина на 20 век</a:t>
          </a:r>
          <a:endParaRPr lang="en-US" sz="2000" dirty="0"/>
        </a:p>
      </dgm:t>
    </dgm:pt>
    <dgm:pt modelId="{A25511C1-C60F-4ABE-AFDD-77FCDD5C4131}" type="parTrans" cxnId="{E7424437-73CE-4E4F-9F79-085288A62697}">
      <dgm:prSet/>
      <dgm:spPr/>
      <dgm:t>
        <a:bodyPr/>
        <a:lstStyle/>
        <a:p>
          <a:endParaRPr lang="en-US"/>
        </a:p>
      </dgm:t>
    </dgm:pt>
    <dgm:pt modelId="{4FF948F3-48D7-42FB-9455-84B822B5964F}" type="sibTrans" cxnId="{E7424437-73CE-4E4F-9F79-085288A62697}">
      <dgm:prSet/>
      <dgm:spPr/>
      <dgm:t>
        <a:bodyPr/>
        <a:lstStyle/>
        <a:p>
          <a:endParaRPr lang="en-US"/>
        </a:p>
      </dgm:t>
    </dgm:pt>
    <dgm:pt modelId="{5A88AD72-FB6F-4FD5-8934-37508A78F6C4}">
      <dgm:prSet phldrT="[Text]" custT="1"/>
      <dgm:spPr/>
      <dgm:t>
        <a:bodyPr/>
        <a:lstStyle/>
        <a:p>
          <a:r>
            <a:rPr lang="bg-BG" sz="1800" dirty="0" smtClean="0"/>
            <a:t>Механизация на производствените процеси.</a:t>
          </a:r>
          <a:endParaRPr lang="en-US" sz="1800" dirty="0"/>
        </a:p>
      </dgm:t>
    </dgm:pt>
    <dgm:pt modelId="{D39B9BED-81CD-4E62-83A4-4D33A32EB545}" type="parTrans" cxnId="{31B05C39-48BC-4298-B6D3-C7077DC2063F}">
      <dgm:prSet/>
      <dgm:spPr/>
      <dgm:t>
        <a:bodyPr/>
        <a:lstStyle/>
        <a:p>
          <a:endParaRPr lang="en-US"/>
        </a:p>
      </dgm:t>
    </dgm:pt>
    <dgm:pt modelId="{BA3F4DA0-3ED9-4239-B162-4AC80AFAA61D}" type="sibTrans" cxnId="{31B05C39-48BC-4298-B6D3-C7077DC2063F}">
      <dgm:prSet/>
      <dgm:spPr/>
      <dgm:t>
        <a:bodyPr/>
        <a:lstStyle/>
        <a:p>
          <a:endParaRPr lang="en-US"/>
        </a:p>
      </dgm:t>
    </dgm:pt>
    <dgm:pt modelId="{5FDB68A8-DAD5-475D-86C3-E18F7C21C1E0}">
      <dgm:prSet phldrT="[Text]" custT="1"/>
      <dgm:spPr/>
      <dgm:t>
        <a:bodyPr/>
        <a:lstStyle/>
        <a:p>
          <a:r>
            <a:rPr lang="bg-BG" sz="2000" dirty="0" smtClean="0"/>
            <a:t>3. </a:t>
          </a:r>
        </a:p>
        <a:p>
          <a:r>
            <a:rPr lang="bg-BG" sz="2000" dirty="0" smtClean="0"/>
            <a:t>1950-те до 1970-те години</a:t>
          </a:r>
          <a:endParaRPr lang="en-US" sz="2000" dirty="0"/>
        </a:p>
      </dgm:t>
    </dgm:pt>
    <dgm:pt modelId="{739DC2DA-21E5-4931-B8BB-DB1A72A722B1}" type="parTrans" cxnId="{11544EF5-7BFC-49DA-A157-313A07BDCF8D}">
      <dgm:prSet/>
      <dgm:spPr/>
      <dgm:t>
        <a:bodyPr/>
        <a:lstStyle/>
        <a:p>
          <a:endParaRPr lang="en-US"/>
        </a:p>
      </dgm:t>
    </dgm:pt>
    <dgm:pt modelId="{90A75EA8-3EEC-4E5E-95DD-FACBA89C0ED9}" type="sibTrans" cxnId="{11544EF5-7BFC-49DA-A157-313A07BDCF8D}">
      <dgm:prSet/>
      <dgm:spPr/>
      <dgm:t>
        <a:bodyPr/>
        <a:lstStyle/>
        <a:p>
          <a:endParaRPr lang="en-US"/>
        </a:p>
      </dgm:t>
    </dgm:pt>
    <dgm:pt modelId="{12373D8F-A64F-4415-BC6A-78BB149EE771}">
      <dgm:prSet phldrT="[Text]" custT="1"/>
      <dgm:spPr/>
      <dgm:t>
        <a:bodyPr/>
        <a:lstStyle/>
        <a:p>
          <a:r>
            <a:rPr lang="bg-BG" sz="1800" dirty="0" smtClean="0"/>
            <a:t>Автоматизация на технологиите и процесите.</a:t>
          </a:r>
          <a:endParaRPr lang="en-US" sz="1800" dirty="0"/>
        </a:p>
      </dgm:t>
    </dgm:pt>
    <dgm:pt modelId="{E98F443C-E632-419B-8F68-1E7E35261CAC}" type="parTrans" cxnId="{C4213DBE-EC00-461E-94DB-A510A725EA6B}">
      <dgm:prSet/>
      <dgm:spPr/>
      <dgm:t>
        <a:bodyPr/>
        <a:lstStyle/>
        <a:p>
          <a:endParaRPr lang="en-US"/>
        </a:p>
      </dgm:t>
    </dgm:pt>
    <dgm:pt modelId="{9697F0E9-EF26-4329-AFA6-65BBB7DD10EB}" type="sibTrans" cxnId="{C4213DBE-EC00-461E-94DB-A510A725EA6B}">
      <dgm:prSet/>
      <dgm:spPr/>
      <dgm:t>
        <a:bodyPr/>
        <a:lstStyle/>
        <a:p>
          <a:endParaRPr lang="en-US"/>
        </a:p>
      </dgm:t>
    </dgm:pt>
    <dgm:pt modelId="{9F42397F-A75E-41AB-AC07-AADE26FB5381}">
      <dgm:prSet phldrT="[Text]" custT="1"/>
      <dgm:spPr/>
      <dgm:t>
        <a:bodyPr/>
        <a:lstStyle/>
        <a:p>
          <a:r>
            <a:rPr lang="bg-BG" sz="2000" dirty="0" smtClean="0"/>
            <a:t>4. </a:t>
          </a:r>
        </a:p>
        <a:p>
          <a:r>
            <a:rPr lang="bg-BG" sz="2000" dirty="0" smtClean="0"/>
            <a:t>Средата на 1970-те до сега </a:t>
          </a:r>
          <a:endParaRPr lang="en-US" sz="2000" dirty="0"/>
        </a:p>
      </dgm:t>
    </dgm:pt>
    <dgm:pt modelId="{3096E668-E9C3-41F1-BA96-ED8B7A292134}" type="parTrans" cxnId="{4689764C-0F7B-407D-A82E-62B5C5C162F8}">
      <dgm:prSet/>
      <dgm:spPr/>
      <dgm:t>
        <a:bodyPr/>
        <a:lstStyle/>
        <a:p>
          <a:endParaRPr lang="en-US"/>
        </a:p>
      </dgm:t>
    </dgm:pt>
    <dgm:pt modelId="{941DDC65-E8D0-46B9-852F-902F6E15373F}" type="sibTrans" cxnId="{4689764C-0F7B-407D-A82E-62B5C5C162F8}">
      <dgm:prSet/>
      <dgm:spPr/>
      <dgm:t>
        <a:bodyPr/>
        <a:lstStyle/>
        <a:p>
          <a:endParaRPr lang="en-US"/>
        </a:p>
      </dgm:t>
    </dgm:pt>
    <dgm:pt modelId="{69AD311A-5938-4846-8E62-03446C3D5B5D}">
      <dgm:prSet phldrT="[Text]" custT="1"/>
      <dgm:spPr/>
      <dgm:t>
        <a:bodyPr/>
        <a:lstStyle/>
        <a:p>
          <a:r>
            <a:rPr lang="bg-BG" sz="1800" dirty="0" smtClean="0"/>
            <a:t>Въвеждане на компютрите и цифровизацията в технологичните процеси.</a:t>
          </a:r>
          <a:endParaRPr lang="en-US" sz="1800" dirty="0"/>
        </a:p>
      </dgm:t>
    </dgm:pt>
    <dgm:pt modelId="{023F8D4F-8891-43EF-9F4D-22E5D2451E0E}" type="parTrans" cxnId="{38E9C0E4-2BBF-475A-A18A-FD33ADCB5BA0}">
      <dgm:prSet/>
      <dgm:spPr/>
      <dgm:t>
        <a:bodyPr/>
        <a:lstStyle/>
        <a:p>
          <a:endParaRPr lang="en-US"/>
        </a:p>
      </dgm:t>
    </dgm:pt>
    <dgm:pt modelId="{08120382-AA49-437E-9C95-686ABEC610E1}" type="sibTrans" cxnId="{38E9C0E4-2BBF-475A-A18A-FD33ADCB5BA0}">
      <dgm:prSet/>
      <dgm:spPr/>
      <dgm:t>
        <a:bodyPr/>
        <a:lstStyle/>
        <a:p>
          <a:endParaRPr lang="en-US"/>
        </a:p>
      </dgm:t>
    </dgm:pt>
    <dgm:pt modelId="{DC277E04-DE1A-4753-A709-8A16C1646C76}" type="pres">
      <dgm:prSet presAssocID="{C54F0A8E-E5F8-4117-81BE-8A3A0994907B}" presName="Name0" presStyleCnt="0">
        <dgm:presLayoutVars>
          <dgm:dir/>
          <dgm:animLvl val="lvl"/>
          <dgm:resizeHandles val="exact"/>
        </dgm:presLayoutVars>
      </dgm:prSet>
      <dgm:spPr/>
      <dgm:t>
        <a:bodyPr/>
        <a:lstStyle/>
        <a:p>
          <a:endParaRPr lang="en-US"/>
        </a:p>
      </dgm:t>
    </dgm:pt>
    <dgm:pt modelId="{A9A01F98-8EE4-461A-80DE-43150A550934}" type="pres">
      <dgm:prSet presAssocID="{8D6A4AED-8792-4D69-B1F8-AECBDB668F11}" presName="linNode" presStyleCnt="0"/>
      <dgm:spPr/>
    </dgm:pt>
    <dgm:pt modelId="{520BFA3E-E92D-48EF-BCD4-4F7F4BFA3949}" type="pres">
      <dgm:prSet presAssocID="{8D6A4AED-8792-4D69-B1F8-AECBDB668F11}" presName="parentText" presStyleLbl="node1" presStyleIdx="0" presStyleCnt="4">
        <dgm:presLayoutVars>
          <dgm:chMax val="1"/>
          <dgm:bulletEnabled val="1"/>
        </dgm:presLayoutVars>
      </dgm:prSet>
      <dgm:spPr/>
      <dgm:t>
        <a:bodyPr/>
        <a:lstStyle/>
        <a:p>
          <a:endParaRPr lang="en-US"/>
        </a:p>
      </dgm:t>
    </dgm:pt>
    <dgm:pt modelId="{A138208B-6195-428F-9510-7DB5692D0F27}" type="pres">
      <dgm:prSet presAssocID="{8D6A4AED-8792-4D69-B1F8-AECBDB668F11}" presName="descendantText" presStyleLbl="alignAccFollowNode1" presStyleIdx="0" presStyleCnt="4" custScaleY="118843">
        <dgm:presLayoutVars>
          <dgm:bulletEnabled val="1"/>
        </dgm:presLayoutVars>
      </dgm:prSet>
      <dgm:spPr/>
      <dgm:t>
        <a:bodyPr/>
        <a:lstStyle/>
        <a:p>
          <a:endParaRPr lang="en-US"/>
        </a:p>
      </dgm:t>
    </dgm:pt>
    <dgm:pt modelId="{A19B46FA-A319-4986-B41D-8C3736F7080C}" type="pres">
      <dgm:prSet presAssocID="{3F9F4417-80AD-4C5C-80FF-4AADD79DCCFC}" presName="sp" presStyleCnt="0"/>
      <dgm:spPr/>
    </dgm:pt>
    <dgm:pt modelId="{E4AAF0C2-2986-4D32-BA70-080C8D2E25A4}" type="pres">
      <dgm:prSet presAssocID="{305274F3-503A-4D6D-9C40-D4EB798FCF59}" presName="linNode" presStyleCnt="0"/>
      <dgm:spPr/>
    </dgm:pt>
    <dgm:pt modelId="{E6DF5704-3C7C-4BAD-B3DB-D7A9A5DDF2AC}" type="pres">
      <dgm:prSet presAssocID="{305274F3-503A-4D6D-9C40-D4EB798FCF59}" presName="parentText" presStyleLbl="node1" presStyleIdx="1" presStyleCnt="4">
        <dgm:presLayoutVars>
          <dgm:chMax val="1"/>
          <dgm:bulletEnabled val="1"/>
        </dgm:presLayoutVars>
      </dgm:prSet>
      <dgm:spPr/>
      <dgm:t>
        <a:bodyPr/>
        <a:lstStyle/>
        <a:p>
          <a:endParaRPr lang="en-US"/>
        </a:p>
      </dgm:t>
    </dgm:pt>
    <dgm:pt modelId="{5F405447-7F8A-4AE3-A6FC-7D6D111537A8}" type="pres">
      <dgm:prSet presAssocID="{305274F3-503A-4D6D-9C40-D4EB798FCF59}" presName="descendantText" presStyleLbl="alignAccFollowNode1" presStyleIdx="1" presStyleCnt="4">
        <dgm:presLayoutVars>
          <dgm:bulletEnabled val="1"/>
        </dgm:presLayoutVars>
      </dgm:prSet>
      <dgm:spPr/>
      <dgm:t>
        <a:bodyPr/>
        <a:lstStyle/>
        <a:p>
          <a:endParaRPr lang="en-US"/>
        </a:p>
      </dgm:t>
    </dgm:pt>
    <dgm:pt modelId="{EAF9F976-65E2-4E38-ADC8-C234146CC421}" type="pres">
      <dgm:prSet presAssocID="{4FF948F3-48D7-42FB-9455-84B822B5964F}" presName="sp" presStyleCnt="0"/>
      <dgm:spPr/>
    </dgm:pt>
    <dgm:pt modelId="{8A227C67-4AA0-42A6-924B-08620FDDC914}" type="pres">
      <dgm:prSet presAssocID="{5FDB68A8-DAD5-475D-86C3-E18F7C21C1E0}" presName="linNode" presStyleCnt="0"/>
      <dgm:spPr/>
    </dgm:pt>
    <dgm:pt modelId="{871CDCA5-E02F-4EE7-A8A8-7983658F81A9}" type="pres">
      <dgm:prSet presAssocID="{5FDB68A8-DAD5-475D-86C3-E18F7C21C1E0}" presName="parentText" presStyleLbl="node1" presStyleIdx="2" presStyleCnt="4">
        <dgm:presLayoutVars>
          <dgm:chMax val="1"/>
          <dgm:bulletEnabled val="1"/>
        </dgm:presLayoutVars>
      </dgm:prSet>
      <dgm:spPr/>
      <dgm:t>
        <a:bodyPr/>
        <a:lstStyle/>
        <a:p>
          <a:endParaRPr lang="en-US"/>
        </a:p>
      </dgm:t>
    </dgm:pt>
    <dgm:pt modelId="{1CF9C235-835B-4F95-8AB8-3FE13845B744}" type="pres">
      <dgm:prSet presAssocID="{5FDB68A8-DAD5-475D-86C3-E18F7C21C1E0}" presName="descendantText" presStyleLbl="alignAccFollowNode1" presStyleIdx="2" presStyleCnt="4">
        <dgm:presLayoutVars>
          <dgm:bulletEnabled val="1"/>
        </dgm:presLayoutVars>
      </dgm:prSet>
      <dgm:spPr/>
      <dgm:t>
        <a:bodyPr/>
        <a:lstStyle/>
        <a:p>
          <a:endParaRPr lang="en-US"/>
        </a:p>
      </dgm:t>
    </dgm:pt>
    <dgm:pt modelId="{3F68954B-F6BC-44C1-84D6-D76B4B268925}" type="pres">
      <dgm:prSet presAssocID="{90A75EA8-3EEC-4E5E-95DD-FACBA89C0ED9}" presName="sp" presStyleCnt="0"/>
      <dgm:spPr/>
    </dgm:pt>
    <dgm:pt modelId="{ADD51F9A-1ADE-4E83-B037-03F74BCB6E36}" type="pres">
      <dgm:prSet presAssocID="{9F42397F-A75E-41AB-AC07-AADE26FB5381}" presName="linNode" presStyleCnt="0"/>
      <dgm:spPr/>
    </dgm:pt>
    <dgm:pt modelId="{B55ACBA5-6B13-4D83-B0F5-DC4EA868D916}" type="pres">
      <dgm:prSet presAssocID="{9F42397F-A75E-41AB-AC07-AADE26FB5381}" presName="parentText" presStyleLbl="node1" presStyleIdx="3" presStyleCnt="4">
        <dgm:presLayoutVars>
          <dgm:chMax val="1"/>
          <dgm:bulletEnabled val="1"/>
        </dgm:presLayoutVars>
      </dgm:prSet>
      <dgm:spPr/>
      <dgm:t>
        <a:bodyPr/>
        <a:lstStyle/>
        <a:p>
          <a:endParaRPr lang="en-US"/>
        </a:p>
      </dgm:t>
    </dgm:pt>
    <dgm:pt modelId="{39D4A2B7-484B-4150-BD59-4DEBEC9E0DF8}" type="pres">
      <dgm:prSet presAssocID="{9F42397F-A75E-41AB-AC07-AADE26FB5381}" presName="descendantText" presStyleLbl="alignAccFollowNode1" presStyleIdx="3" presStyleCnt="4">
        <dgm:presLayoutVars>
          <dgm:bulletEnabled val="1"/>
        </dgm:presLayoutVars>
      </dgm:prSet>
      <dgm:spPr/>
      <dgm:t>
        <a:bodyPr/>
        <a:lstStyle/>
        <a:p>
          <a:endParaRPr lang="en-US"/>
        </a:p>
      </dgm:t>
    </dgm:pt>
  </dgm:ptLst>
  <dgm:cxnLst>
    <dgm:cxn modelId="{8433FABF-C009-4AC5-865C-578E65A30ED5}" type="presOf" srcId="{305274F3-503A-4D6D-9C40-D4EB798FCF59}" destId="{E6DF5704-3C7C-4BAD-B3DB-D7A9A5DDF2AC}" srcOrd="0" destOrd="0" presId="urn:microsoft.com/office/officeart/2005/8/layout/vList5"/>
    <dgm:cxn modelId="{4689764C-0F7B-407D-A82E-62B5C5C162F8}" srcId="{C54F0A8E-E5F8-4117-81BE-8A3A0994907B}" destId="{9F42397F-A75E-41AB-AC07-AADE26FB5381}" srcOrd="3" destOrd="0" parTransId="{3096E668-E9C3-41F1-BA96-ED8B7A292134}" sibTransId="{941DDC65-E8D0-46B9-852F-902F6E15373F}"/>
    <dgm:cxn modelId="{79638340-0FB6-44D9-8502-F2E5A2B6F362}" type="presOf" srcId="{8D6A4AED-8792-4D69-B1F8-AECBDB668F11}" destId="{520BFA3E-E92D-48EF-BCD4-4F7F4BFA3949}" srcOrd="0" destOrd="0" presId="urn:microsoft.com/office/officeart/2005/8/layout/vList5"/>
    <dgm:cxn modelId="{C4213DBE-EC00-461E-94DB-A510A725EA6B}" srcId="{5FDB68A8-DAD5-475D-86C3-E18F7C21C1E0}" destId="{12373D8F-A64F-4415-BC6A-78BB149EE771}" srcOrd="0" destOrd="0" parTransId="{E98F443C-E632-419B-8F68-1E7E35261CAC}" sibTransId="{9697F0E9-EF26-4329-AFA6-65BBB7DD10EB}"/>
    <dgm:cxn modelId="{E7424437-73CE-4E4F-9F79-085288A62697}" srcId="{C54F0A8E-E5F8-4117-81BE-8A3A0994907B}" destId="{305274F3-503A-4D6D-9C40-D4EB798FCF59}" srcOrd="1" destOrd="0" parTransId="{A25511C1-C60F-4ABE-AFDD-77FCDD5C4131}" sibTransId="{4FF948F3-48D7-42FB-9455-84B822B5964F}"/>
    <dgm:cxn modelId="{3DE7805B-7857-40E8-9F2C-7394898CF36C}" srcId="{8D6A4AED-8792-4D69-B1F8-AECBDB668F11}" destId="{8B6AA5F6-7FED-406A-B4D4-0115DEF0ABA1}" srcOrd="0" destOrd="0" parTransId="{435BD4F8-C63B-4DF3-9AD1-CA5DAEF1EFAD}" sibTransId="{3E26058B-948C-46AF-B12B-63B7390EB7D6}"/>
    <dgm:cxn modelId="{31B05C39-48BC-4298-B6D3-C7077DC2063F}" srcId="{305274F3-503A-4D6D-9C40-D4EB798FCF59}" destId="{5A88AD72-FB6F-4FD5-8934-37508A78F6C4}" srcOrd="0" destOrd="0" parTransId="{D39B9BED-81CD-4E62-83A4-4D33A32EB545}" sibTransId="{BA3F4DA0-3ED9-4239-B162-4AC80AFAA61D}"/>
    <dgm:cxn modelId="{8C9B7008-788A-41F9-ACE9-178648C18F17}" type="presOf" srcId="{5A88AD72-FB6F-4FD5-8934-37508A78F6C4}" destId="{5F405447-7F8A-4AE3-A6FC-7D6D111537A8}" srcOrd="0" destOrd="0" presId="urn:microsoft.com/office/officeart/2005/8/layout/vList5"/>
    <dgm:cxn modelId="{08FE6B37-0043-43FE-9A31-DC144F0737A8}" type="presOf" srcId="{12373D8F-A64F-4415-BC6A-78BB149EE771}" destId="{1CF9C235-835B-4F95-8AB8-3FE13845B744}" srcOrd="0" destOrd="0" presId="urn:microsoft.com/office/officeart/2005/8/layout/vList5"/>
    <dgm:cxn modelId="{6ADF3BDF-7DBB-4B83-9735-6E0C95828C6E}" type="presOf" srcId="{5FDB68A8-DAD5-475D-86C3-E18F7C21C1E0}" destId="{871CDCA5-E02F-4EE7-A8A8-7983658F81A9}" srcOrd="0" destOrd="0" presId="urn:microsoft.com/office/officeart/2005/8/layout/vList5"/>
    <dgm:cxn modelId="{B85065AC-A0D4-4882-A07E-E6CBEC5544FE}" srcId="{C54F0A8E-E5F8-4117-81BE-8A3A0994907B}" destId="{8D6A4AED-8792-4D69-B1F8-AECBDB668F11}" srcOrd="0" destOrd="0" parTransId="{E5990BF1-6610-4C8D-8A60-76E91657FB54}" sibTransId="{3F9F4417-80AD-4C5C-80FF-4AADD79DCCFC}"/>
    <dgm:cxn modelId="{38E9C0E4-2BBF-475A-A18A-FD33ADCB5BA0}" srcId="{9F42397F-A75E-41AB-AC07-AADE26FB5381}" destId="{69AD311A-5938-4846-8E62-03446C3D5B5D}" srcOrd="0" destOrd="0" parTransId="{023F8D4F-8891-43EF-9F4D-22E5D2451E0E}" sibTransId="{08120382-AA49-437E-9C95-686ABEC610E1}"/>
    <dgm:cxn modelId="{F9F460A1-62F3-4DFF-917C-72A35AE71AD0}" type="presOf" srcId="{9F42397F-A75E-41AB-AC07-AADE26FB5381}" destId="{B55ACBA5-6B13-4D83-B0F5-DC4EA868D916}" srcOrd="0" destOrd="0" presId="urn:microsoft.com/office/officeart/2005/8/layout/vList5"/>
    <dgm:cxn modelId="{E4BB5140-4A7B-4665-9758-E1BE3D702CA0}" type="presOf" srcId="{69AD311A-5938-4846-8E62-03446C3D5B5D}" destId="{39D4A2B7-484B-4150-BD59-4DEBEC9E0DF8}" srcOrd="0" destOrd="0" presId="urn:microsoft.com/office/officeart/2005/8/layout/vList5"/>
    <dgm:cxn modelId="{11544EF5-7BFC-49DA-A157-313A07BDCF8D}" srcId="{C54F0A8E-E5F8-4117-81BE-8A3A0994907B}" destId="{5FDB68A8-DAD5-475D-86C3-E18F7C21C1E0}" srcOrd="2" destOrd="0" parTransId="{739DC2DA-21E5-4931-B8BB-DB1A72A722B1}" sibTransId="{90A75EA8-3EEC-4E5E-95DD-FACBA89C0ED9}"/>
    <dgm:cxn modelId="{FBF41D30-2C73-4900-B2C1-90FA3B600D68}" type="presOf" srcId="{C54F0A8E-E5F8-4117-81BE-8A3A0994907B}" destId="{DC277E04-DE1A-4753-A709-8A16C1646C76}" srcOrd="0" destOrd="0" presId="urn:microsoft.com/office/officeart/2005/8/layout/vList5"/>
    <dgm:cxn modelId="{A57BA679-2638-458A-B20F-A8AC07443944}" type="presOf" srcId="{8B6AA5F6-7FED-406A-B4D4-0115DEF0ABA1}" destId="{A138208B-6195-428F-9510-7DB5692D0F27}" srcOrd="0" destOrd="0" presId="urn:microsoft.com/office/officeart/2005/8/layout/vList5"/>
    <dgm:cxn modelId="{B7230A97-41E0-4F89-8497-AB1561C13278}" type="presParOf" srcId="{DC277E04-DE1A-4753-A709-8A16C1646C76}" destId="{A9A01F98-8EE4-461A-80DE-43150A550934}" srcOrd="0" destOrd="0" presId="urn:microsoft.com/office/officeart/2005/8/layout/vList5"/>
    <dgm:cxn modelId="{707211B5-C9FB-4DBC-811F-B30E2E1E4B6A}" type="presParOf" srcId="{A9A01F98-8EE4-461A-80DE-43150A550934}" destId="{520BFA3E-E92D-48EF-BCD4-4F7F4BFA3949}" srcOrd="0" destOrd="0" presId="urn:microsoft.com/office/officeart/2005/8/layout/vList5"/>
    <dgm:cxn modelId="{161CAF36-C0CA-42F2-8F31-1B7119956F84}" type="presParOf" srcId="{A9A01F98-8EE4-461A-80DE-43150A550934}" destId="{A138208B-6195-428F-9510-7DB5692D0F27}" srcOrd="1" destOrd="0" presId="urn:microsoft.com/office/officeart/2005/8/layout/vList5"/>
    <dgm:cxn modelId="{B673B354-5D4C-4C3D-832C-F069E2CBEF61}" type="presParOf" srcId="{DC277E04-DE1A-4753-A709-8A16C1646C76}" destId="{A19B46FA-A319-4986-B41D-8C3736F7080C}" srcOrd="1" destOrd="0" presId="urn:microsoft.com/office/officeart/2005/8/layout/vList5"/>
    <dgm:cxn modelId="{6C43DE03-3AA4-4862-B367-3DF855F1BEFE}" type="presParOf" srcId="{DC277E04-DE1A-4753-A709-8A16C1646C76}" destId="{E4AAF0C2-2986-4D32-BA70-080C8D2E25A4}" srcOrd="2" destOrd="0" presId="urn:microsoft.com/office/officeart/2005/8/layout/vList5"/>
    <dgm:cxn modelId="{FB3914DC-5900-468D-A02F-153844F38135}" type="presParOf" srcId="{E4AAF0C2-2986-4D32-BA70-080C8D2E25A4}" destId="{E6DF5704-3C7C-4BAD-B3DB-D7A9A5DDF2AC}" srcOrd="0" destOrd="0" presId="urn:microsoft.com/office/officeart/2005/8/layout/vList5"/>
    <dgm:cxn modelId="{E2B2886D-A74A-4F2D-91DB-75E3AC4084AF}" type="presParOf" srcId="{E4AAF0C2-2986-4D32-BA70-080C8D2E25A4}" destId="{5F405447-7F8A-4AE3-A6FC-7D6D111537A8}" srcOrd="1" destOrd="0" presId="urn:microsoft.com/office/officeart/2005/8/layout/vList5"/>
    <dgm:cxn modelId="{6FD6A9BE-3B54-4939-915B-B1E90946E1D6}" type="presParOf" srcId="{DC277E04-DE1A-4753-A709-8A16C1646C76}" destId="{EAF9F976-65E2-4E38-ADC8-C234146CC421}" srcOrd="3" destOrd="0" presId="urn:microsoft.com/office/officeart/2005/8/layout/vList5"/>
    <dgm:cxn modelId="{C4E319E5-0FC1-4C4B-AE66-72FD1F8E737A}" type="presParOf" srcId="{DC277E04-DE1A-4753-A709-8A16C1646C76}" destId="{8A227C67-4AA0-42A6-924B-08620FDDC914}" srcOrd="4" destOrd="0" presId="urn:microsoft.com/office/officeart/2005/8/layout/vList5"/>
    <dgm:cxn modelId="{5CDB2C54-1E07-42BB-A71D-05E7C4CE2DFB}" type="presParOf" srcId="{8A227C67-4AA0-42A6-924B-08620FDDC914}" destId="{871CDCA5-E02F-4EE7-A8A8-7983658F81A9}" srcOrd="0" destOrd="0" presId="urn:microsoft.com/office/officeart/2005/8/layout/vList5"/>
    <dgm:cxn modelId="{4BC36A83-80FC-42FD-8154-436DD39E7805}" type="presParOf" srcId="{8A227C67-4AA0-42A6-924B-08620FDDC914}" destId="{1CF9C235-835B-4F95-8AB8-3FE13845B744}" srcOrd="1" destOrd="0" presId="urn:microsoft.com/office/officeart/2005/8/layout/vList5"/>
    <dgm:cxn modelId="{E2463B03-106E-4C5F-B05C-578D92D8E12E}" type="presParOf" srcId="{DC277E04-DE1A-4753-A709-8A16C1646C76}" destId="{3F68954B-F6BC-44C1-84D6-D76B4B268925}" srcOrd="5" destOrd="0" presId="urn:microsoft.com/office/officeart/2005/8/layout/vList5"/>
    <dgm:cxn modelId="{BD4E6923-B57A-412D-B610-BD1A24CC8B19}" type="presParOf" srcId="{DC277E04-DE1A-4753-A709-8A16C1646C76}" destId="{ADD51F9A-1ADE-4E83-B037-03F74BCB6E36}" srcOrd="6" destOrd="0" presId="urn:microsoft.com/office/officeart/2005/8/layout/vList5"/>
    <dgm:cxn modelId="{87A33B6D-1D8A-42B9-BB87-9D19185C82EB}" type="presParOf" srcId="{ADD51F9A-1ADE-4E83-B037-03F74BCB6E36}" destId="{B55ACBA5-6B13-4D83-B0F5-DC4EA868D916}" srcOrd="0" destOrd="0" presId="urn:microsoft.com/office/officeart/2005/8/layout/vList5"/>
    <dgm:cxn modelId="{31E0D067-A2D7-4F20-8D9A-9E7B6CD2F8BB}" type="presParOf" srcId="{ADD51F9A-1ADE-4E83-B037-03F74BCB6E36}" destId="{39D4A2B7-484B-4150-BD59-4DEBEC9E0DF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0356C6C-6970-4B13-A6FD-B00185A0274E}" type="doc">
      <dgm:prSet loTypeId="urn:microsoft.com/office/officeart/2008/layout/HorizontalMultiLevelHierarchy" loCatId="hierarchy" qsTypeId="urn:microsoft.com/office/officeart/2005/8/quickstyle/3d3" qsCatId="3D" csTypeId="urn:microsoft.com/office/officeart/2005/8/colors/colorful1" csCatId="colorful" phldr="1"/>
      <dgm:spPr/>
      <dgm:t>
        <a:bodyPr/>
        <a:lstStyle/>
        <a:p>
          <a:endParaRPr lang="en-US"/>
        </a:p>
      </dgm:t>
    </dgm:pt>
    <dgm:pt modelId="{2F4984F4-0A47-4033-AA34-367022B6A2E6}">
      <dgm:prSet phldrT="[Text]" custT="1"/>
      <dgm:spPr>
        <a:solidFill>
          <a:schemeClr val="accent1">
            <a:lumMod val="75000"/>
          </a:schemeClr>
        </a:solidFill>
      </dgm:spPr>
      <dgm:t>
        <a:bodyPr/>
        <a:lstStyle/>
        <a:p>
          <a:r>
            <a:rPr lang="bg-BG" sz="2000" b="1" dirty="0"/>
            <a:t>ПРОТОКОЛ </a:t>
          </a:r>
        </a:p>
      </dgm:t>
    </dgm:pt>
    <dgm:pt modelId="{4A3D54A6-68ED-4129-89A1-7527ED0D8898}" type="parTrans" cxnId="{0FB43CD7-3918-47FC-818E-FE5EB0878933}">
      <dgm:prSet/>
      <dgm:spPr/>
      <dgm:t>
        <a:bodyPr/>
        <a:lstStyle/>
        <a:p>
          <a:endParaRPr lang="en-US" sz="1400"/>
        </a:p>
      </dgm:t>
    </dgm:pt>
    <dgm:pt modelId="{6B233A2D-24E7-4F7B-AC2A-2A73FEAB4C44}" type="sibTrans" cxnId="{0FB43CD7-3918-47FC-818E-FE5EB0878933}">
      <dgm:prSet/>
      <dgm:spPr/>
      <dgm:t>
        <a:bodyPr/>
        <a:lstStyle/>
        <a:p>
          <a:endParaRPr lang="en-US" sz="1400"/>
        </a:p>
      </dgm:t>
    </dgm:pt>
    <dgm:pt modelId="{ADABFA07-31AF-4332-88E1-2D6073AA1427}">
      <dgm:prSet phldrT="[Text]" custT="1"/>
      <dgm:spPr>
        <a:solidFill>
          <a:schemeClr val="accent2">
            <a:lumMod val="75000"/>
          </a:schemeClr>
        </a:solidFill>
      </dgm:spPr>
      <dgm:t>
        <a:bodyPr/>
        <a:lstStyle/>
        <a:p>
          <a:r>
            <a:rPr lang="bg-BG" sz="1800" b="1" i="1" cap="all" baseline="0" dirty="0"/>
            <a:t>частично</a:t>
          </a:r>
          <a:r>
            <a:rPr lang="bg-BG" sz="1800" b="1" i="1" dirty="0"/>
            <a:t>  дигитализиран</a:t>
          </a:r>
          <a:r>
            <a:rPr lang="bg-BG" sz="1800" b="0" i="1" dirty="0"/>
            <a:t> план на лечение</a:t>
          </a:r>
          <a:r>
            <a:rPr lang="bg-BG" sz="1800" b="0" dirty="0"/>
            <a:t> </a:t>
          </a:r>
          <a:endParaRPr lang="en-US" sz="1800" b="0" dirty="0"/>
        </a:p>
      </dgm:t>
    </dgm:pt>
    <dgm:pt modelId="{ABEF32C1-DD7D-4786-9CE9-F8C8AB6A2488}" type="parTrans" cxnId="{564513F4-FF9C-4AEF-8430-6350A639FB29}">
      <dgm:prSet/>
      <dgm:spPr/>
      <dgm:t>
        <a:bodyPr/>
        <a:lstStyle/>
        <a:p>
          <a:endParaRPr lang="en-US" sz="1400"/>
        </a:p>
      </dgm:t>
    </dgm:pt>
    <dgm:pt modelId="{2A29F262-50C3-44EC-AA4A-2BE10BA21703}" type="sibTrans" cxnId="{564513F4-FF9C-4AEF-8430-6350A639FB29}">
      <dgm:prSet/>
      <dgm:spPr/>
      <dgm:t>
        <a:bodyPr/>
        <a:lstStyle/>
        <a:p>
          <a:endParaRPr lang="en-US" sz="1400"/>
        </a:p>
      </dgm:t>
    </dgm:pt>
    <dgm:pt modelId="{3ADD250F-77BE-4A41-B964-3F19AF737E4F}">
      <dgm:prSet phldrT="[Text]" custT="1"/>
      <dgm:spPr>
        <a:solidFill>
          <a:schemeClr val="tx2">
            <a:lumMod val="75000"/>
          </a:schemeClr>
        </a:solidFill>
      </dgm:spPr>
      <dgm:t>
        <a:bodyPr/>
        <a:lstStyle/>
        <a:p>
          <a:r>
            <a:rPr lang="bg-BG" sz="1800" b="1" i="1" cap="all" baseline="0" dirty="0"/>
            <a:t>Изцяло </a:t>
          </a:r>
          <a:r>
            <a:rPr lang="bg-BG" sz="1800" b="1" i="1" dirty="0"/>
            <a:t>дигитализиран</a:t>
          </a:r>
          <a:r>
            <a:rPr lang="bg-BG" sz="1800" b="0" i="1" dirty="0"/>
            <a:t> план на лечение</a:t>
          </a:r>
          <a:endParaRPr lang="en-US" sz="1800" b="0" dirty="0"/>
        </a:p>
      </dgm:t>
    </dgm:pt>
    <dgm:pt modelId="{A49FFEA6-19BB-4840-9EB6-EDE4AFC699B6}" type="parTrans" cxnId="{0AE15827-F15A-4F40-BE9A-BC25F94FD2C4}">
      <dgm:prSet/>
      <dgm:spPr/>
      <dgm:t>
        <a:bodyPr/>
        <a:lstStyle/>
        <a:p>
          <a:endParaRPr lang="en-US" sz="1400"/>
        </a:p>
      </dgm:t>
    </dgm:pt>
    <dgm:pt modelId="{2B2D4C84-0FBC-49E0-AB38-1806D11B3E3C}" type="sibTrans" cxnId="{0AE15827-F15A-4F40-BE9A-BC25F94FD2C4}">
      <dgm:prSet/>
      <dgm:spPr/>
      <dgm:t>
        <a:bodyPr/>
        <a:lstStyle/>
        <a:p>
          <a:endParaRPr lang="en-US" sz="1400"/>
        </a:p>
      </dgm:t>
    </dgm:pt>
    <dgm:pt modelId="{B3B49A54-22AF-4368-A91F-877877BD9456}">
      <dgm:prSet phldrT="[Text]" custT="1"/>
      <dgm:spPr>
        <a:solidFill>
          <a:schemeClr val="accent6">
            <a:lumMod val="75000"/>
          </a:schemeClr>
        </a:solidFill>
      </dgm:spPr>
      <dgm:t>
        <a:bodyPr/>
        <a:lstStyle/>
        <a:p>
          <a:r>
            <a:rPr lang="en-US" sz="1800" b="0" dirty="0" err="1"/>
            <a:t>Протокол</a:t>
          </a:r>
          <a:r>
            <a:rPr lang="en-US" sz="1800" b="0" dirty="0"/>
            <a:t> </a:t>
          </a:r>
          <a:r>
            <a:rPr lang="en-US" sz="1800" b="0" dirty="0" err="1"/>
            <a:t>за</a:t>
          </a:r>
          <a:r>
            <a:rPr lang="en-US" sz="1800" b="0" dirty="0"/>
            <a:t> </a:t>
          </a:r>
          <a:r>
            <a:rPr lang="bg-BG" sz="1800" b="0" dirty="0"/>
            <a:t>лечение с НПК, </a:t>
          </a:r>
          <a:r>
            <a:rPr lang="bg-BG" sz="1800" b="1" dirty="0"/>
            <a:t>отлети с </a:t>
          </a:r>
          <a:r>
            <a:rPr lang="bg-BG" sz="1800" b="1" dirty="0" smtClean="0"/>
            <a:t>модел</a:t>
          </a:r>
          <a:r>
            <a:rPr lang="en-US" sz="1800" b="1" dirty="0" smtClean="0"/>
            <a:t>, </a:t>
          </a:r>
          <a:r>
            <a:rPr lang="bg-BG" sz="1800" b="1" dirty="0" smtClean="0"/>
            <a:t>изработен с </a:t>
          </a:r>
          <a:r>
            <a:rPr lang="en-US" sz="1800" b="1" dirty="0" smtClean="0"/>
            <a:t>CAD/CAM (</a:t>
          </a:r>
          <a:r>
            <a:rPr lang="bg-BG" sz="1800" b="1" dirty="0" smtClean="0"/>
            <a:t>фрезоване, 3</a:t>
          </a:r>
          <a:r>
            <a:rPr lang="en-US" sz="1800" b="1" dirty="0" smtClean="0"/>
            <a:t>D </a:t>
          </a:r>
          <a:r>
            <a:rPr lang="bg-BG" sz="1800" b="1" dirty="0" smtClean="0"/>
            <a:t>печат) </a:t>
          </a:r>
          <a:endParaRPr lang="en-US" sz="1800" dirty="0"/>
        </a:p>
      </dgm:t>
    </dgm:pt>
    <dgm:pt modelId="{71EC25F9-599C-49FC-8F83-3BD9577D9B9F}" type="parTrans" cxnId="{9FA9E8FF-13CC-4E8A-AFFA-4608EC5E3085}">
      <dgm:prSet/>
      <dgm:spPr/>
      <dgm:t>
        <a:bodyPr/>
        <a:lstStyle/>
        <a:p>
          <a:endParaRPr lang="en-US" sz="1400"/>
        </a:p>
      </dgm:t>
    </dgm:pt>
    <dgm:pt modelId="{9DB359C4-5F9F-4562-AB52-87372938FF63}" type="sibTrans" cxnId="{9FA9E8FF-13CC-4E8A-AFFA-4608EC5E3085}">
      <dgm:prSet/>
      <dgm:spPr/>
      <dgm:t>
        <a:bodyPr/>
        <a:lstStyle/>
        <a:p>
          <a:endParaRPr lang="en-US" sz="1400"/>
        </a:p>
      </dgm:t>
    </dgm:pt>
    <dgm:pt modelId="{7A030672-9BC9-46F3-9B52-36067B468CBF}">
      <dgm:prSet phldrT="[Text]" custT="1"/>
      <dgm:spPr>
        <a:solidFill>
          <a:schemeClr val="accent4">
            <a:lumMod val="75000"/>
          </a:schemeClr>
        </a:solidFill>
      </dgm:spPr>
      <dgm:t>
        <a:bodyPr/>
        <a:lstStyle/>
        <a:p>
          <a:r>
            <a:rPr lang="bg-BG" sz="1600" b="1" i="1"/>
            <a:t>Екстра-орален скенер</a:t>
          </a:r>
          <a:endParaRPr lang="en-US" sz="1600"/>
        </a:p>
      </dgm:t>
    </dgm:pt>
    <dgm:pt modelId="{0F9A1CE5-0C64-4F5B-A8CE-4E2299B6CFBF}" type="parTrans" cxnId="{8385CA09-1D6D-4885-927E-4BC835D1FDEF}">
      <dgm:prSet/>
      <dgm:spPr/>
      <dgm:t>
        <a:bodyPr/>
        <a:lstStyle/>
        <a:p>
          <a:endParaRPr lang="en-US" sz="1400"/>
        </a:p>
      </dgm:t>
    </dgm:pt>
    <dgm:pt modelId="{5086F55B-E4BB-4B3D-B4DB-32787EBBF95E}" type="sibTrans" cxnId="{8385CA09-1D6D-4885-927E-4BC835D1FDEF}">
      <dgm:prSet/>
      <dgm:spPr/>
      <dgm:t>
        <a:bodyPr/>
        <a:lstStyle/>
        <a:p>
          <a:endParaRPr lang="en-US" sz="1400"/>
        </a:p>
      </dgm:t>
    </dgm:pt>
    <dgm:pt modelId="{F283E352-CAAD-40D7-8485-CDE9D36159FE}">
      <dgm:prSet phldrT="[Text]" custT="1"/>
      <dgm:spPr>
        <a:solidFill>
          <a:schemeClr val="accent3">
            <a:lumMod val="75000"/>
          </a:schemeClr>
        </a:solidFill>
      </dgm:spPr>
      <dgm:t>
        <a:bodyPr/>
        <a:lstStyle/>
        <a:p>
          <a:r>
            <a:rPr lang="en-US" sz="1800" b="0" dirty="0" err="1"/>
            <a:t>Протокол</a:t>
          </a:r>
          <a:r>
            <a:rPr lang="en-US" sz="1800" b="0" dirty="0"/>
            <a:t> </a:t>
          </a:r>
          <a:r>
            <a:rPr lang="en-US" sz="1800" b="0" dirty="0" err="1"/>
            <a:t>за</a:t>
          </a:r>
          <a:r>
            <a:rPr lang="en-US" sz="1800" b="0" dirty="0"/>
            <a:t> </a:t>
          </a:r>
          <a:r>
            <a:rPr lang="bg-BG" sz="1800" b="0" dirty="0"/>
            <a:t>лечение с НПК, </a:t>
          </a:r>
          <a:r>
            <a:rPr lang="bg-BG" sz="1800" b="1" dirty="0"/>
            <a:t>изработени </a:t>
          </a:r>
          <a:r>
            <a:rPr lang="bg-BG" sz="1800" b="1" dirty="0" smtClean="0"/>
            <a:t>с </a:t>
          </a:r>
          <a:r>
            <a:rPr lang="en-US" sz="1800" b="1" dirty="0" smtClean="0"/>
            <a:t>CAD/CAM (</a:t>
          </a:r>
          <a:r>
            <a:rPr lang="bg-BG" sz="1800" b="1" dirty="0" smtClean="0"/>
            <a:t>фрезоване, 3</a:t>
          </a:r>
          <a:r>
            <a:rPr lang="en-US" sz="1800" b="1" dirty="0" smtClean="0"/>
            <a:t>D </a:t>
          </a:r>
          <a:r>
            <a:rPr lang="bg-BG" sz="1800" b="1" dirty="0" smtClean="0"/>
            <a:t>печат) </a:t>
          </a:r>
          <a:endParaRPr lang="en-US" sz="1800" dirty="0"/>
        </a:p>
      </dgm:t>
    </dgm:pt>
    <dgm:pt modelId="{35A4C9EF-DED2-4561-A125-BA38E92AB586}" type="parTrans" cxnId="{3BCE4564-1D85-4A53-8750-DDF0061E72B3}">
      <dgm:prSet/>
      <dgm:spPr/>
      <dgm:t>
        <a:bodyPr/>
        <a:lstStyle/>
        <a:p>
          <a:endParaRPr lang="en-US" sz="1400"/>
        </a:p>
      </dgm:t>
    </dgm:pt>
    <dgm:pt modelId="{9E9EE251-CC1E-426D-832D-87DD0202C582}" type="sibTrans" cxnId="{3BCE4564-1D85-4A53-8750-DDF0061E72B3}">
      <dgm:prSet/>
      <dgm:spPr/>
      <dgm:t>
        <a:bodyPr/>
        <a:lstStyle/>
        <a:p>
          <a:endParaRPr lang="en-US" sz="1400"/>
        </a:p>
      </dgm:t>
    </dgm:pt>
    <dgm:pt modelId="{1EE994CD-76CC-49A1-A6A2-78683A9E9E6E}">
      <dgm:prSet phldrT="[Text]" custT="1"/>
      <dgm:spPr>
        <a:solidFill>
          <a:schemeClr val="accent4">
            <a:lumMod val="75000"/>
          </a:schemeClr>
        </a:solidFill>
      </dgm:spPr>
      <dgm:t>
        <a:bodyPr/>
        <a:lstStyle/>
        <a:p>
          <a:r>
            <a:rPr lang="bg-BG" sz="1600" b="1" i="1" dirty="0"/>
            <a:t>Екстра-орален скенер</a:t>
          </a:r>
          <a:endParaRPr lang="en-US" sz="1600" dirty="0"/>
        </a:p>
      </dgm:t>
    </dgm:pt>
    <dgm:pt modelId="{F792BFDF-4EFA-4C38-B852-F1123277EB3A}" type="parTrans" cxnId="{9B0533FF-9502-40AF-9F96-9C85B3FA57B1}">
      <dgm:prSet/>
      <dgm:spPr/>
      <dgm:t>
        <a:bodyPr/>
        <a:lstStyle/>
        <a:p>
          <a:endParaRPr lang="en-US" sz="1400"/>
        </a:p>
      </dgm:t>
    </dgm:pt>
    <dgm:pt modelId="{9207EE26-2BDE-49AE-8CDB-18433D0F066B}" type="sibTrans" cxnId="{9B0533FF-9502-40AF-9F96-9C85B3FA57B1}">
      <dgm:prSet/>
      <dgm:spPr/>
      <dgm:t>
        <a:bodyPr/>
        <a:lstStyle/>
        <a:p>
          <a:endParaRPr lang="en-US" sz="1400"/>
        </a:p>
      </dgm:t>
    </dgm:pt>
    <dgm:pt modelId="{FD96D68A-06DA-4478-BEA0-C44DAC3FA538}">
      <dgm:prSet phldrT="[Text]" custT="1"/>
      <dgm:spPr>
        <a:solidFill>
          <a:schemeClr val="accent3">
            <a:lumMod val="75000"/>
          </a:schemeClr>
        </a:solidFill>
      </dgm:spPr>
      <dgm:t>
        <a:bodyPr/>
        <a:lstStyle/>
        <a:p>
          <a:r>
            <a:rPr lang="en-US" sz="1800" b="0" dirty="0" err="1"/>
            <a:t>Протокол</a:t>
          </a:r>
          <a:r>
            <a:rPr lang="en-US" sz="1800" b="0" dirty="0"/>
            <a:t> </a:t>
          </a:r>
          <a:r>
            <a:rPr lang="en-US" sz="1800" b="0" dirty="0" err="1"/>
            <a:t>за</a:t>
          </a:r>
          <a:r>
            <a:rPr lang="en-US" sz="1800" b="0" dirty="0"/>
            <a:t> </a:t>
          </a:r>
          <a:r>
            <a:rPr lang="bg-BG" sz="1800" b="0" dirty="0"/>
            <a:t>лечение с НПК, </a:t>
          </a:r>
          <a:r>
            <a:rPr lang="bg-BG" sz="1800" b="1" dirty="0" smtClean="0"/>
            <a:t>изработени с </a:t>
          </a:r>
          <a:r>
            <a:rPr lang="en-US" sz="1800" b="1" dirty="0" smtClean="0"/>
            <a:t>CAD/CAM (</a:t>
          </a:r>
          <a:r>
            <a:rPr lang="bg-BG" sz="1800" b="1" dirty="0" smtClean="0"/>
            <a:t>фрезоване, 3</a:t>
          </a:r>
          <a:r>
            <a:rPr lang="en-US" sz="1800" b="1" dirty="0" smtClean="0"/>
            <a:t>D </a:t>
          </a:r>
          <a:r>
            <a:rPr lang="bg-BG" sz="1800" b="1" dirty="0" smtClean="0"/>
            <a:t>печат) </a:t>
          </a:r>
          <a:endParaRPr lang="en-US" sz="1800" dirty="0"/>
        </a:p>
      </dgm:t>
    </dgm:pt>
    <dgm:pt modelId="{B5C3FFD7-5900-4954-A1D1-ABC65731B194}" type="parTrans" cxnId="{9EB85A53-0C83-4628-8ADA-1B47767BF1F4}">
      <dgm:prSet/>
      <dgm:spPr/>
      <dgm:t>
        <a:bodyPr/>
        <a:lstStyle/>
        <a:p>
          <a:endParaRPr lang="en-US" sz="1400"/>
        </a:p>
      </dgm:t>
    </dgm:pt>
    <dgm:pt modelId="{143CD4BA-4CF1-4FA8-BFDF-27BD94B48694}" type="sibTrans" cxnId="{9EB85A53-0C83-4628-8ADA-1B47767BF1F4}">
      <dgm:prSet/>
      <dgm:spPr/>
      <dgm:t>
        <a:bodyPr/>
        <a:lstStyle/>
        <a:p>
          <a:endParaRPr lang="en-US" sz="1400"/>
        </a:p>
      </dgm:t>
    </dgm:pt>
    <dgm:pt modelId="{4E2F8BA6-C4AB-499B-964C-C208AFFF57DA}">
      <dgm:prSet phldrT="[Text]" custT="1"/>
      <dgm:spPr>
        <a:solidFill>
          <a:srgbClr val="C00000"/>
        </a:solidFill>
      </dgm:spPr>
      <dgm:t>
        <a:bodyPr/>
        <a:lstStyle/>
        <a:p>
          <a:r>
            <a:rPr lang="bg-BG" sz="1600" b="1" i="1"/>
            <a:t>Интра-орален скенер</a:t>
          </a:r>
          <a:endParaRPr lang="en-US" sz="1600"/>
        </a:p>
      </dgm:t>
    </dgm:pt>
    <dgm:pt modelId="{8F7937EA-CEF4-45C2-A735-0E6B91A19218}" type="parTrans" cxnId="{6BF4C2FE-07AB-410E-BBEE-37E17761DB90}">
      <dgm:prSet/>
      <dgm:spPr/>
      <dgm:t>
        <a:bodyPr/>
        <a:lstStyle/>
        <a:p>
          <a:endParaRPr lang="en-US" sz="1400"/>
        </a:p>
      </dgm:t>
    </dgm:pt>
    <dgm:pt modelId="{82DAFF8E-8718-493C-B102-243973D0717D}" type="sibTrans" cxnId="{6BF4C2FE-07AB-410E-BBEE-37E17761DB90}">
      <dgm:prSet/>
      <dgm:spPr/>
      <dgm:t>
        <a:bodyPr/>
        <a:lstStyle/>
        <a:p>
          <a:endParaRPr lang="en-US" sz="1400"/>
        </a:p>
      </dgm:t>
    </dgm:pt>
    <dgm:pt modelId="{22FC7384-E364-491D-86A8-6C5AF92A0885}" type="pres">
      <dgm:prSet presAssocID="{F0356C6C-6970-4B13-A6FD-B00185A0274E}" presName="Name0" presStyleCnt="0">
        <dgm:presLayoutVars>
          <dgm:chPref val="1"/>
          <dgm:dir/>
          <dgm:animOne val="branch"/>
          <dgm:animLvl val="lvl"/>
          <dgm:resizeHandles val="exact"/>
        </dgm:presLayoutVars>
      </dgm:prSet>
      <dgm:spPr/>
      <dgm:t>
        <a:bodyPr/>
        <a:lstStyle/>
        <a:p>
          <a:endParaRPr lang="en-US"/>
        </a:p>
      </dgm:t>
    </dgm:pt>
    <dgm:pt modelId="{EC6660FA-D87C-4B4D-BA87-D9FD65CC7F59}" type="pres">
      <dgm:prSet presAssocID="{2F4984F4-0A47-4033-AA34-367022B6A2E6}" presName="root1" presStyleCnt="0"/>
      <dgm:spPr/>
      <dgm:t>
        <a:bodyPr/>
        <a:lstStyle/>
        <a:p>
          <a:endParaRPr lang="en-US"/>
        </a:p>
      </dgm:t>
    </dgm:pt>
    <dgm:pt modelId="{E00BBDB2-0A34-4B9B-80BC-99F736A042BD}" type="pres">
      <dgm:prSet presAssocID="{2F4984F4-0A47-4033-AA34-367022B6A2E6}" presName="LevelOneTextNode" presStyleLbl="node0" presStyleIdx="0" presStyleCnt="1" custScaleX="212748" custScaleY="117242">
        <dgm:presLayoutVars>
          <dgm:chPref val="3"/>
        </dgm:presLayoutVars>
      </dgm:prSet>
      <dgm:spPr/>
      <dgm:t>
        <a:bodyPr/>
        <a:lstStyle/>
        <a:p>
          <a:endParaRPr lang="en-US"/>
        </a:p>
      </dgm:t>
    </dgm:pt>
    <dgm:pt modelId="{C434D733-8DAF-48B7-8C25-3D7545B4CD7F}" type="pres">
      <dgm:prSet presAssocID="{2F4984F4-0A47-4033-AA34-367022B6A2E6}" presName="level2hierChild" presStyleCnt="0"/>
      <dgm:spPr/>
      <dgm:t>
        <a:bodyPr/>
        <a:lstStyle/>
        <a:p>
          <a:endParaRPr lang="en-US"/>
        </a:p>
      </dgm:t>
    </dgm:pt>
    <dgm:pt modelId="{4AC4A5F1-FC38-4C9D-B905-AB708E35EF99}" type="pres">
      <dgm:prSet presAssocID="{ABEF32C1-DD7D-4786-9CE9-F8C8AB6A2488}" presName="conn2-1" presStyleLbl="parChTrans1D2" presStyleIdx="0" presStyleCnt="2"/>
      <dgm:spPr/>
      <dgm:t>
        <a:bodyPr/>
        <a:lstStyle/>
        <a:p>
          <a:endParaRPr lang="en-US"/>
        </a:p>
      </dgm:t>
    </dgm:pt>
    <dgm:pt modelId="{39C276FD-6FC9-447C-835E-7099E240FFD3}" type="pres">
      <dgm:prSet presAssocID="{ABEF32C1-DD7D-4786-9CE9-F8C8AB6A2488}" presName="connTx" presStyleLbl="parChTrans1D2" presStyleIdx="0" presStyleCnt="2"/>
      <dgm:spPr/>
      <dgm:t>
        <a:bodyPr/>
        <a:lstStyle/>
        <a:p>
          <a:endParaRPr lang="en-US"/>
        </a:p>
      </dgm:t>
    </dgm:pt>
    <dgm:pt modelId="{24588CAF-59E0-426E-BEEF-E9F88FAFDD39}" type="pres">
      <dgm:prSet presAssocID="{ADABFA07-31AF-4332-88E1-2D6073AA1427}" presName="root2" presStyleCnt="0"/>
      <dgm:spPr/>
      <dgm:t>
        <a:bodyPr/>
        <a:lstStyle/>
        <a:p>
          <a:endParaRPr lang="en-US"/>
        </a:p>
      </dgm:t>
    </dgm:pt>
    <dgm:pt modelId="{61B6F9D4-6527-46BC-AA3D-346FF765A322}" type="pres">
      <dgm:prSet presAssocID="{ADABFA07-31AF-4332-88E1-2D6073AA1427}" presName="LevelTwoTextNode" presStyleLbl="node2" presStyleIdx="0" presStyleCnt="2" custScaleX="170267" custScaleY="345743">
        <dgm:presLayoutVars>
          <dgm:chPref val="3"/>
        </dgm:presLayoutVars>
      </dgm:prSet>
      <dgm:spPr/>
      <dgm:t>
        <a:bodyPr/>
        <a:lstStyle/>
        <a:p>
          <a:endParaRPr lang="en-US"/>
        </a:p>
      </dgm:t>
    </dgm:pt>
    <dgm:pt modelId="{00529A01-5BEF-4596-9923-C366106E0995}" type="pres">
      <dgm:prSet presAssocID="{ADABFA07-31AF-4332-88E1-2D6073AA1427}" presName="level3hierChild" presStyleCnt="0"/>
      <dgm:spPr/>
      <dgm:t>
        <a:bodyPr/>
        <a:lstStyle/>
        <a:p>
          <a:endParaRPr lang="en-US"/>
        </a:p>
      </dgm:t>
    </dgm:pt>
    <dgm:pt modelId="{6443A907-1B8C-4913-A683-AF05737E22A3}" type="pres">
      <dgm:prSet presAssocID="{71EC25F9-599C-49FC-8F83-3BD9577D9B9F}" presName="conn2-1" presStyleLbl="parChTrans1D3" presStyleIdx="0" presStyleCnt="3"/>
      <dgm:spPr/>
      <dgm:t>
        <a:bodyPr/>
        <a:lstStyle/>
        <a:p>
          <a:endParaRPr lang="en-US"/>
        </a:p>
      </dgm:t>
    </dgm:pt>
    <dgm:pt modelId="{EF91C7B2-B490-4AB7-8F1D-D3521610DFB4}" type="pres">
      <dgm:prSet presAssocID="{71EC25F9-599C-49FC-8F83-3BD9577D9B9F}" presName="connTx" presStyleLbl="parChTrans1D3" presStyleIdx="0" presStyleCnt="3"/>
      <dgm:spPr/>
      <dgm:t>
        <a:bodyPr/>
        <a:lstStyle/>
        <a:p>
          <a:endParaRPr lang="en-US"/>
        </a:p>
      </dgm:t>
    </dgm:pt>
    <dgm:pt modelId="{647C6053-F917-46C3-AF98-A3ECFFC29633}" type="pres">
      <dgm:prSet presAssocID="{B3B49A54-22AF-4368-A91F-877877BD9456}" presName="root2" presStyleCnt="0"/>
      <dgm:spPr/>
      <dgm:t>
        <a:bodyPr/>
        <a:lstStyle/>
        <a:p>
          <a:endParaRPr lang="en-US"/>
        </a:p>
      </dgm:t>
    </dgm:pt>
    <dgm:pt modelId="{C8E78525-6FF9-4ADD-B0A7-5C9F46284BC9}" type="pres">
      <dgm:prSet presAssocID="{B3B49A54-22AF-4368-A91F-877877BD9456}" presName="LevelTwoTextNode" presStyleLbl="node3" presStyleIdx="0" presStyleCnt="3" custScaleX="206557" custScaleY="408181">
        <dgm:presLayoutVars>
          <dgm:chPref val="3"/>
        </dgm:presLayoutVars>
      </dgm:prSet>
      <dgm:spPr/>
      <dgm:t>
        <a:bodyPr/>
        <a:lstStyle/>
        <a:p>
          <a:endParaRPr lang="en-US"/>
        </a:p>
      </dgm:t>
    </dgm:pt>
    <dgm:pt modelId="{E6AD3584-B882-4976-BF24-9F6419BC8BF7}" type="pres">
      <dgm:prSet presAssocID="{B3B49A54-22AF-4368-A91F-877877BD9456}" presName="level3hierChild" presStyleCnt="0"/>
      <dgm:spPr/>
      <dgm:t>
        <a:bodyPr/>
        <a:lstStyle/>
        <a:p>
          <a:endParaRPr lang="en-US"/>
        </a:p>
      </dgm:t>
    </dgm:pt>
    <dgm:pt modelId="{1BCDB765-5CE9-4403-98A1-552648023B14}" type="pres">
      <dgm:prSet presAssocID="{0F9A1CE5-0C64-4F5B-A8CE-4E2299B6CFBF}" presName="conn2-1" presStyleLbl="parChTrans1D4" presStyleIdx="0" presStyleCnt="3"/>
      <dgm:spPr/>
      <dgm:t>
        <a:bodyPr/>
        <a:lstStyle/>
        <a:p>
          <a:endParaRPr lang="en-US"/>
        </a:p>
      </dgm:t>
    </dgm:pt>
    <dgm:pt modelId="{7F831F34-3B4E-41BE-A80F-E50E4B0638F6}" type="pres">
      <dgm:prSet presAssocID="{0F9A1CE5-0C64-4F5B-A8CE-4E2299B6CFBF}" presName="connTx" presStyleLbl="parChTrans1D4" presStyleIdx="0" presStyleCnt="3"/>
      <dgm:spPr/>
      <dgm:t>
        <a:bodyPr/>
        <a:lstStyle/>
        <a:p>
          <a:endParaRPr lang="en-US"/>
        </a:p>
      </dgm:t>
    </dgm:pt>
    <dgm:pt modelId="{46E9983B-41E3-45B5-AF5C-BAC53F353A52}" type="pres">
      <dgm:prSet presAssocID="{7A030672-9BC9-46F3-9B52-36067B468CBF}" presName="root2" presStyleCnt="0"/>
      <dgm:spPr/>
      <dgm:t>
        <a:bodyPr/>
        <a:lstStyle/>
        <a:p>
          <a:endParaRPr lang="en-US"/>
        </a:p>
      </dgm:t>
    </dgm:pt>
    <dgm:pt modelId="{34713584-60E0-46D9-A19E-D3B17BA00508}" type="pres">
      <dgm:prSet presAssocID="{7A030672-9BC9-46F3-9B52-36067B468CBF}" presName="LevelTwoTextNode" presStyleLbl="node4" presStyleIdx="0" presStyleCnt="3" custScaleY="242731">
        <dgm:presLayoutVars>
          <dgm:chPref val="3"/>
        </dgm:presLayoutVars>
      </dgm:prSet>
      <dgm:spPr/>
      <dgm:t>
        <a:bodyPr/>
        <a:lstStyle/>
        <a:p>
          <a:endParaRPr lang="en-US"/>
        </a:p>
      </dgm:t>
    </dgm:pt>
    <dgm:pt modelId="{AB9EE061-37D1-422D-91C0-1440C4F3D0A8}" type="pres">
      <dgm:prSet presAssocID="{7A030672-9BC9-46F3-9B52-36067B468CBF}" presName="level3hierChild" presStyleCnt="0"/>
      <dgm:spPr/>
      <dgm:t>
        <a:bodyPr/>
        <a:lstStyle/>
        <a:p>
          <a:endParaRPr lang="en-US"/>
        </a:p>
      </dgm:t>
    </dgm:pt>
    <dgm:pt modelId="{D557879B-0EA8-476D-A84A-54497BA98F63}" type="pres">
      <dgm:prSet presAssocID="{35A4C9EF-DED2-4561-A125-BA38E92AB586}" presName="conn2-1" presStyleLbl="parChTrans1D3" presStyleIdx="1" presStyleCnt="3"/>
      <dgm:spPr/>
      <dgm:t>
        <a:bodyPr/>
        <a:lstStyle/>
        <a:p>
          <a:endParaRPr lang="en-US"/>
        </a:p>
      </dgm:t>
    </dgm:pt>
    <dgm:pt modelId="{C01DA8E3-2A27-4862-ACDA-7C2663A4B21A}" type="pres">
      <dgm:prSet presAssocID="{35A4C9EF-DED2-4561-A125-BA38E92AB586}" presName="connTx" presStyleLbl="parChTrans1D3" presStyleIdx="1" presStyleCnt="3"/>
      <dgm:spPr/>
      <dgm:t>
        <a:bodyPr/>
        <a:lstStyle/>
        <a:p>
          <a:endParaRPr lang="en-US"/>
        </a:p>
      </dgm:t>
    </dgm:pt>
    <dgm:pt modelId="{630144FD-05BE-4D31-B628-38CC53F79C49}" type="pres">
      <dgm:prSet presAssocID="{F283E352-CAAD-40D7-8485-CDE9D36159FE}" presName="root2" presStyleCnt="0"/>
      <dgm:spPr/>
      <dgm:t>
        <a:bodyPr/>
        <a:lstStyle/>
        <a:p>
          <a:endParaRPr lang="en-US"/>
        </a:p>
      </dgm:t>
    </dgm:pt>
    <dgm:pt modelId="{D251AD5E-D14B-4BCC-8B74-68F88BA561DE}" type="pres">
      <dgm:prSet presAssocID="{F283E352-CAAD-40D7-8485-CDE9D36159FE}" presName="LevelTwoTextNode" presStyleLbl="node3" presStyleIdx="1" presStyleCnt="3" custScaleX="206557" custScaleY="350298">
        <dgm:presLayoutVars>
          <dgm:chPref val="3"/>
        </dgm:presLayoutVars>
      </dgm:prSet>
      <dgm:spPr/>
      <dgm:t>
        <a:bodyPr/>
        <a:lstStyle/>
        <a:p>
          <a:endParaRPr lang="en-US"/>
        </a:p>
      </dgm:t>
    </dgm:pt>
    <dgm:pt modelId="{375DF265-F219-4813-8519-638ACFB3D3B2}" type="pres">
      <dgm:prSet presAssocID="{F283E352-CAAD-40D7-8485-CDE9D36159FE}" presName="level3hierChild" presStyleCnt="0"/>
      <dgm:spPr/>
      <dgm:t>
        <a:bodyPr/>
        <a:lstStyle/>
        <a:p>
          <a:endParaRPr lang="en-US"/>
        </a:p>
      </dgm:t>
    </dgm:pt>
    <dgm:pt modelId="{7C02F137-4515-4E9E-A056-89F2906DE164}" type="pres">
      <dgm:prSet presAssocID="{F792BFDF-4EFA-4C38-B852-F1123277EB3A}" presName="conn2-1" presStyleLbl="parChTrans1D4" presStyleIdx="1" presStyleCnt="3"/>
      <dgm:spPr/>
      <dgm:t>
        <a:bodyPr/>
        <a:lstStyle/>
        <a:p>
          <a:endParaRPr lang="en-US"/>
        </a:p>
      </dgm:t>
    </dgm:pt>
    <dgm:pt modelId="{BD31B3F5-DAAC-4CD4-977F-6092731D403F}" type="pres">
      <dgm:prSet presAssocID="{F792BFDF-4EFA-4C38-B852-F1123277EB3A}" presName="connTx" presStyleLbl="parChTrans1D4" presStyleIdx="1" presStyleCnt="3"/>
      <dgm:spPr/>
      <dgm:t>
        <a:bodyPr/>
        <a:lstStyle/>
        <a:p>
          <a:endParaRPr lang="en-US"/>
        </a:p>
      </dgm:t>
    </dgm:pt>
    <dgm:pt modelId="{80395559-A2D6-4C6D-B285-2B783DE42B00}" type="pres">
      <dgm:prSet presAssocID="{1EE994CD-76CC-49A1-A6A2-78683A9E9E6E}" presName="root2" presStyleCnt="0"/>
      <dgm:spPr/>
      <dgm:t>
        <a:bodyPr/>
        <a:lstStyle/>
        <a:p>
          <a:endParaRPr lang="en-US"/>
        </a:p>
      </dgm:t>
    </dgm:pt>
    <dgm:pt modelId="{B014D8A1-CAFB-485C-9CAC-A5A79419FAB8}" type="pres">
      <dgm:prSet presAssocID="{1EE994CD-76CC-49A1-A6A2-78683A9E9E6E}" presName="LevelTwoTextNode" presStyleLbl="node4" presStyleIdx="1" presStyleCnt="3" custScaleY="242731">
        <dgm:presLayoutVars>
          <dgm:chPref val="3"/>
        </dgm:presLayoutVars>
      </dgm:prSet>
      <dgm:spPr/>
      <dgm:t>
        <a:bodyPr/>
        <a:lstStyle/>
        <a:p>
          <a:endParaRPr lang="en-US"/>
        </a:p>
      </dgm:t>
    </dgm:pt>
    <dgm:pt modelId="{EE9467FC-04F5-4FFF-ABC2-C69CF98E9531}" type="pres">
      <dgm:prSet presAssocID="{1EE994CD-76CC-49A1-A6A2-78683A9E9E6E}" presName="level3hierChild" presStyleCnt="0"/>
      <dgm:spPr/>
      <dgm:t>
        <a:bodyPr/>
        <a:lstStyle/>
        <a:p>
          <a:endParaRPr lang="en-US"/>
        </a:p>
      </dgm:t>
    </dgm:pt>
    <dgm:pt modelId="{9B0D0C33-F294-4881-A244-47CA774CA5BA}" type="pres">
      <dgm:prSet presAssocID="{A49FFEA6-19BB-4840-9EB6-EDE4AFC699B6}" presName="conn2-1" presStyleLbl="parChTrans1D2" presStyleIdx="1" presStyleCnt="2"/>
      <dgm:spPr/>
      <dgm:t>
        <a:bodyPr/>
        <a:lstStyle/>
        <a:p>
          <a:endParaRPr lang="en-US"/>
        </a:p>
      </dgm:t>
    </dgm:pt>
    <dgm:pt modelId="{5E28CF54-E047-4F5B-A841-715DE035B15E}" type="pres">
      <dgm:prSet presAssocID="{A49FFEA6-19BB-4840-9EB6-EDE4AFC699B6}" presName="connTx" presStyleLbl="parChTrans1D2" presStyleIdx="1" presStyleCnt="2"/>
      <dgm:spPr/>
      <dgm:t>
        <a:bodyPr/>
        <a:lstStyle/>
        <a:p>
          <a:endParaRPr lang="en-US"/>
        </a:p>
      </dgm:t>
    </dgm:pt>
    <dgm:pt modelId="{0903170D-BF90-4715-9F55-E538417A0B6B}" type="pres">
      <dgm:prSet presAssocID="{3ADD250F-77BE-4A41-B964-3F19AF737E4F}" presName="root2" presStyleCnt="0"/>
      <dgm:spPr/>
      <dgm:t>
        <a:bodyPr/>
        <a:lstStyle/>
        <a:p>
          <a:endParaRPr lang="en-US"/>
        </a:p>
      </dgm:t>
    </dgm:pt>
    <dgm:pt modelId="{AF85FB5F-7527-40F9-B931-9DF69B96D8C8}" type="pres">
      <dgm:prSet presAssocID="{3ADD250F-77BE-4A41-B964-3F19AF737E4F}" presName="LevelTwoTextNode" presStyleLbl="node2" presStyleIdx="1" presStyleCnt="2" custScaleX="170267" custScaleY="337871">
        <dgm:presLayoutVars>
          <dgm:chPref val="3"/>
        </dgm:presLayoutVars>
      </dgm:prSet>
      <dgm:spPr/>
      <dgm:t>
        <a:bodyPr/>
        <a:lstStyle/>
        <a:p>
          <a:endParaRPr lang="en-US"/>
        </a:p>
      </dgm:t>
    </dgm:pt>
    <dgm:pt modelId="{7587EE67-A41C-47CA-ABC5-990606AC893F}" type="pres">
      <dgm:prSet presAssocID="{3ADD250F-77BE-4A41-B964-3F19AF737E4F}" presName="level3hierChild" presStyleCnt="0"/>
      <dgm:spPr/>
      <dgm:t>
        <a:bodyPr/>
        <a:lstStyle/>
        <a:p>
          <a:endParaRPr lang="en-US"/>
        </a:p>
      </dgm:t>
    </dgm:pt>
    <dgm:pt modelId="{61ACFA83-BDD8-4092-8B6C-54D721929513}" type="pres">
      <dgm:prSet presAssocID="{B5C3FFD7-5900-4954-A1D1-ABC65731B194}" presName="conn2-1" presStyleLbl="parChTrans1D3" presStyleIdx="2" presStyleCnt="3"/>
      <dgm:spPr/>
      <dgm:t>
        <a:bodyPr/>
        <a:lstStyle/>
        <a:p>
          <a:endParaRPr lang="en-US"/>
        </a:p>
      </dgm:t>
    </dgm:pt>
    <dgm:pt modelId="{836EFA1A-BC30-4350-83E6-A28F11F28082}" type="pres">
      <dgm:prSet presAssocID="{B5C3FFD7-5900-4954-A1D1-ABC65731B194}" presName="connTx" presStyleLbl="parChTrans1D3" presStyleIdx="2" presStyleCnt="3"/>
      <dgm:spPr/>
      <dgm:t>
        <a:bodyPr/>
        <a:lstStyle/>
        <a:p>
          <a:endParaRPr lang="en-US"/>
        </a:p>
      </dgm:t>
    </dgm:pt>
    <dgm:pt modelId="{4B665E96-E932-4C05-84BB-A58B9A59CE51}" type="pres">
      <dgm:prSet presAssocID="{FD96D68A-06DA-4478-BEA0-C44DAC3FA538}" presName="root2" presStyleCnt="0"/>
      <dgm:spPr/>
      <dgm:t>
        <a:bodyPr/>
        <a:lstStyle/>
        <a:p>
          <a:endParaRPr lang="en-US"/>
        </a:p>
      </dgm:t>
    </dgm:pt>
    <dgm:pt modelId="{4D456224-9AD2-45D6-A66D-9E6EC78B7F0B}" type="pres">
      <dgm:prSet presAssocID="{FD96D68A-06DA-4478-BEA0-C44DAC3FA538}" presName="LevelTwoTextNode" presStyleLbl="node3" presStyleIdx="2" presStyleCnt="3" custScaleX="206557" custScaleY="350298">
        <dgm:presLayoutVars>
          <dgm:chPref val="3"/>
        </dgm:presLayoutVars>
      </dgm:prSet>
      <dgm:spPr/>
      <dgm:t>
        <a:bodyPr/>
        <a:lstStyle/>
        <a:p>
          <a:endParaRPr lang="en-US"/>
        </a:p>
      </dgm:t>
    </dgm:pt>
    <dgm:pt modelId="{14802BDA-A92A-40C3-9AA4-1A9C50DCCE0B}" type="pres">
      <dgm:prSet presAssocID="{FD96D68A-06DA-4478-BEA0-C44DAC3FA538}" presName="level3hierChild" presStyleCnt="0"/>
      <dgm:spPr/>
      <dgm:t>
        <a:bodyPr/>
        <a:lstStyle/>
        <a:p>
          <a:endParaRPr lang="en-US"/>
        </a:p>
      </dgm:t>
    </dgm:pt>
    <dgm:pt modelId="{C6FCAA3A-5C94-4044-91F4-53B33E2DCC73}" type="pres">
      <dgm:prSet presAssocID="{8F7937EA-CEF4-45C2-A735-0E6B91A19218}" presName="conn2-1" presStyleLbl="parChTrans1D4" presStyleIdx="2" presStyleCnt="3"/>
      <dgm:spPr/>
      <dgm:t>
        <a:bodyPr/>
        <a:lstStyle/>
        <a:p>
          <a:endParaRPr lang="en-US"/>
        </a:p>
      </dgm:t>
    </dgm:pt>
    <dgm:pt modelId="{E0197A93-972F-48B9-B89C-EBCA5237584A}" type="pres">
      <dgm:prSet presAssocID="{8F7937EA-CEF4-45C2-A735-0E6B91A19218}" presName="connTx" presStyleLbl="parChTrans1D4" presStyleIdx="2" presStyleCnt="3"/>
      <dgm:spPr/>
      <dgm:t>
        <a:bodyPr/>
        <a:lstStyle/>
        <a:p>
          <a:endParaRPr lang="en-US"/>
        </a:p>
      </dgm:t>
    </dgm:pt>
    <dgm:pt modelId="{3E27598D-C793-480D-90F9-95ACCA2DAE3F}" type="pres">
      <dgm:prSet presAssocID="{4E2F8BA6-C4AB-499B-964C-C208AFFF57DA}" presName="root2" presStyleCnt="0"/>
      <dgm:spPr/>
      <dgm:t>
        <a:bodyPr/>
        <a:lstStyle/>
        <a:p>
          <a:endParaRPr lang="en-US"/>
        </a:p>
      </dgm:t>
    </dgm:pt>
    <dgm:pt modelId="{DB699A05-8FA2-4B9F-958B-F7BE5EAE263F}" type="pres">
      <dgm:prSet presAssocID="{4E2F8BA6-C4AB-499B-964C-C208AFFF57DA}" presName="LevelTwoTextNode" presStyleLbl="node4" presStyleIdx="2" presStyleCnt="3" custScaleY="242731">
        <dgm:presLayoutVars>
          <dgm:chPref val="3"/>
        </dgm:presLayoutVars>
      </dgm:prSet>
      <dgm:spPr/>
      <dgm:t>
        <a:bodyPr/>
        <a:lstStyle/>
        <a:p>
          <a:endParaRPr lang="en-US"/>
        </a:p>
      </dgm:t>
    </dgm:pt>
    <dgm:pt modelId="{417AF3F1-26EF-4E16-9003-D4B373809B5E}" type="pres">
      <dgm:prSet presAssocID="{4E2F8BA6-C4AB-499B-964C-C208AFFF57DA}" presName="level3hierChild" presStyleCnt="0"/>
      <dgm:spPr/>
      <dgm:t>
        <a:bodyPr/>
        <a:lstStyle/>
        <a:p>
          <a:endParaRPr lang="en-US"/>
        </a:p>
      </dgm:t>
    </dgm:pt>
  </dgm:ptLst>
  <dgm:cxnLst>
    <dgm:cxn modelId="{DCDA14BA-EEED-4C2E-850A-F8DB33AB892D}" type="presOf" srcId="{B5C3FFD7-5900-4954-A1D1-ABC65731B194}" destId="{836EFA1A-BC30-4350-83E6-A28F11F28082}" srcOrd="1" destOrd="0" presId="urn:microsoft.com/office/officeart/2008/layout/HorizontalMultiLevelHierarchy"/>
    <dgm:cxn modelId="{38102FC1-7EE8-4719-B70C-37166E108881}" type="presOf" srcId="{71EC25F9-599C-49FC-8F83-3BD9577D9B9F}" destId="{6443A907-1B8C-4913-A683-AF05737E22A3}" srcOrd="0" destOrd="0" presId="urn:microsoft.com/office/officeart/2008/layout/HorizontalMultiLevelHierarchy"/>
    <dgm:cxn modelId="{E7173438-F546-448F-ADDE-2CF436308F68}" type="presOf" srcId="{B3B49A54-22AF-4368-A91F-877877BD9456}" destId="{C8E78525-6FF9-4ADD-B0A7-5C9F46284BC9}" srcOrd="0" destOrd="0" presId="urn:microsoft.com/office/officeart/2008/layout/HorizontalMultiLevelHierarchy"/>
    <dgm:cxn modelId="{6BF4C2FE-07AB-410E-BBEE-37E17761DB90}" srcId="{FD96D68A-06DA-4478-BEA0-C44DAC3FA538}" destId="{4E2F8BA6-C4AB-499B-964C-C208AFFF57DA}" srcOrd="0" destOrd="0" parTransId="{8F7937EA-CEF4-45C2-A735-0E6B91A19218}" sibTransId="{82DAFF8E-8718-493C-B102-243973D0717D}"/>
    <dgm:cxn modelId="{CC5FE07A-0317-4B2A-BF1C-9B6282DC0ABC}" type="presOf" srcId="{A49FFEA6-19BB-4840-9EB6-EDE4AFC699B6}" destId="{9B0D0C33-F294-4881-A244-47CA774CA5BA}" srcOrd="0" destOrd="0" presId="urn:microsoft.com/office/officeart/2008/layout/HorizontalMultiLevelHierarchy"/>
    <dgm:cxn modelId="{1596B82B-1425-4063-99B9-2A6B3958F1CA}" type="presOf" srcId="{35A4C9EF-DED2-4561-A125-BA38E92AB586}" destId="{C01DA8E3-2A27-4862-ACDA-7C2663A4B21A}" srcOrd="1" destOrd="0" presId="urn:microsoft.com/office/officeart/2008/layout/HorizontalMultiLevelHierarchy"/>
    <dgm:cxn modelId="{6CE34880-9478-4F55-8379-78AB6A7A1F01}" type="presOf" srcId="{1EE994CD-76CC-49A1-A6A2-78683A9E9E6E}" destId="{B014D8A1-CAFB-485C-9CAC-A5A79419FAB8}" srcOrd="0" destOrd="0" presId="urn:microsoft.com/office/officeart/2008/layout/HorizontalMultiLevelHierarchy"/>
    <dgm:cxn modelId="{0FB43CD7-3918-47FC-818E-FE5EB0878933}" srcId="{F0356C6C-6970-4B13-A6FD-B00185A0274E}" destId="{2F4984F4-0A47-4033-AA34-367022B6A2E6}" srcOrd="0" destOrd="0" parTransId="{4A3D54A6-68ED-4129-89A1-7527ED0D8898}" sibTransId="{6B233A2D-24E7-4F7B-AC2A-2A73FEAB4C44}"/>
    <dgm:cxn modelId="{24A89D18-7027-4B67-9D31-C243C31EAF57}" type="presOf" srcId="{0F9A1CE5-0C64-4F5B-A8CE-4E2299B6CFBF}" destId="{1BCDB765-5CE9-4403-98A1-552648023B14}" srcOrd="0" destOrd="0" presId="urn:microsoft.com/office/officeart/2008/layout/HorizontalMultiLevelHierarchy"/>
    <dgm:cxn modelId="{3838379D-0B85-4E11-A735-E55CF04BB015}" type="presOf" srcId="{F0356C6C-6970-4B13-A6FD-B00185A0274E}" destId="{22FC7384-E364-491D-86A8-6C5AF92A0885}" srcOrd="0" destOrd="0" presId="urn:microsoft.com/office/officeart/2008/layout/HorizontalMultiLevelHierarchy"/>
    <dgm:cxn modelId="{1F287F8B-1586-42F8-8E69-6F61FA115DBA}" type="presOf" srcId="{71EC25F9-599C-49FC-8F83-3BD9577D9B9F}" destId="{EF91C7B2-B490-4AB7-8F1D-D3521610DFB4}" srcOrd="1" destOrd="0" presId="urn:microsoft.com/office/officeart/2008/layout/HorizontalMultiLevelHierarchy"/>
    <dgm:cxn modelId="{D350D3C8-C6F5-439C-8785-581D0FF83441}" type="presOf" srcId="{A49FFEA6-19BB-4840-9EB6-EDE4AFC699B6}" destId="{5E28CF54-E047-4F5B-A841-715DE035B15E}" srcOrd="1" destOrd="0" presId="urn:microsoft.com/office/officeart/2008/layout/HorizontalMultiLevelHierarchy"/>
    <dgm:cxn modelId="{34C56AAE-044B-438F-B613-CDFA2966A092}" type="presOf" srcId="{3ADD250F-77BE-4A41-B964-3F19AF737E4F}" destId="{AF85FB5F-7527-40F9-B931-9DF69B96D8C8}" srcOrd="0" destOrd="0" presId="urn:microsoft.com/office/officeart/2008/layout/HorizontalMultiLevelHierarchy"/>
    <dgm:cxn modelId="{0AE15827-F15A-4F40-BE9A-BC25F94FD2C4}" srcId="{2F4984F4-0A47-4033-AA34-367022B6A2E6}" destId="{3ADD250F-77BE-4A41-B964-3F19AF737E4F}" srcOrd="1" destOrd="0" parTransId="{A49FFEA6-19BB-4840-9EB6-EDE4AFC699B6}" sibTransId="{2B2D4C84-0FBC-49E0-AB38-1806D11B3E3C}"/>
    <dgm:cxn modelId="{3BCE4564-1D85-4A53-8750-DDF0061E72B3}" srcId="{ADABFA07-31AF-4332-88E1-2D6073AA1427}" destId="{F283E352-CAAD-40D7-8485-CDE9D36159FE}" srcOrd="1" destOrd="0" parTransId="{35A4C9EF-DED2-4561-A125-BA38E92AB586}" sibTransId="{9E9EE251-CC1E-426D-832D-87DD0202C582}"/>
    <dgm:cxn modelId="{CFEC082F-0241-4BB0-81D1-DFB221FDC6AE}" type="presOf" srcId="{ABEF32C1-DD7D-4786-9CE9-F8C8AB6A2488}" destId="{4AC4A5F1-FC38-4C9D-B905-AB708E35EF99}" srcOrd="0" destOrd="0" presId="urn:microsoft.com/office/officeart/2008/layout/HorizontalMultiLevelHierarchy"/>
    <dgm:cxn modelId="{D7178FB8-D46F-4998-B1B4-1A6643FC56DB}" type="presOf" srcId="{7A030672-9BC9-46F3-9B52-36067B468CBF}" destId="{34713584-60E0-46D9-A19E-D3B17BA00508}" srcOrd="0" destOrd="0" presId="urn:microsoft.com/office/officeart/2008/layout/HorizontalMultiLevelHierarchy"/>
    <dgm:cxn modelId="{B2CC3E53-3A70-4094-9A32-A420ABCDBFCE}" type="presOf" srcId="{0F9A1CE5-0C64-4F5B-A8CE-4E2299B6CFBF}" destId="{7F831F34-3B4E-41BE-A80F-E50E4B0638F6}" srcOrd="1" destOrd="0" presId="urn:microsoft.com/office/officeart/2008/layout/HorizontalMultiLevelHierarchy"/>
    <dgm:cxn modelId="{9EB85A53-0C83-4628-8ADA-1B47767BF1F4}" srcId="{3ADD250F-77BE-4A41-B964-3F19AF737E4F}" destId="{FD96D68A-06DA-4478-BEA0-C44DAC3FA538}" srcOrd="0" destOrd="0" parTransId="{B5C3FFD7-5900-4954-A1D1-ABC65731B194}" sibTransId="{143CD4BA-4CF1-4FA8-BFDF-27BD94B48694}"/>
    <dgm:cxn modelId="{0A5DB511-640F-4797-970E-834018930742}" type="presOf" srcId="{4E2F8BA6-C4AB-499B-964C-C208AFFF57DA}" destId="{DB699A05-8FA2-4B9F-958B-F7BE5EAE263F}" srcOrd="0" destOrd="0" presId="urn:microsoft.com/office/officeart/2008/layout/HorizontalMultiLevelHierarchy"/>
    <dgm:cxn modelId="{03B5BEBC-0FB7-4815-92E2-0EECBD018CE2}" type="presOf" srcId="{8F7937EA-CEF4-45C2-A735-0E6B91A19218}" destId="{C6FCAA3A-5C94-4044-91F4-53B33E2DCC73}" srcOrd="0" destOrd="0" presId="urn:microsoft.com/office/officeart/2008/layout/HorizontalMultiLevelHierarchy"/>
    <dgm:cxn modelId="{9B0533FF-9502-40AF-9F96-9C85B3FA57B1}" srcId="{F283E352-CAAD-40D7-8485-CDE9D36159FE}" destId="{1EE994CD-76CC-49A1-A6A2-78683A9E9E6E}" srcOrd="0" destOrd="0" parTransId="{F792BFDF-4EFA-4C38-B852-F1123277EB3A}" sibTransId="{9207EE26-2BDE-49AE-8CDB-18433D0F066B}"/>
    <dgm:cxn modelId="{99461167-53ED-4705-805F-22FB452E006A}" type="presOf" srcId="{F792BFDF-4EFA-4C38-B852-F1123277EB3A}" destId="{BD31B3F5-DAAC-4CD4-977F-6092731D403F}" srcOrd="1" destOrd="0" presId="urn:microsoft.com/office/officeart/2008/layout/HorizontalMultiLevelHierarchy"/>
    <dgm:cxn modelId="{146C3938-2554-4D96-9924-26A52CF36EBF}" type="presOf" srcId="{35A4C9EF-DED2-4561-A125-BA38E92AB586}" destId="{D557879B-0EA8-476D-A84A-54497BA98F63}" srcOrd="0" destOrd="0" presId="urn:microsoft.com/office/officeart/2008/layout/HorizontalMultiLevelHierarchy"/>
    <dgm:cxn modelId="{78DBE565-F586-41FA-93BC-4A0E28712E38}" type="presOf" srcId="{ADABFA07-31AF-4332-88E1-2D6073AA1427}" destId="{61B6F9D4-6527-46BC-AA3D-346FF765A322}" srcOrd="0" destOrd="0" presId="urn:microsoft.com/office/officeart/2008/layout/HorizontalMultiLevelHierarchy"/>
    <dgm:cxn modelId="{F505A7C9-42A4-4B32-BB5D-83F8FE683636}" type="presOf" srcId="{ABEF32C1-DD7D-4786-9CE9-F8C8AB6A2488}" destId="{39C276FD-6FC9-447C-835E-7099E240FFD3}" srcOrd="1" destOrd="0" presId="urn:microsoft.com/office/officeart/2008/layout/HorizontalMultiLevelHierarchy"/>
    <dgm:cxn modelId="{564513F4-FF9C-4AEF-8430-6350A639FB29}" srcId="{2F4984F4-0A47-4033-AA34-367022B6A2E6}" destId="{ADABFA07-31AF-4332-88E1-2D6073AA1427}" srcOrd="0" destOrd="0" parTransId="{ABEF32C1-DD7D-4786-9CE9-F8C8AB6A2488}" sibTransId="{2A29F262-50C3-44EC-AA4A-2BE10BA21703}"/>
    <dgm:cxn modelId="{B9A51940-6979-46CA-87CE-23D6109ADA6A}" type="presOf" srcId="{8F7937EA-CEF4-45C2-A735-0E6B91A19218}" destId="{E0197A93-972F-48B9-B89C-EBCA5237584A}" srcOrd="1" destOrd="0" presId="urn:microsoft.com/office/officeart/2008/layout/HorizontalMultiLevelHierarchy"/>
    <dgm:cxn modelId="{73766026-F9E3-414A-B5C7-06B017329A1C}" type="presOf" srcId="{F283E352-CAAD-40D7-8485-CDE9D36159FE}" destId="{D251AD5E-D14B-4BCC-8B74-68F88BA561DE}" srcOrd="0" destOrd="0" presId="urn:microsoft.com/office/officeart/2008/layout/HorizontalMultiLevelHierarchy"/>
    <dgm:cxn modelId="{0FCFE867-2F29-475C-80E3-C81E896EDD68}" type="presOf" srcId="{F792BFDF-4EFA-4C38-B852-F1123277EB3A}" destId="{7C02F137-4515-4E9E-A056-89F2906DE164}" srcOrd="0" destOrd="0" presId="urn:microsoft.com/office/officeart/2008/layout/HorizontalMultiLevelHierarchy"/>
    <dgm:cxn modelId="{C3C0BA8B-4233-4D91-BD50-7EFA9E71BD5E}" type="presOf" srcId="{2F4984F4-0A47-4033-AA34-367022B6A2E6}" destId="{E00BBDB2-0A34-4B9B-80BC-99F736A042BD}" srcOrd="0" destOrd="0" presId="urn:microsoft.com/office/officeart/2008/layout/HorizontalMultiLevelHierarchy"/>
    <dgm:cxn modelId="{92720455-C741-4999-BB7D-FECCA3FD78B0}" type="presOf" srcId="{B5C3FFD7-5900-4954-A1D1-ABC65731B194}" destId="{61ACFA83-BDD8-4092-8B6C-54D721929513}" srcOrd="0" destOrd="0" presId="urn:microsoft.com/office/officeart/2008/layout/HorizontalMultiLevelHierarchy"/>
    <dgm:cxn modelId="{8385CA09-1D6D-4885-927E-4BC835D1FDEF}" srcId="{B3B49A54-22AF-4368-A91F-877877BD9456}" destId="{7A030672-9BC9-46F3-9B52-36067B468CBF}" srcOrd="0" destOrd="0" parTransId="{0F9A1CE5-0C64-4F5B-A8CE-4E2299B6CFBF}" sibTransId="{5086F55B-E4BB-4B3D-B4DB-32787EBBF95E}"/>
    <dgm:cxn modelId="{9FA9E8FF-13CC-4E8A-AFFA-4608EC5E3085}" srcId="{ADABFA07-31AF-4332-88E1-2D6073AA1427}" destId="{B3B49A54-22AF-4368-A91F-877877BD9456}" srcOrd="0" destOrd="0" parTransId="{71EC25F9-599C-49FC-8F83-3BD9577D9B9F}" sibTransId="{9DB359C4-5F9F-4562-AB52-87372938FF63}"/>
    <dgm:cxn modelId="{33AF91DA-C954-4E86-92F9-AAEA64008064}" type="presOf" srcId="{FD96D68A-06DA-4478-BEA0-C44DAC3FA538}" destId="{4D456224-9AD2-45D6-A66D-9E6EC78B7F0B}" srcOrd="0" destOrd="0" presId="urn:microsoft.com/office/officeart/2008/layout/HorizontalMultiLevelHierarchy"/>
    <dgm:cxn modelId="{FF2E9B31-7D93-4C4E-97F3-382B28E5181E}" type="presParOf" srcId="{22FC7384-E364-491D-86A8-6C5AF92A0885}" destId="{EC6660FA-D87C-4B4D-BA87-D9FD65CC7F59}" srcOrd="0" destOrd="0" presId="urn:microsoft.com/office/officeart/2008/layout/HorizontalMultiLevelHierarchy"/>
    <dgm:cxn modelId="{919B0DF3-D7E0-4BC2-AFE3-0EB1587550F0}" type="presParOf" srcId="{EC6660FA-D87C-4B4D-BA87-D9FD65CC7F59}" destId="{E00BBDB2-0A34-4B9B-80BC-99F736A042BD}" srcOrd="0" destOrd="0" presId="urn:microsoft.com/office/officeart/2008/layout/HorizontalMultiLevelHierarchy"/>
    <dgm:cxn modelId="{A0D3F997-6BAA-4455-B31E-B24E91AA61FA}" type="presParOf" srcId="{EC6660FA-D87C-4B4D-BA87-D9FD65CC7F59}" destId="{C434D733-8DAF-48B7-8C25-3D7545B4CD7F}" srcOrd="1" destOrd="0" presId="urn:microsoft.com/office/officeart/2008/layout/HorizontalMultiLevelHierarchy"/>
    <dgm:cxn modelId="{D5115F78-0596-42E7-B7F0-C21103E3DB9F}" type="presParOf" srcId="{C434D733-8DAF-48B7-8C25-3D7545B4CD7F}" destId="{4AC4A5F1-FC38-4C9D-B905-AB708E35EF99}" srcOrd="0" destOrd="0" presId="urn:microsoft.com/office/officeart/2008/layout/HorizontalMultiLevelHierarchy"/>
    <dgm:cxn modelId="{EC2BEEC3-DCD9-4874-9459-113883EFD3E4}" type="presParOf" srcId="{4AC4A5F1-FC38-4C9D-B905-AB708E35EF99}" destId="{39C276FD-6FC9-447C-835E-7099E240FFD3}" srcOrd="0" destOrd="0" presId="urn:microsoft.com/office/officeart/2008/layout/HorizontalMultiLevelHierarchy"/>
    <dgm:cxn modelId="{1BC223C3-FC21-42CE-8DFC-F7F99E71B561}" type="presParOf" srcId="{C434D733-8DAF-48B7-8C25-3D7545B4CD7F}" destId="{24588CAF-59E0-426E-BEEF-E9F88FAFDD39}" srcOrd="1" destOrd="0" presId="urn:microsoft.com/office/officeart/2008/layout/HorizontalMultiLevelHierarchy"/>
    <dgm:cxn modelId="{57EC4982-8246-4A84-AAD8-956F8AFFA119}" type="presParOf" srcId="{24588CAF-59E0-426E-BEEF-E9F88FAFDD39}" destId="{61B6F9D4-6527-46BC-AA3D-346FF765A322}" srcOrd="0" destOrd="0" presId="urn:microsoft.com/office/officeart/2008/layout/HorizontalMultiLevelHierarchy"/>
    <dgm:cxn modelId="{C7904905-6105-4D39-A54B-015DB0986194}" type="presParOf" srcId="{24588CAF-59E0-426E-BEEF-E9F88FAFDD39}" destId="{00529A01-5BEF-4596-9923-C366106E0995}" srcOrd="1" destOrd="0" presId="urn:microsoft.com/office/officeart/2008/layout/HorizontalMultiLevelHierarchy"/>
    <dgm:cxn modelId="{80397797-8222-4F26-923E-EE9C478BE0B2}" type="presParOf" srcId="{00529A01-5BEF-4596-9923-C366106E0995}" destId="{6443A907-1B8C-4913-A683-AF05737E22A3}" srcOrd="0" destOrd="0" presId="urn:microsoft.com/office/officeart/2008/layout/HorizontalMultiLevelHierarchy"/>
    <dgm:cxn modelId="{0BC39CFF-A565-4A46-AA17-F31D8440ED9D}" type="presParOf" srcId="{6443A907-1B8C-4913-A683-AF05737E22A3}" destId="{EF91C7B2-B490-4AB7-8F1D-D3521610DFB4}" srcOrd="0" destOrd="0" presId="urn:microsoft.com/office/officeart/2008/layout/HorizontalMultiLevelHierarchy"/>
    <dgm:cxn modelId="{E00AECD6-C993-4CD8-A9CC-9037B7C1D014}" type="presParOf" srcId="{00529A01-5BEF-4596-9923-C366106E0995}" destId="{647C6053-F917-46C3-AF98-A3ECFFC29633}" srcOrd="1" destOrd="0" presId="urn:microsoft.com/office/officeart/2008/layout/HorizontalMultiLevelHierarchy"/>
    <dgm:cxn modelId="{554E9915-DE22-4561-843D-C66DA12D7EF6}" type="presParOf" srcId="{647C6053-F917-46C3-AF98-A3ECFFC29633}" destId="{C8E78525-6FF9-4ADD-B0A7-5C9F46284BC9}" srcOrd="0" destOrd="0" presId="urn:microsoft.com/office/officeart/2008/layout/HorizontalMultiLevelHierarchy"/>
    <dgm:cxn modelId="{F304BF33-9DBF-49C7-BA71-502725F67D42}" type="presParOf" srcId="{647C6053-F917-46C3-AF98-A3ECFFC29633}" destId="{E6AD3584-B882-4976-BF24-9F6419BC8BF7}" srcOrd="1" destOrd="0" presId="urn:microsoft.com/office/officeart/2008/layout/HorizontalMultiLevelHierarchy"/>
    <dgm:cxn modelId="{9CE3A368-8CB4-450A-B566-1E29777B4EBA}" type="presParOf" srcId="{E6AD3584-B882-4976-BF24-9F6419BC8BF7}" destId="{1BCDB765-5CE9-4403-98A1-552648023B14}" srcOrd="0" destOrd="0" presId="urn:microsoft.com/office/officeart/2008/layout/HorizontalMultiLevelHierarchy"/>
    <dgm:cxn modelId="{BEB380DB-4ABC-41F3-80EC-26365DC8086E}" type="presParOf" srcId="{1BCDB765-5CE9-4403-98A1-552648023B14}" destId="{7F831F34-3B4E-41BE-A80F-E50E4B0638F6}" srcOrd="0" destOrd="0" presId="urn:microsoft.com/office/officeart/2008/layout/HorizontalMultiLevelHierarchy"/>
    <dgm:cxn modelId="{B8166717-70D9-4198-9FD4-D3C5810F5E46}" type="presParOf" srcId="{E6AD3584-B882-4976-BF24-9F6419BC8BF7}" destId="{46E9983B-41E3-45B5-AF5C-BAC53F353A52}" srcOrd="1" destOrd="0" presId="urn:microsoft.com/office/officeart/2008/layout/HorizontalMultiLevelHierarchy"/>
    <dgm:cxn modelId="{43314197-F56B-4724-A7D9-8F0E960881EC}" type="presParOf" srcId="{46E9983B-41E3-45B5-AF5C-BAC53F353A52}" destId="{34713584-60E0-46D9-A19E-D3B17BA00508}" srcOrd="0" destOrd="0" presId="urn:microsoft.com/office/officeart/2008/layout/HorizontalMultiLevelHierarchy"/>
    <dgm:cxn modelId="{760D04B4-78F9-4062-9CA4-ADD30E84E6B8}" type="presParOf" srcId="{46E9983B-41E3-45B5-AF5C-BAC53F353A52}" destId="{AB9EE061-37D1-422D-91C0-1440C4F3D0A8}" srcOrd="1" destOrd="0" presId="urn:microsoft.com/office/officeart/2008/layout/HorizontalMultiLevelHierarchy"/>
    <dgm:cxn modelId="{9970C0E0-97E8-43BF-856C-A4172758AE47}" type="presParOf" srcId="{00529A01-5BEF-4596-9923-C366106E0995}" destId="{D557879B-0EA8-476D-A84A-54497BA98F63}" srcOrd="2" destOrd="0" presId="urn:microsoft.com/office/officeart/2008/layout/HorizontalMultiLevelHierarchy"/>
    <dgm:cxn modelId="{185D955D-16E8-4D2E-BDC1-09E46B547AF0}" type="presParOf" srcId="{D557879B-0EA8-476D-A84A-54497BA98F63}" destId="{C01DA8E3-2A27-4862-ACDA-7C2663A4B21A}" srcOrd="0" destOrd="0" presId="urn:microsoft.com/office/officeart/2008/layout/HorizontalMultiLevelHierarchy"/>
    <dgm:cxn modelId="{BF5F1AFB-74E4-4276-86EC-12C2755E80E9}" type="presParOf" srcId="{00529A01-5BEF-4596-9923-C366106E0995}" destId="{630144FD-05BE-4D31-B628-38CC53F79C49}" srcOrd="3" destOrd="0" presId="urn:microsoft.com/office/officeart/2008/layout/HorizontalMultiLevelHierarchy"/>
    <dgm:cxn modelId="{F051154D-8F10-4BEB-9428-ED1A958D5138}" type="presParOf" srcId="{630144FD-05BE-4D31-B628-38CC53F79C49}" destId="{D251AD5E-D14B-4BCC-8B74-68F88BA561DE}" srcOrd="0" destOrd="0" presId="urn:microsoft.com/office/officeart/2008/layout/HorizontalMultiLevelHierarchy"/>
    <dgm:cxn modelId="{6097FE74-6E5C-4A07-862E-DB82A739B93F}" type="presParOf" srcId="{630144FD-05BE-4D31-B628-38CC53F79C49}" destId="{375DF265-F219-4813-8519-638ACFB3D3B2}" srcOrd="1" destOrd="0" presId="urn:microsoft.com/office/officeart/2008/layout/HorizontalMultiLevelHierarchy"/>
    <dgm:cxn modelId="{5FA6670E-FE45-4F94-AC4A-D38308A911CA}" type="presParOf" srcId="{375DF265-F219-4813-8519-638ACFB3D3B2}" destId="{7C02F137-4515-4E9E-A056-89F2906DE164}" srcOrd="0" destOrd="0" presId="urn:microsoft.com/office/officeart/2008/layout/HorizontalMultiLevelHierarchy"/>
    <dgm:cxn modelId="{9DDF44CD-F736-4AF2-B913-6BC82F8829A4}" type="presParOf" srcId="{7C02F137-4515-4E9E-A056-89F2906DE164}" destId="{BD31B3F5-DAAC-4CD4-977F-6092731D403F}" srcOrd="0" destOrd="0" presId="urn:microsoft.com/office/officeart/2008/layout/HorizontalMultiLevelHierarchy"/>
    <dgm:cxn modelId="{14217BA7-E8ED-44E3-8E50-CD0177F168FE}" type="presParOf" srcId="{375DF265-F219-4813-8519-638ACFB3D3B2}" destId="{80395559-A2D6-4C6D-B285-2B783DE42B00}" srcOrd="1" destOrd="0" presId="urn:microsoft.com/office/officeart/2008/layout/HorizontalMultiLevelHierarchy"/>
    <dgm:cxn modelId="{A369656A-C68A-477A-BBF7-3FE1FE9E0C84}" type="presParOf" srcId="{80395559-A2D6-4C6D-B285-2B783DE42B00}" destId="{B014D8A1-CAFB-485C-9CAC-A5A79419FAB8}" srcOrd="0" destOrd="0" presId="urn:microsoft.com/office/officeart/2008/layout/HorizontalMultiLevelHierarchy"/>
    <dgm:cxn modelId="{E472377C-C5C1-4AF9-80C4-92BE277300F1}" type="presParOf" srcId="{80395559-A2D6-4C6D-B285-2B783DE42B00}" destId="{EE9467FC-04F5-4FFF-ABC2-C69CF98E9531}" srcOrd="1" destOrd="0" presId="urn:microsoft.com/office/officeart/2008/layout/HorizontalMultiLevelHierarchy"/>
    <dgm:cxn modelId="{D168980D-8640-4053-AEEA-EC71FDE9262C}" type="presParOf" srcId="{C434D733-8DAF-48B7-8C25-3D7545B4CD7F}" destId="{9B0D0C33-F294-4881-A244-47CA774CA5BA}" srcOrd="2" destOrd="0" presId="urn:microsoft.com/office/officeart/2008/layout/HorizontalMultiLevelHierarchy"/>
    <dgm:cxn modelId="{C2D7BDFE-EF8C-4401-94E2-8AEC13A2B8FE}" type="presParOf" srcId="{9B0D0C33-F294-4881-A244-47CA774CA5BA}" destId="{5E28CF54-E047-4F5B-A841-715DE035B15E}" srcOrd="0" destOrd="0" presId="urn:microsoft.com/office/officeart/2008/layout/HorizontalMultiLevelHierarchy"/>
    <dgm:cxn modelId="{72B37224-8642-444D-A856-9694E973FED5}" type="presParOf" srcId="{C434D733-8DAF-48B7-8C25-3D7545B4CD7F}" destId="{0903170D-BF90-4715-9F55-E538417A0B6B}" srcOrd="3" destOrd="0" presId="urn:microsoft.com/office/officeart/2008/layout/HorizontalMultiLevelHierarchy"/>
    <dgm:cxn modelId="{FBA8F649-8C71-4FD5-9EE3-E33730644043}" type="presParOf" srcId="{0903170D-BF90-4715-9F55-E538417A0B6B}" destId="{AF85FB5F-7527-40F9-B931-9DF69B96D8C8}" srcOrd="0" destOrd="0" presId="urn:microsoft.com/office/officeart/2008/layout/HorizontalMultiLevelHierarchy"/>
    <dgm:cxn modelId="{690468D4-A146-4F28-B7E1-7E795821D9C0}" type="presParOf" srcId="{0903170D-BF90-4715-9F55-E538417A0B6B}" destId="{7587EE67-A41C-47CA-ABC5-990606AC893F}" srcOrd="1" destOrd="0" presId="urn:microsoft.com/office/officeart/2008/layout/HorizontalMultiLevelHierarchy"/>
    <dgm:cxn modelId="{AD8EAEC8-B4CC-45CD-A40E-B75B99BA0F13}" type="presParOf" srcId="{7587EE67-A41C-47CA-ABC5-990606AC893F}" destId="{61ACFA83-BDD8-4092-8B6C-54D721929513}" srcOrd="0" destOrd="0" presId="urn:microsoft.com/office/officeart/2008/layout/HorizontalMultiLevelHierarchy"/>
    <dgm:cxn modelId="{99B32920-3F18-4F31-B325-D321D62FDC12}" type="presParOf" srcId="{61ACFA83-BDD8-4092-8B6C-54D721929513}" destId="{836EFA1A-BC30-4350-83E6-A28F11F28082}" srcOrd="0" destOrd="0" presId="urn:microsoft.com/office/officeart/2008/layout/HorizontalMultiLevelHierarchy"/>
    <dgm:cxn modelId="{BB3E0E00-615C-428C-95EE-BCD8A429004B}" type="presParOf" srcId="{7587EE67-A41C-47CA-ABC5-990606AC893F}" destId="{4B665E96-E932-4C05-84BB-A58B9A59CE51}" srcOrd="1" destOrd="0" presId="urn:microsoft.com/office/officeart/2008/layout/HorizontalMultiLevelHierarchy"/>
    <dgm:cxn modelId="{137CFB26-A5A1-413B-9AF4-E04D238632FE}" type="presParOf" srcId="{4B665E96-E932-4C05-84BB-A58B9A59CE51}" destId="{4D456224-9AD2-45D6-A66D-9E6EC78B7F0B}" srcOrd="0" destOrd="0" presId="urn:microsoft.com/office/officeart/2008/layout/HorizontalMultiLevelHierarchy"/>
    <dgm:cxn modelId="{1200CABD-44F4-48C4-AA0D-D6260D1A82FE}" type="presParOf" srcId="{4B665E96-E932-4C05-84BB-A58B9A59CE51}" destId="{14802BDA-A92A-40C3-9AA4-1A9C50DCCE0B}" srcOrd="1" destOrd="0" presId="urn:microsoft.com/office/officeart/2008/layout/HorizontalMultiLevelHierarchy"/>
    <dgm:cxn modelId="{5BB5011B-4C49-4304-8182-A6395C3C00B1}" type="presParOf" srcId="{14802BDA-A92A-40C3-9AA4-1A9C50DCCE0B}" destId="{C6FCAA3A-5C94-4044-91F4-53B33E2DCC73}" srcOrd="0" destOrd="0" presId="urn:microsoft.com/office/officeart/2008/layout/HorizontalMultiLevelHierarchy"/>
    <dgm:cxn modelId="{53FF51A0-534B-4E7E-9064-072E465CAF22}" type="presParOf" srcId="{C6FCAA3A-5C94-4044-91F4-53B33E2DCC73}" destId="{E0197A93-972F-48B9-B89C-EBCA5237584A}" srcOrd="0" destOrd="0" presId="urn:microsoft.com/office/officeart/2008/layout/HorizontalMultiLevelHierarchy"/>
    <dgm:cxn modelId="{A4EF6CFE-20FB-46CD-BB7C-AC943E8E018A}" type="presParOf" srcId="{14802BDA-A92A-40C3-9AA4-1A9C50DCCE0B}" destId="{3E27598D-C793-480D-90F9-95ACCA2DAE3F}" srcOrd="1" destOrd="0" presId="urn:microsoft.com/office/officeart/2008/layout/HorizontalMultiLevelHierarchy"/>
    <dgm:cxn modelId="{78A7F8F8-DE11-45E4-8196-7984026707EE}" type="presParOf" srcId="{3E27598D-C793-480D-90F9-95ACCA2DAE3F}" destId="{DB699A05-8FA2-4B9F-958B-F7BE5EAE263F}" srcOrd="0" destOrd="0" presId="urn:microsoft.com/office/officeart/2008/layout/HorizontalMultiLevelHierarchy"/>
    <dgm:cxn modelId="{8B64F328-DC8E-42A1-9387-C3BA015E7DE6}" type="presParOf" srcId="{3E27598D-C793-480D-90F9-95ACCA2DAE3F}" destId="{417AF3F1-26EF-4E16-9003-D4B373809B5E}"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38208B-6195-428F-9510-7DB5692D0F27}">
      <dsp:nvSpPr>
        <dsp:cNvPr id="0" name=""/>
        <dsp:cNvSpPr/>
      </dsp:nvSpPr>
      <dsp:spPr>
        <a:xfrm rot="5400000">
          <a:off x="5315527" y="-2173301"/>
          <a:ext cx="1120650" cy="5530214"/>
        </a:xfrm>
        <a:prstGeom prst="round2SameRect">
          <a:avLst/>
        </a:prstGeom>
        <a:solidFill>
          <a:schemeClr val="accent2">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bg-BG" sz="1800" kern="1200" dirty="0" smtClean="0"/>
            <a:t>Започват да се разработват първите нови материали и технологии за изработване на протезни конструкции.</a:t>
          </a:r>
          <a:endParaRPr lang="en-US" sz="1800" kern="1200" dirty="0"/>
        </a:p>
      </dsp:txBody>
      <dsp:txXfrm rot="-5400000">
        <a:off x="3110745" y="86187"/>
        <a:ext cx="5475508" cy="1011238"/>
      </dsp:txXfrm>
    </dsp:sp>
    <dsp:sp modelId="{520BFA3E-E92D-48EF-BCD4-4F7F4BFA3949}">
      <dsp:nvSpPr>
        <dsp:cNvPr id="0" name=""/>
        <dsp:cNvSpPr/>
      </dsp:nvSpPr>
      <dsp:spPr>
        <a:xfrm>
          <a:off x="0" y="2450"/>
          <a:ext cx="3110745" cy="1178709"/>
        </a:xfrm>
        <a:prstGeom prst="roundRect">
          <a:avLst/>
        </a:prstGeom>
        <a:solidFill>
          <a:schemeClr val="accent2">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bg-BG" sz="2000" kern="1200" dirty="0" smtClean="0"/>
            <a:t>1. </a:t>
          </a:r>
        </a:p>
        <a:p>
          <a:pPr lvl="0" algn="ctr" defTabSz="889000">
            <a:lnSpc>
              <a:spcPct val="90000"/>
            </a:lnSpc>
            <a:spcBef>
              <a:spcPct val="0"/>
            </a:spcBef>
            <a:spcAft>
              <a:spcPct val="35000"/>
            </a:spcAft>
          </a:pPr>
          <a:r>
            <a:rPr lang="bg-BG" sz="2000" kern="1200" dirty="0" smtClean="0"/>
            <a:t>От древността до края на 18 век</a:t>
          </a:r>
          <a:endParaRPr lang="en-US" sz="2000" kern="1200" dirty="0"/>
        </a:p>
      </dsp:txBody>
      <dsp:txXfrm>
        <a:off x="57540" y="59990"/>
        <a:ext cx="2995665" cy="1063629"/>
      </dsp:txXfrm>
    </dsp:sp>
    <dsp:sp modelId="{5F405447-7F8A-4AE3-A6FC-7D6D111537A8}">
      <dsp:nvSpPr>
        <dsp:cNvPr id="0" name=""/>
        <dsp:cNvSpPr/>
      </dsp:nvSpPr>
      <dsp:spPr>
        <a:xfrm rot="5400000">
          <a:off x="5404369" y="-935657"/>
          <a:ext cx="942967" cy="5530214"/>
        </a:xfrm>
        <a:prstGeom prst="round2SameRect">
          <a:avLst/>
        </a:prstGeom>
        <a:solidFill>
          <a:schemeClr val="accent2">
            <a:tint val="40000"/>
            <a:alpha val="90000"/>
            <a:hueOff val="2197890"/>
            <a:satOff val="2925"/>
            <a:lumOff val="52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bg-BG" sz="1800" kern="1200" dirty="0" smtClean="0"/>
            <a:t>Механизация на производствените процеси.</a:t>
          </a:r>
          <a:endParaRPr lang="en-US" sz="1800" kern="1200" dirty="0"/>
        </a:p>
      </dsp:txBody>
      <dsp:txXfrm rot="-5400000">
        <a:off x="3110746" y="1403998"/>
        <a:ext cx="5484182" cy="850903"/>
      </dsp:txXfrm>
    </dsp:sp>
    <dsp:sp modelId="{E6DF5704-3C7C-4BAD-B3DB-D7A9A5DDF2AC}">
      <dsp:nvSpPr>
        <dsp:cNvPr id="0" name=""/>
        <dsp:cNvSpPr/>
      </dsp:nvSpPr>
      <dsp:spPr>
        <a:xfrm>
          <a:off x="0" y="1240095"/>
          <a:ext cx="3110745" cy="1178709"/>
        </a:xfrm>
        <a:prstGeom prst="roundRect">
          <a:avLst/>
        </a:prstGeom>
        <a:solidFill>
          <a:schemeClr val="accent2">
            <a:hueOff val="2250663"/>
            <a:satOff val="834"/>
            <a:lumOff val="2549"/>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bg-BG" sz="2000" kern="1200" dirty="0" smtClean="0"/>
            <a:t>2. </a:t>
          </a:r>
        </a:p>
        <a:p>
          <a:pPr lvl="0" algn="ctr" defTabSz="889000">
            <a:lnSpc>
              <a:spcPct val="90000"/>
            </a:lnSpc>
            <a:spcBef>
              <a:spcPct val="0"/>
            </a:spcBef>
            <a:spcAft>
              <a:spcPct val="35000"/>
            </a:spcAft>
          </a:pPr>
          <a:r>
            <a:rPr lang="bg-BG" sz="2000" kern="1200" dirty="0" smtClean="0"/>
            <a:t>Началото на 19 век – първата половина на 20 век</a:t>
          </a:r>
          <a:endParaRPr lang="en-US" sz="2000" kern="1200" dirty="0"/>
        </a:p>
      </dsp:txBody>
      <dsp:txXfrm>
        <a:off x="57540" y="1297635"/>
        <a:ext cx="2995665" cy="1063629"/>
      </dsp:txXfrm>
    </dsp:sp>
    <dsp:sp modelId="{1CF9C235-835B-4F95-8AB8-3FE13845B744}">
      <dsp:nvSpPr>
        <dsp:cNvPr id="0" name=""/>
        <dsp:cNvSpPr/>
      </dsp:nvSpPr>
      <dsp:spPr>
        <a:xfrm rot="5400000">
          <a:off x="5404369" y="301987"/>
          <a:ext cx="942967" cy="5530214"/>
        </a:xfrm>
        <a:prstGeom prst="round2SameRect">
          <a:avLst/>
        </a:prstGeom>
        <a:solidFill>
          <a:schemeClr val="accent2">
            <a:tint val="40000"/>
            <a:alpha val="90000"/>
            <a:hueOff val="4395780"/>
            <a:satOff val="5849"/>
            <a:lumOff val="104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bg-BG" sz="1800" kern="1200" dirty="0" smtClean="0"/>
            <a:t>Автоматизация на технологиите и процесите.</a:t>
          </a:r>
          <a:endParaRPr lang="en-US" sz="1800" kern="1200" dirty="0"/>
        </a:p>
      </dsp:txBody>
      <dsp:txXfrm rot="-5400000">
        <a:off x="3110746" y="2641642"/>
        <a:ext cx="5484182" cy="850903"/>
      </dsp:txXfrm>
    </dsp:sp>
    <dsp:sp modelId="{871CDCA5-E02F-4EE7-A8A8-7983658F81A9}">
      <dsp:nvSpPr>
        <dsp:cNvPr id="0" name=""/>
        <dsp:cNvSpPr/>
      </dsp:nvSpPr>
      <dsp:spPr>
        <a:xfrm>
          <a:off x="0" y="2477739"/>
          <a:ext cx="3110745" cy="1178709"/>
        </a:xfrm>
        <a:prstGeom prst="roundRect">
          <a:avLst/>
        </a:prstGeom>
        <a:solidFill>
          <a:schemeClr val="accent2">
            <a:hueOff val="4501327"/>
            <a:satOff val="1667"/>
            <a:lumOff val="5097"/>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bg-BG" sz="2000" kern="1200" dirty="0" smtClean="0"/>
            <a:t>3. </a:t>
          </a:r>
        </a:p>
        <a:p>
          <a:pPr lvl="0" algn="ctr" defTabSz="889000">
            <a:lnSpc>
              <a:spcPct val="90000"/>
            </a:lnSpc>
            <a:spcBef>
              <a:spcPct val="0"/>
            </a:spcBef>
            <a:spcAft>
              <a:spcPct val="35000"/>
            </a:spcAft>
          </a:pPr>
          <a:r>
            <a:rPr lang="bg-BG" sz="2000" kern="1200" dirty="0" smtClean="0"/>
            <a:t>1950-те до 1970-те години</a:t>
          </a:r>
          <a:endParaRPr lang="en-US" sz="2000" kern="1200" dirty="0"/>
        </a:p>
      </dsp:txBody>
      <dsp:txXfrm>
        <a:off x="57540" y="2535279"/>
        <a:ext cx="2995665" cy="1063629"/>
      </dsp:txXfrm>
    </dsp:sp>
    <dsp:sp modelId="{39D4A2B7-484B-4150-BD59-4DEBEC9E0DF8}">
      <dsp:nvSpPr>
        <dsp:cNvPr id="0" name=""/>
        <dsp:cNvSpPr/>
      </dsp:nvSpPr>
      <dsp:spPr>
        <a:xfrm rot="5400000">
          <a:off x="5404369" y="1539631"/>
          <a:ext cx="942967" cy="5530214"/>
        </a:xfrm>
        <a:prstGeom prst="round2SameRect">
          <a:avLst/>
        </a:prstGeom>
        <a:solidFill>
          <a:schemeClr val="accent2">
            <a:tint val="40000"/>
            <a:alpha val="90000"/>
            <a:hueOff val="6593669"/>
            <a:satOff val="8774"/>
            <a:lumOff val="1569"/>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bg-BG" sz="1800" kern="1200" dirty="0" smtClean="0"/>
            <a:t>Въвеждане на компютрите и цифровизацията в технологичните процеси.</a:t>
          </a:r>
          <a:endParaRPr lang="en-US" sz="1800" kern="1200" dirty="0"/>
        </a:p>
      </dsp:txBody>
      <dsp:txXfrm rot="-5400000">
        <a:off x="3110746" y="3879286"/>
        <a:ext cx="5484182" cy="850903"/>
      </dsp:txXfrm>
    </dsp:sp>
    <dsp:sp modelId="{B55ACBA5-6B13-4D83-B0F5-DC4EA868D916}">
      <dsp:nvSpPr>
        <dsp:cNvPr id="0" name=""/>
        <dsp:cNvSpPr/>
      </dsp:nvSpPr>
      <dsp:spPr>
        <a:xfrm>
          <a:off x="0" y="3715384"/>
          <a:ext cx="3110745" cy="1178709"/>
        </a:xfrm>
        <a:prstGeom prst="roundRect">
          <a:avLst/>
        </a:prstGeom>
        <a:solidFill>
          <a:schemeClr val="accent2">
            <a:hueOff val="6751989"/>
            <a:satOff val="2501"/>
            <a:lumOff val="7646"/>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bg-BG" sz="2000" kern="1200" dirty="0" smtClean="0"/>
            <a:t>4. </a:t>
          </a:r>
        </a:p>
        <a:p>
          <a:pPr lvl="0" algn="ctr" defTabSz="889000">
            <a:lnSpc>
              <a:spcPct val="90000"/>
            </a:lnSpc>
            <a:spcBef>
              <a:spcPct val="0"/>
            </a:spcBef>
            <a:spcAft>
              <a:spcPct val="35000"/>
            </a:spcAft>
          </a:pPr>
          <a:r>
            <a:rPr lang="bg-BG" sz="2000" kern="1200" dirty="0" smtClean="0"/>
            <a:t>Средата на 1970-те до сега </a:t>
          </a:r>
          <a:endParaRPr lang="en-US" sz="2000" kern="1200" dirty="0"/>
        </a:p>
      </dsp:txBody>
      <dsp:txXfrm>
        <a:off x="57540" y="3772924"/>
        <a:ext cx="2995665" cy="10636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FCAA3A-5C94-4044-91F4-53B33E2DCC73}">
      <dsp:nvSpPr>
        <dsp:cNvPr id="0" name=""/>
        <dsp:cNvSpPr/>
      </dsp:nvSpPr>
      <dsp:spPr>
        <a:xfrm>
          <a:off x="6630797" y="3668609"/>
          <a:ext cx="247541" cy="91440"/>
        </a:xfrm>
        <a:custGeom>
          <a:avLst/>
          <a:gdLst/>
          <a:ahLst/>
          <a:cxnLst/>
          <a:rect l="0" t="0" r="0" b="0"/>
          <a:pathLst>
            <a:path>
              <a:moveTo>
                <a:pt x="0" y="45720"/>
              </a:moveTo>
              <a:lnTo>
                <a:pt x="247541" y="45720"/>
              </a:lnTo>
            </a:path>
          </a:pathLst>
        </a:custGeom>
        <a:noFill/>
        <a:ln w="1905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748380" y="3708141"/>
        <a:ext cx="12377" cy="12377"/>
      </dsp:txXfrm>
    </dsp:sp>
    <dsp:sp modelId="{61ACFA83-BDD8-4092-8B6C-54D721929513}">
      <dsp:nvSpPr>
        <dsp:cNvPr id="0" name=""/>
        <dsp:cNvSpPr/>
      </dsp:nvSpPr>
      <dsp:spPr>
        <a:xfrm>
          <a:off x="3826683" y="3668609"/>
          <a:ext cx="247541" cy="91440"/>
        </a:xfrm>
        <a:custGeom>
          <a:avLst/>
          <a:gdLst/>
          <a:ahLst/>
          <a:cxnLst/>
          <a:rect l="0" t="0" r="0" b="0"/>
          <a:pathLst>
            <a:path>
              <a:moveTo>
                <a:pt x="0" y="45720"/>
              </a:moveTo>
              <a:lnTo>
                <a:pt x="247541" y="45720"/>
              </a:lnTo>
            </a:path>
          </a:pathLst>
        </a:custGeom>
        <a:noFill/>
        <a:ln w="1905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944265" y="3708141"/>
        <a:ext cx="12377" cy="12377"/>
      </dsp:txXfrm>
    </dsp:sp>
    <dsp:sp modelId="{9B0D0C33-F294-4881-A244-47CA774CA5BA}">
      <dsp:nvSpPr>
        <dsp:cNvPr id="0" name=""/>
        <dsp:cNvSpPr/>
      </dsp:nvSpPr>
      <dsp:spPr>
        <a:xfrm>
          <a:off x="1471732" y="2590157"/>
          <a:ext cx="247541" cy="1124172"/>
        </a:xfrm>
        <a:custGeom>
          <a:avLst/>
          <a:gdLst/>
          <a:ahLst/>
          <a:cxnLst/>
          <a:rect l="0" t="0" r="0" b="0"/>
          <a:pathLst>
            <a:path>
              <a:moveTo>
                <a:pt x="0" y="0"/>
              </a:moveTo>
              <a:lnTo>
                <a:pt x="123770" y="0"/>
              </a:lnTo>
              <a:lnTo>
                <a:pt x="123770" y="1124172"/>
              </a:lnTo>
              <a:lnTo>
                <a:pt x="247541" y="1124172"/>
              </a:lnTo>
            </a:path>
          </a:pathLst>
        </a:custGeom>
        <a:noFill/>
        <a:ln w="1905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566726" y="3123465"/>
        <a:ext cx="57555" cy="57555"/>
      </dsp:txXfrm>
    </dsp:sp>
    <dsp:sp modelId="{7C02F137-4515-4E9E-A056-89F2906DE164}">
      <dsp:nvSpPr>
        <dsp:cNvPr id="0" name=""/>
        <dsp:cNvSpPr/>
      </dsp:nvSpPr>
      <dsp:spPr>
        <a:xfrm>
          <a:off x="6630797" y="2252422"/>
          <a:ext cx="247541" cy="91440"/>
        </a:xfrm>
        <a:custGeom>
          <a:avLst/>
          <a:gdLst/>
          <a:ahLst/>
          <a:cxnLst/>
          <a:rect l="0" t="0" r="0" b="0"/>
          <a:pathLst>
            <a:path>
              <a:moveTo>
                <a:pt x="0" y="45720"/>
              </a:moveTo>
              <a:lnTo>
                <a:pt x="247541" y="45720"/>
              </a:lnTo>
            </a:path>
          </a:pathLst>
        </a:custGeom>
        <a:noFill/>
        <a:ln w="1905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748380" y="2291953"/>
        <a:ext cx="12377" cy="12377"/>
      </dsp:txXfrm>
    </dsp:sp>
    <dsp:sp modelId="{D557879B-0EA8-476D-A84A-54497BA98F63}">
      <dsp:nvSpPr>
        <dsp:cNvPr id="0" name=""/>
        <dsp:cNvSpPr/>
      </dsp:nvSpPr>
      <dsp:spPr>
        <a:xfrm>
          <a:off x="3826683" y="1480837"/>
          <a:ext cx="247541" cy="817304"/>
        </a:xfrm>
        <a:custGeom>
          <a:avLst/>
          <a:gdLst/>
          <a:ahLst/>
          <a:cxnLst/>
          <a:rect l="0" t="0" r="0" b="0"/>
          <a:pathLst>
            <a:path>
              <a:moveTo>
                <a:pt x="0" y="0"/>
              </a:moveTo>
              <a:lnTo>
                <a:pt x="123770" y="0"/>
              </a:lnTo>
              <a:lnTo>
                <a:pt x="123770" y="817304"/>
              </a:lnTo>
              <a:lnTo>
                <a:pt x="247541" y="817304"/>
              </a:lnTo>
            </a:path>
          </a:pathLst>
        </a:custGeom>
        <a:noFill/>
        <a:ln w="1905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929104" y="1868140"/>
        <a:ext cx="42698" cy="42698"/>
      </dsp:txXfrm>
    </dsp:sp>
    <dsp:sp modelId="{1BCDB765-5CE9-4403-98A1-552648023B14}">
      <dsp:nvSpPr>
        <dsp:cNvPr id="0" name=""/>
        <dsp:cNvSpPr/>
      </dsp:nvSpPr>
      <dsp:spPr>
        <a:xfrm>
          <a:off x="6630797" y="727024"/>
          <a:ext cx="247541" cy="91440"/>
        </a:xfrm>
        <a:custGeom>
          <a:avLst/>
          <a:gdLst/>
          <a:ahLst/>
          <a:cxnLst/>
          <a:rect l="0" t="0" r="0" b="0"/>
          <a:pathLst>
            <a:path>
              <a:moveTo>
                <a:pt x="0" y="45720"/>
              </a:moveTo>
              <a:lnTo>
                <a:pt x="247541" y="45720"/>
              </a:lnTo>
            </a:path>
          </a:pathLst>
        </a:custGeom>
        <a:noFill/>
        <a:ln w="1905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6748380" y="766555"/>
        <a:ext cx="12377" cy="12377"/>
      </dsp:txXfrm>
    </dsp:sp>
    <dsp:sp modelId="{6443A907-1B8C-4913-A683-AF05737E22A3}">
      <dsp:nvSpPr>
        <dsp:cNvPr id="0" name=""/>
        <dsp:cNvSpPr/>
      </dsp:nvSpPr>
      <dsp:spPr>
        <a:xfrm>
          <a:off x="3826683" y="772744"/>
          <a:ext cx="247541" cy="708093"/>
        </a:xfrm>
        <a:custGeom>
          <a:avLst/>
          <a:gdLst/>
          <a:ahLst/>
          <a:cxnLst/>
          <a:rect l="0" t="0" r="0" b="0"/>
          <a:pathLst>
            <a:path>
              <a:moveTo>
                <a:pt x="0" y="708093"/>
              </a:moveTo>
              <a:lnTo>
                <a:pt x="123770" y="708093"/>
              </a:lnTo>
              <a:lnTo>
                <a:pt x="123770" y="0"/>
              </a:lnTo>
              <a:lnTo>
                <a:pt x="247541" y="0"/>
              </a:lnTo>
            </a:path>
          </a:pathLst>
        </a:custGeom>
        <a:noFill/>
        <a:ln w="1905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931701" y="1108038"/>
        <a:ext cx="37505" cy="37505"/>
      </dsp:txXfrm>
    </dsp:sp>
    <dsp:sp modelId="{4AC4A5F1-FC38-4C9D-B905-AB708E35EF99}">
      <dsp:nvSpPr>
        <dsp:cNvPr id="0" name=""/>
        <dsp:cNvSpPr/>
      </dsp:nvSpPr>
      <dsp:spPr>
        <a:xfrm>
          <a:off x="1471732" y="1480837"/>
          <a:ext cx="247541" cy="1109319"/>
        </a:xfrm>
        <a:custGeom>
          <a:avLst/>
          <a:gdLst/>
          <a:ahLst/>
          <a:cxnLst/>
          <a:rect l="0" t="0" r="0" b="0"/>
          <a:pathLst>
            <a:path>
              <a:moveTo>
                <a:pt x="0" y="1109319"/>
              </a:moveTo>
              <a:lnTo>
                <a:pt x="123770" y="1109319"/>
              </a:lnTo>
              <a:lnTo>
                <a:pt x="123770" y="0"/>
              </a:lnTo>
              <a:lnTo>
                <a:pt x="247541" y="0"/>
              </a:lnTo>
            </a:path>
          </a:pathLst>
        </a:custGeom>
        <a:noFill/>
        <a:ln w="19050" cap="flat" cmpd="sng" algn="ctr">
          <a:solidFill>
            <a:schemeClr val="accent2">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1567088" y="2007082"/>
        <a:ext cx="56830" cy="56830"/>
      </dsp:txXfrm>
    </dsp:sp>
    <dsp:sp modelId="{E00BBDB2-0A34-4B9B-80BC-99F736A042BD}">
      <dsp:nvSpPr>
        <dsp:cNvPr id="0" name=""/>
        <dsp:cNvSpPr/>
      </dsp:nvSpPr>
      <dsp:spPr>
        <a:xfrm rot="16200000">
          <a:off x="-93913" y="2188755"/>
          <a:ext cx="2328488" cy="802804"/>
        </a:xfrm>
        <a:prstGeom prst="rect">
          <a:avLst/>
        </a:prstGeom>
        <a:solidFill>
          <a:schemeClr val="accent1">
            <a:lumMod val="75000"/>
          </a:schemeClr>
        </a:solidFill>
        <a:ln>
          <a:noFill/>
        </a:ln>
        <a:effectLst>
          <a:outerShdw blurRad="51500" dist="254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bg-BG" sz="2000" b="1" kern="1200" dirty="0"/>
            <a:t>ПРОТОКОЛ </a:t>
          </a:r>
        </a:p>
      </dsp:txBody>
      <dsp:txXfrm>
        <a:off x="-93913" y="2188755"/>
        <a:ext cx="2328488" cy="802804"/>
      </dsp:txXfrm>
    </dsp:sp>
    <dsp:sp modelId="{61B6F9D4-6527-46BC-AA3D-346FF765A322}">
      <dsp:nvSpPr>
        <dsp:cNvPr id="0" name=""/>
        <dsp:cNvSpPr/>
      </dsp:nvSpPr>
      <dsp:spPr>
        <a:xfrm>
          <a:off x="1719274" y="828507"/>
          <a:ext cx="2107408" cy="1304661"/>
        </a:xfrm>
        <a:prstGeom prst="rect">
          <a:avLst/>
        </a:prstGeom>
        <a:solidFill>
          <a:schemeClr val="accent2">
            <a:lumMod val="75000"/>
          </a:schemeClr>
        </a:solidFill>
        <a:ln>
          <a:noFill/>
        </a:ln>
        <a:effectLst>
          <a:outerShdw blurRad="51500" dist="254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bg-BG" sz="1800" b="1" i="1" kern="1200" cap="all" baseline="0" dirty="0"/>
            <a:t>частично</a:t>
          </a:r>
          <a:r>
            <a:rPr lang="bg-BG" sz="1800" b="1" i="1" kern="1200" dirty="0"/>
            <a:t>  дигитализиран</a:t>
          </a:r>
          <a:r>
            <a:rPr lang="bg-BG" sz="1800" b="0" i="1" kern="1200" dirty="0"/>
            <a:t> план на лечение</a:t>
          </a:r>
          <a:r>
            <a:rPr lang="bg-BG" sz="1800" b="0" kern="1200" dirty="0"/>
            <a:t> </a:t>
          </a:r>
          <a:endParaRPr lang="en-US" sz="1800" b="0" kern="1200" dirty="0"/>
        </a:p>
      </dsp:txBody>
      <dsp:txXfrm>
        <a:off x="1719274" y="828507"/>
        <a:ext cx="2107408" cy="1304661"/>
      </dsp:txXfrm>
    </dsp:sp>
    <dsp:sp modelId="{C8E78525-6FF9-4ADD-B0A7-5C9F46284BC9}">
      <dsp:nvSpPr>
        <dsp:cNvPr id="0" name=""/>
        <dsp:cNvSpPr/>
      </dsp:nvSpPr>
      <dsp:spPr>
        <a:xfrm>
          <a:off x="4074224" y="2608"/>
          <a:ext cx="2556573" cy="1540271"/>
        </a:xfrm>
        <a:prstGeom prst="rect">
          <a:avLst/>
        </a:prstGeom>
        <a:solidFill>
          <a:schemeClr val="accent6">
            <a:lumMod val="75000"/>
          </a:schemeClr>
        </a:solidFill>
        <a:ln>
          <a:noFill/>
        </a:ln>
        <a:effectLst>
          <a:outerShdw blurRad="51500" dist="254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0" kern="1200" dirty="0" err="1"/>
            <a:t>Протокол</a:t>
          </a:r>
          <a:r>
            <a:rPr lang="en-US" sz="1800" b="0" kern="1200" dirty="0"/>
            <a:t> </a:t>
          </a:r>
          <a:r>
            <a:rPr lang="en-US" sz="1800" b="0" kern="1200" dirty="0" err="1"/>
            <a:t>за</a:t>
          </a:r>
          <a:r>
            <a:rPr lang="en-US" sz="1800" b="0" kern="1200" dirty="0"/>
            <a:t> </a:t>
          </a:r>
          <a:r>
            <a:rPr lang="bg-BG" sz="1800" b="0" kern="1200" dirty="0"/>
            <a:t>лечение с НПК, </a:t>
          </a:r>
          <a:r>
            <a:rPr lang="bg-BG" sz="1800" b="1" kern="1200" dirty="0"/>
            <a:t>отлети с </a:t>
          </a:r>
          <a:r>
            <a:rPr lang="bg-BG" sz="1800" b="1" kern="1200" dirty="0" smtClean="0"/>
            <a:t>модел</a:t>
          </a:r>
          <a:r>
            <a:rPr lang="en-US" sz="1800" b="1" kern="1200" dirty="0" smtClean="0"/>
            <a:t>, </a:t>
          </a:r>
          <a:r>
            <a:rPr lang="bg-BG" sz="1800" b="1" kern="1200" dirty="0" smtClean="0"/>
            <a:t>изработен с </a:t>
          </a:r>
          <a:r>
            <a:rPr lang="en-US" sz="1800" b="1" kern="1200" dirty="0" smtClean="0"/>
            <a:t>CAD/CAM (</a:t>
          </a:r>
          <a:r>
            <a:rPr lang="bg-BG" sz="1800" b="1" kern="1200" dirty="0" smtClean="0"/>
            <a:t>фрезоване, 3</a:t>
          </a:r>
          <a:r>
            <a:rPr lang="en-US" sz="1800" b="1" kern="1200" dirty="0" smtClean="0"/>
            <a:t>D </a:t>
          </a:r>
          <a:r>
            <a:rPr lang="bg-BG" sz="1800" b="1" kern="1200" dirty="0" smtClean="0"/>
            <a:t>печат) </a:t>
          </a:r>
          <a:endParaRPr lang="en-US" sz="1800" kern="1200" dirty="0"/>
        </a:p>
      </dsp:txBody>
      <dsp:txXfrm>
        <a:off x="4074224" y="2608"/>
        <a:ext cx="2556573" cy="1540271"/>
      </dsp:txXfrm>
    </dsp:sp>
    <dsp:sp modelId="{34713584-60E0-46D9-A19E-D3B17BA00508}">
      <dsp:nvSpPr>
        <dsp:cNvPr id="0" name=""/>
        <dsp:cNvSpPr/>
      </dsp:nvSpPr>
      <dsp:spPr>
        <a:xfrm>
          <a:off x="6878339" y="314771"/>
          <a:ext cx="1237708" cy="915945"/>
        </a:xfrm>
        <a:prstGeom prst="rect">
          <a:avLst/>
        </a:prstGeom>
        <a:solidFill>
          <a:schemeClr val="accent4">
            <a:lumMod val="75000"/>
          </a:schemeClr>
        </a:solidFill>
        <a:ln>
          <a:noFill/>
        </a:ln>
        <a:effectLst>
          <a:outerShdw blurRad="51500" dist="254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bg-BG" sz="1600" b="1" i="1" kern="1200"/>
            <a:t>Екстра-орален скенер</a:t>
          </a:r>
          <a:endParaRPr lang="en-US" sz="1600" kern="1200"/>
        </a:p>
      </dsp:txBody>
      <dsp:txXfrm>
        <a:off x="6878339" y="314771"/>
        <a:ext cx="1237708" cy="915945"/>
      </dsp:txXfrm>
    </dsp:sp>
    <dsp:sp modelId="{D251AD5E-D14B-4BCC-8B74-68F88BA561DE}">
      <dsp:nvSpPr>
        <dsp:cNvPr id="0" name=""/>
        <dsp:cNvSpPr/>
      </dsp:nvSpPr>
      <dsp:spPr>
        <a:xfrm>
          <a:off x="4074224" y="1637217"/>
          <a:ext cx="2556573" cy="1321849"/>
        </a:xfrm>
        <a:prstGeom prst="rect">
          <a:avLst/>
        </a:prstGeom>
        <a:solidFill>
          <a:schemeClr val="accent3">
            <a:lumMod val="75000"/>
          </a:schemeClr>
        </a:solidFill>
        <a:ln>
          <a:noFill/>
        </a:ln>
        <a:effectLst>
          <a:outerShdw blurRad="51500" dist="254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0" kern="1200" dirty="0" err="1"/>
            <a:t>Протокол</a:t>
          </a:r>
          <a:r>
            <a:rPr lang="en-US" sz="1800" b="0" kern="1200" dirty="0"/>
            <a:t> </a:t>
          </a:r>
          <a:r>
            <a:rPr lang="en-US" sz="1800" b="0" kern="1200" dirty="0" err="1"/>
            <a:t>за</a:t>
          </a:r>
          <a:r>
            <a:rPr lang="en-US" sz="1800" b="0" kern="1200" dirty="0"/>
            <a:t> </a:t>
          </a:r>
          <a:r>
            <a:rPr lang="bg-BG" sz="1800" b="0" kern="1200" dirty="0"/>
            <a:t>лечение с НПК, </a:t>
          </a:r>
          <a:r>
            <a:rPr lang="bg-BG" sz="1800" b="1" kern="1200" dirty="0"/>
            <a:t>изработени </a:t>
          </a:r>
          <a:r>
            <a:rPr lang="bg-BG" sz="1800" b="1" kern="1200" dirty="0" smtClean="0"/>
            <a:t>с </a:t>
          </a:r>
          <a:r>
            <a:rPr lang="en-US" sz="1800" b="1" kern="1200" dirty="0" smtClean="0"/>
            <a:t>CAD/CAM (</a:t>
          </a:r>
          <a:r>
            <a:rPr lang="bg-BG" sz="1800" b="1" kern="1200" dirty="0" smtClean="0"/>
            <a:t>фрезоване, 3</a:t>
          </a:r>
          <a:r>
            <a:rPr lang="en-US" sz="1800" b="1" kern="1200" dirty="0" smtClean="0"/>
            <a:t>D </a:t>
          </a:r>
          <a:r>
            <a:rPr lang="bg-BG" sz="1800" b="1" kern="1200" dirty="0" smtClean="0"/>
            <a:t>печат) </a:t>
          </a:r>
          <a:endParaRPr lang="en-US" sz="1800" kern="1200" dirty="0"/>
        </a:p>
      </dsp:txBody>
      <dsp:txXfrm>
        <a:off x="4074224" y="1637217"/>
        <a:ext cx="2556573" cy="1321849"/>
      </dsp:txXfrm>
    </dsp:sp>
    <dsp:sp modelId="{B014D8A1-CAFB-485C-9CAC-A5A79419FAB8}">
      <dsp:nvSpPr>
        <dsp:cNvPr id="0" name=""/>
        <dsp:cNvSpPr/>
      </dsp:nvSpPr>
      <dsp:spPr>
        <a:xfrm>
          <a:off x="6878339" y="1840169"/>
          <a:ext cx="1237708" cy="915945"/>
        </a:xfrm>
        <a:prstGeom prst="rect">
          <a:avLst/>
        </a:prstGeom>
        <a:solidFill>
          <a:schemeClr val="accent4">
            <a:lumMod val="75000"/>
          </a:schemeClr>
        </a:solidFill>
        <a:ln>
          <a:noFill/>
        </a:ln>
        <a:effectLst>
          <a:outerShdw blurRad="51500" dist="254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bg-BG" sz="1600" b="1" i="1" kern="1200" dirty="0"/>
            <a:t>Екстра-орален скенер</a:t>
          </a:r>
          <a:endParaRPr lang="en-US" sz="1600" kern="1200" dirty="0"/>
        </a:p>
      </dsp:txBody>
      <dsp:txXfrm>
        <a:off x="6878339" y="1840169"/>
        <a:ext cx="1237708" cy="915945"/>
      </dsp:txXfrm>
    </dsp:sp>
    <dsp:sp modelId="{AF85FB5F-7527-40F9-B931-9DF69B96D8C8}">
      <dsp:nvSpPr>
        <dsp:cNvPr id="0" name=""/>
        <dsp:cNvSpPr/>
      </dsp:nvSpPr>
      <dsp:spPr>
        <a:xfrm>
          <a:off x="1719274" y="3076851"/>
          <a:ext cx="2107408" cy="1274956"/>
        </a:xfrm>
        <a:prstGeom prst="rect">
          <a:avLst/>
        </a:prstGeom>
        <a:solidFill>
          <a:schemeClr val="tx2">
            <a:lumMod val="75000"/>
          </a:schemeClr>
        </a:solidFill>
        <a:ln>
          <a:noFill/>
        </a:ln>
        <a:effectLst>
          <a:outerShdw blurRad="51500" dist="254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bg-BG" sz="1800" b="1" i="1" kern="1200" cap="all" baseline="0" dirty="0"/>
            <a:t>Изцяло </a:t>
          </a:r>
          <a:r>
            <a:rPr lang="bg-BG" sz="1800" b="1" i="1" kern="1200" dirty="0"/>
            <a:t>дигитализиран</a:t>
          </a:r>
          <a:r>
            <a:rPr lang="bg-BG" sz="1800" b="0" i="1" kern="1200" dirty="0"/>
            <a:t> план на лечение</a:t>
          </a:r>
          <a:endParaRPr lang="en-US" sz="1800" b="0" kern="1200" dirty="0"/>
        </a:p>
      </dsp:txBody>
      <dsp:txXfrm>
        <a:off x="1719274" y="3076851"/>
        <a:ext cx="2107408" cy="1274956"/>
      </dsp:txXfrm>
    </dsp:sp>
    <dsp:sp modelId="{4D456224-9AD2-45D6-A66D-9E6EC78B7F0B}">
      <dsp:nvSpPr>
        <dsp:cNvPr id="0" name=""/>
        <dsp:cNvSpPr/>
      </dsp:nvSpPr>
      <dsp:spPr>
        <a:xfrm>
          <a:off x="4074224" y="3053404"/>
          <a:ext cx="2556573" cy="1321849"/>
        </a:xfrm>
        <a:prstGeom prst="rect">
          <a:avLst/>
        </a:prstGeom>
        <a:solidFill>
          <a:schemeClr val="accent3">
            <a:lumMod val="75000"/>
          </a:schemeClr>
        </a:solidFill>
        <a:ln>
          <a:noFill/>
        </a:ln>
        <a:effectLst>
          <a:outerShdw blurRad="51500" dist="254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0" kern="1200" dirty="0" err="1"/>
            <a:t>Протокол</a:t>
          </a:r>
          <a:r>
            <a:rPr lang="en-US" sz="1800" b="0" kern="1200" dirty="0"/>
            <a:t> </a:t>
          </a:r>
          <a:r>
            <a:rPr lang="en-US" sz="1800" b="0" kern="1200" dirty="0" err="1"/>
            <a:t>за</a:t>
          </a:r>
          <a:r>
            <a:rPr lang="en-US" sz="1800" b="0" kern="1200" dirty="0"/>
            <a:t> </a:t>
          </a:r>
          <a:r>
            <a:rPr lang="bg-BG" sz="1800" b="0" kern="1200" dirty="0"/>
            <a:t>лечение с НПК, </a:t>
          </a:r>
          <a:r>
            <a:rPr lang="bg-BG" sz="1800" b="1" kern="1200" dirty="0" smtClean="0"/>
            <a:t>изработени с </a:t>
          </a:r>
          <a:r>
            <a:rPr lang="en-US" sz="1800" b="1" kern="1200" dirty="0" smtClean="0"/>
            <a:t>CAD/CAM (</a:t>
          </a:r>
          <a:r>
            <a:rPr lang="bg-BG" sz="1800" b="1" kern="1200" dirty="0" smtClean="0"/>
            <a:t>фрезоване, 3</a:t>
          </a:r>
          <a:r>
            <a:rPr lang="en-US" sz="1800" b="1" kern="1200" dirty="0" smtClean="0"/>
            <a:t>D </a:t>
          </a:r>
          <a:r>
            <a:rPr lang="bg-BG" sz="1800" b="1" kern="1200" dirty="0" smtClean="0"/>
            <a:t>печат) </a:t>
          </a:r>
          <a:endParaRPr lang="en-US" sz="1800" kern="1200" dirty="0"/>
        </a:p>
      </dsp:txBody>
      <dsp:txXfrm>
        <a:off x="4074224" y="3053404"/>
        <a:ext cx="2556573" cy="1321849"/>
      </dsp:txXfrm>
    </dsp:sp>
    <dsp:sp modelId="{DB699A05-8FA2-4B9F-958B-F7BE5EAE263F}">
      <dsp:nvSpPr>
        <dsp:cNvPr id="0" name=""/>
        <dsp:cNvSpPr/>
      </dsp:nvSpPr>
      <dsp:spPr>
        <a:xfrm>
          <a:off x="6878339" y="3256356"/>
          <a:ext cx="1237708" cy="915945"/>
        </a:xfrm>
        <a:prstGeom prst="rect">
          <a:avLst/>
        </a:prstGeom>
        <a:solidFill>
          <a:srgbClr val="C00000"/>
        </a:solidFill>
        <a:ln>
          <a:noFill/>
        </a:ln>
        <a:effectLst>
          <a:outerShdw blurRad="51500" dist="25400"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bg-BG" sz="1600" b="1" i="1" kern="1200"/>
            <a:t>Интра-орален скенер</a:t>
          </a:r>
          <a:endParaRPr lang="en-US" sz="1600" kern="1200"/>
        </a:p>
      </dsp:txBody>
      <dsp:txXfrm>
        <a:off x="6878339" y="3256356"/>
        <a:ext cx="1237708" cy="91594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36F6E6-199A-42D2-8F22-172BB4F2F63C}" type="datetimeFigureOut">
              <a:rPr lang="en-US" smtClean="0"/>
              <a:t>3/15/2021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83C00A-03B0-4187-9D03-B78773C6F1AA}" type="slidenum">
              <a:rPr lang="en-US" smtClean="0"/>
              <a:t>‹#›</a:t>
            </a:fld>
            <a:endParaRPr lang="en-US"/>
          </a:p>
        </p:txBody>
      </p:sp>
    </p:spTree>
    <p:extLst>
      <p:ext uri="{BB962C8B-B14F-4D97-AF65-F5344CB8AC3E}">
        <p14:creationId xmlns:p14="http://schemas.microsoft.com/office/powerpoint/2010/main" val="40067747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sz="1200" kern="1200" dirty="0" smtClean="0">
                <a:solidFill>
                  <a:schemeClr val="tx1"/>
                </a:solidFill>
                <a:effectLst/>
                <a:latin typeface="+mn-lt"/>
                <a:ea typeface="+mn-ea"/>
                <a:cs typeface="+mn-cs"/>
              </a:rPr>
              <a:t>Стремежът на човека да подобри и усъвършенства условията и начина си на живот е основният двигател на техническия прогрес. В зората на човечеството, в името на оцеляването, той използва първо необработени наличните материали, дадени му от природата. Първите грубо изработени сечива датират от каменната ера, т.е. тогава се появяват първите обработващи технологии, които са на основата на отнемане на материал</a:t>
            </a:r>
            <a:r>
              <a:rPr lang="en-US" sz="1200" kern="1200" dirty="0" smtClean="0">
                <a:solidFill>
                  <a:schemeClr val="tx1"/>
                </a:solidFill>
                <a:effectLst/>
                <a:latin typeface="+mn-lt"/>
                <a:ea typeface="+mn-ea"/>
                <a:cs typeface="+mn-cs"/>
              </a:rPr>
              <a:t>.</a:t>
            </a:r>
          </a:p>
          <a:p>
            <a:r>
              <a:rPr lang="bg-BG" sz="1200" kern="1200" dirty="0" smtClean="0">
                <a:solidFill>
                  <a:schemeClr val="tx1"/>
                </a:solidFill>
                <a:effectLst/>
                <a:latin typeface="+mn-lt"/>
                <a:ea typeface="+mn-ea"/>
                <a:cs typeface="+mn-cs"/>
              </a:rPr>
              <a:t>С постепенното развитие на технологиите през каменно-медната епоха по примитивен начин започват да се добиват и обработват чисти метали – мед, калай и злато. Сплавяването на медта и калая до получаване на нов материал - бронз и отливането на детайли от тази сплав определят цяла една епоха – бронзовата. </a:t>
            </a:r>
            <a:endParaRPr lang="en-US" sz="1200" kern="1200" dirty="0" smtClean="0">
              <a:solidFill>
                <a:schemeClr val="tx1"/>
              </a:solidFill>
              <a:effectLst/>
              <a:latin typeface="+mn-lt"/>
              <a:ea typeface="+mn-ea"/>
              <a:cs typeface="+mn-cs"/>
            </a:endParaRPr>
          </a:p>
          <a:p>
            <a:r>
              <a:rPr lang="bg-BG" sz="1200" kern="1200" dirty="0" smtClean="0">
                <a:solidFill>
                  <a:schemeClr val="tx1"/>
                </a:solidFill>
                <a:effectLst/>
                <a:latin typeface="+mn-lt"/>
                <a:ea typeface="+mn-ea"/>
                <a:cs typeface="+mn-cs"/>
              </a:rPr>
              <a:t>В следващите векове до началото на индустриалната революция през 1448 г. може да се каже, че развитието на материалите и технологиите е почти равнозначно.</a:t>
            </a:r>
            <a:endParaRPr lang="en-US" sz="1200" kern="1200" dirty="0" smtClean="0">
              <a:solidFill>
                <a:schemeClr val="tx1"/>
              </a:solidFill>
              <a:effectLst/>
              <a:latin typeface="+mn-lt"/>
              <a:ea typeface="+mn-ea"/>
              <a:cs typeface="+mn-cs"/>
            </a:endParaRPr>
          </a:p>
          <a:p>
            <a:r>
              <a:rPr lang="bg-BG" sz="1200" kern="1200" dirty="0" smtClean="0">
                <a:solidFill>
                  <a:schemeClr val="tx1"/>
                </a:solidFill>
                <a:effectLst/>
                <a:latin typeface="+mn-lt"/>
                <a:ea typeface="+mn-ea"/>
                <a:cs typeface="+mn-cs"/>
              </a:rPr>
              <a:t>До този момент създаването на нови материали става на основата на природните, а развитието на технологичните процеси е изключително бавно.</a:t>
            </a:r>
            <a:endParaRPr lang="en-US" sz="1200" kern="1200" dirty="0" smtClean="0">
              <a:solidFill>
                <a:schemeClr val="tx1"/>
              </a:solidFill>
              <a:effectLst/>
              <a:latin typeface="+mn-lt"/>
              <a:ea typeface="+mn-ea"/>
              <a:cs typeface="+mn-cs"/>
            </a:endParaRPr>
          </a:p>
          <a:p>
            <a:r>
              <a:rPr lang="bg-BG" sz="1200" kern="1200" dirty="0" smtClean="0">
                <a:solidFill>
                  <a:schemeClr val="tx1"/>
                </a:solidFill>
                <a:effectLst/>
                <a:latin typeface="+mn-lt"/>
                <a:ea typeface="+mn-ea"/>
                <a:cs typeface="+mn-cs"/>
              </a:rPr>
              <a:t>Мощен тласък дава изобретената от Джеймс Уат парна машина в края на 18 в. Преминава се към машинно производство, т.е. индустриализация. През този период до средата на миналия век постоянно и ускорено се разработват нови материали и технологии, възникват нови области за тяхното приложение. </a:t>
            </a:r>
            <a:endParaRPr lang="en-US" sz="1200" kern="1200" dirty="0" smtClean="0">
              <a:solidFill>
                <a:schemeClr val="tx1"/>
              </a:solidFill>
              <a:effectLst/>
              <a:latin typeface="+mn-lt"/>
              <a:ea typeface="+mn-ea"/>
              <a:cs typeface="+mn-cs"/>
            </a:endParaRPr>
          </a:p>
          <a:p>
            <a:r>
              <a:rPr lang="bg-BG" sz="1200" kern="1200" dirty="0" smtClean="0">
                <a:solidFill>
                  <a:schemeClr val="tx1"/>
                </a:solidFill>
                <a:effectLst/>
                <a:latin typeface="+mn-lt"/>
                <a:ea typeface="+mn-ea"/>
                <a:cs typeface="+mn-cs"/>
              </a:rPr>
              <a:t>На основата на създадените през 1970-те години </a:t>
            </a:r>
            <a:r>
              <a:rPr lang="en-US" sz="1200" kern="1200" dirty="0" smtClean="0">
                <a:solidFill>
                  <a:schemeClr val="tx1"/>
                </a:solidFill>
                <a:effectLst/>
                <a:latin typeface="+mn-lt"/>
                <a:ea typeface="+mn-ea"/>
                <a:cs typeface="+mn-cs"/>
              </a:rPr>
              <a:t>CAD-CAM </a:t>
            </a:r>
            <a:r>
              <a:rPr lang="bg-BG" sz="1200" kern="1200" dirty="0" smtClean="0">
                <a:solidFill>
                  <a:schemeClr val="tx1"/>
                </a:solidFill>
                <a:effectLst/>
                <a:latin typeface="+mn-lt"/>
                <a:ea typeface="+mn-ea"/>
                <a:cs typeface="+mn-cs"/>
              </a:rPr>
              <a:t>системи е въведена автоматизацията на производство в промишлените предприятия.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bg-BG" sz="1200" kern="1200" dirty="0" smtClean="0">
                <a:solidFill>
                  <a:schemeClr val="tx1"/>
                </a:solidFill>
                <a:effectLst/>
                <a:latin typeface="+mn-lt"/>
                <a:ea typeface="+mn-ea"/>
                <a:cs typeface="+mn-cs"/>
              </a:rPr>
              <a:t>Изключително бързото развитие в последните 20 години на компютърните и комуникационни системи води до глобализация на производството. </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bg-BG" sz="1200" b="1" kern="1200" dirty="0" smtClean="0">
                <a:solidFill>
                  <a:schemeClr val="tx1"/>
                </a:solidFill>
                <a:effectLst/>
                <a:latin typeface="+mn-lt"/>
                <a:ea typeface="+mn-ea"/>
                <a:cs typeface="+mn-cs"/>
              </a:rPr>
              <a:t>От началото на миналия век до сега развитието на новите материали и технологии става по експоненциален закон (фиг. 1-1). Независимо от това, винаги съществува взаимна връзка между новите материали и новите технологии. От една страна, нови материали могат да се получат както чрез съществуващи, така и чрез нови технологии. От друга - разработените нови технологични процеси изискват създаване на нови материали за да се разшири тяхната област на приложение.  По този начин през годините изпреварващото развитие на материалите и технологиите се редува.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083C00A-03B0-4187-9D03-B78773C6F1AA}" type="slidenum">
              <a:rPr lang="en-US" smtClean="0"/>
              <a:t>2</a:t>
            </a:fld>
            <a:endParaRPr lang="en-US"/>
          </a:p>
        </p:txBody>
      </p:sp>
    </p:spTree>
    <p:extLst>
      <p:ext uri="{BB962C8B-B14F-4D97-AF65-F5344CB8AC3E}">
        <p14:creationId xmlns:p14="http://schemas.microsoft.com/office/powerpoint/2010/main" val="17691025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83C00A-03B0-4187-9D03-B78773C6F1AA}" type="slidenum">
              <a:rPr lang="en-US" smtClean="0"/>
              <a:t>11</a:t>
            </a:fld>
            <a:endParaRPr lang="en-US"/>
          </a:p>
        </p:txBody>
      </p:sp>
    </p:spTree>
    <p:extLst>
      <p:ext uri="{BB962C8B-B14F-4D97-AF65-F5344CB8AC3E}">
        <p14:creationId xmlns:p14="http://schemas.microsoft.com/office/powerpoint/2010/main" val="13003324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83C00A-03B0-4187-9D03-B78773C6F1AA}" type="slidenum">
              <a:rPr lang="en-US" smtClean="0"/>
              <a:t>12</a:t>
            </a:fld>
            <a:endParaRPr lang="en-US"/>
          </a:p>
        </p:txBody>
      </p:sp>
    </p:spTree>
    <p:extLst>
      <p:ext uri="{BB962C8B-B14F-4D97-AF65-F5344CB8AC3E}">
        <p14:creationId xmlns:p14="http://schemas.microsoft.com/office/powerpoint/2010/main" val="13003324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83C00A-03B0-4187-9D03-B78773C6F1AA}" type="slidenum">
              <a:rPr lang="en-US" smtClean="0"/>
              <a:t>13</a:t>
            </a:fld>
            <a:endParaRPr lang="en-US"/>
          </a:p>
        </p:txBody>
      </p:sp>
    </p:spTree>
    <p:extLst>
      <p:ext uri="{BB962C8B-B14F-4D97-AF65-F5344CB8AC3E}">
        <p14:creationId xmlns:p14="http://schemas.microsoft.com/office/powerpoint/2010/main" val="13003324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83C00A-03B0-4187-9D03-B78773C6F1AA}" type="slidenum">
              <a:rPr lang="en-US" smtClean="0"/>
              <a:t>14</a:t>
            </a:fld>
            <a:endParaRPr lang="en-US"/>
          </a:p>
        </p:txBody>
      </p:sp>
    </p:spTree>
    <p:extLst>
      <p:ext uri="{BB962C8B-B14F-4D97-AF65-F5344CB8AC3E}">
        <p14:creationId xmlns:p14="http://schemas.microsoft.com/office/powerpoint/2010/main" val="13003324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83C00A-03B0-4187-9D03-B78773C6F1AA}" type="slidenum">
              <a:rPr lang="en-US" smtClean="0"/>
              <a:t>15</a:t>
            </a:fld>
            <a:endParaRPr lang="en-US"/>
          </a:p>
        </p:txBody>
      </p:sp>
    </p:spTree>
    <p:extLst>
      <p:ext uri="{BB962C8B-B14F-4D97-AF65-F5344CB8AC3E}">
        <p14:creationId xmlns:p14="http://schemas.microsoft.com/office/powerpoint/2010/main" val="13003324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83C00A-03B0-4187-9D03-B78773C6F1AA}" type="slidenum">
              <a:rPr lang="en-US" smtClean="0"/>
              <a:t>16</a:t>
            </a:fld>
            <a:endParaRPr lang="en-US"/>
          </a:p>
        </p:txBody>
      </p:sp>
    </p:spTree>
    <p:extLst>
      <p:ext uri="{BB962C8B-B14F-4D97-AF65-F5344CB8AC3E}">
        <p14:creationId xmlns:p14="http://schemas.microsoft.com/office/powerpoint/2010/main" val="13003324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Стоматологията 4.0 включва електронни медицински досиета, цифрови досиета на пациентите, диагностична информация, включително 3D изображения с помощта на компютърна томография CBCT и интраорално и оптично сканиране, електронно разработване на планове за лечение, подобрени софтуерни инструменти за работен план, и все по-достъпни CNC технологии – фрезоване и адитивни, като стереолитография и СЛС.</a:t>
            </a:r>
            <a:endParaRPr lang="en-US" dirty="0"/>
          </a:p>
        </p:txBody>
      </p:sp>
      <p:sp>
        <p:nvSpPr>
          <p:cNvPr id="4" name="Slide Number Placeholder 3"/>
          <p:cNvSpPr>
            <a:spLocks noGrp="1"/>
          </p:cNvSpPr>
          <p:nvPr>
            <p:ph type="sldNum" sz="quarter" idx="10"/>
          </p:nvPr>
        </p:nvSpPr>
        <p:spPr/>
        <p:txBody>
          <a:bodyPr/>
          <a:lstStyle/>
          <a:p>
            <a:fld id="{4083C00A-03B0-4187-9D03-B78773C6F1AA}" type="slidenum">
              <a:rPr lang="en-US" smtClean="0"/>
              <a:t>18</a:t>
            </a:fld>
            <a:endParaRPr lang="en-US"/>
          </a:p>
        </p:txBody>
      </p:sp>
    </p:spTree>
    <p:extLst>
      <p:ext uri="{BB962C8B-B14F-4D97-AF65-F5344CB8AC3E}">
        <p14:creationId xmlns:p14="http://schemas.microsoft.com/office/powerpoint/2010/main" val="27278846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dirty="0" smtClean="0"/>
              <a:t>Фигурата</a:t>
            </a:r>
            <a:r>
              <a:rPr lang="bg-BG" baseline="0" dirty="0" smtClean="0"/>
              <a:t> схематично показва взаимодействието между трите основни клона на модела ДЕНТАЛНА МЕДИЦИНА 4.0 – дентална медицина, дентално инженерство и материалознание.</a:t>
            </a:r>
            <a:endParaRPr lang="en-US" dirty="0"/>
          </a:p>
        </p:txBody>
      </p:sp>
      <p:sp>
        <p:nvSpPr>
          <p:cNvPr id="4" name="Slide Number Placeholder 3"/>
          <p:cNvSpPr>
            <a:spLocks noGrp="1"/>
          </p:cNvSpPr>
          <p:nvPr>
            <p:ph type="sldNum" sz="quarter" idx="10"/>
          </p:nvPr>
        </p:nvSpPr>
        <p:spPr/>
        <p:txBody>
          <a:bodyPr/>
          <a:lstStyle/>
          <a:p>
            <a:fld id="{4083C00A-03B0-4187-9D03-B78773C6F1AA}" type="slidenum">
              <a:rPr lang="en-US" smtClean="0"/>
              <a:t>19</a:t>
            </a:fld>
            <a:endParaRPr lang="en-US"/>
          </a:p>
        </p:txBody>
      </p:sp>
    </p:spTree>
    <p:extLst>
      <p:ext uri="{BB962C8B-B14F-4D97-AF65-F5344CB8AC3E}">
        <p14:creationId xmlns:p14="http://schemas.microsoft.com/office/powerpoint/2010/main" val="27278846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dirty="0" smtClean="0"/>
              <a:t>Фигурата</a:t>
            </a:r>
            <a:r>
              <a:rPr lang="bg-BG" baseline="0" dirty="0" smtClean="0"/>
              <a:t> схематично показва взаимодействието между трите основни клона на модела ДЕНТАЛНА МЕДИЦИНА 4.0 – дентална медицина, дентално инженерство и материалознание. </a:t>
            </a:r>
          </a:p>
          <a:p>
            <a:r>
              <a:rPr lang="bg-BG" baseline="0" dirty="0" smtClean="0"/>
              <a:t>Денталното инженерство ползва всички постижения на материалознанието и обработващите технологии, вкл. Адитивните технологии, производствените и </a:t>
            </a:r>
            <a:r>
              <a:rPr lang="en-US" baseline="0" dirty="0" smtClean="0"/>
              <a:t>CAD/CAM </a:t>
            </a:r>
            <a:r>
              <a:rPr lang="bg-BG" baseline="0" dirty="0" smtClean="0"/>
              <a:t>технологии</a:t>
            </a:r>
            <a:r>
              <a:rPr lang="en-US" baseline="0" dirty="0" smtClean="0"/>
              <a:t>, </a:t>
            </a:r>
            <a:r>
              <a:rPr lang="bg-BG" baseline="0" dirty="0" smtClean="0"/>
              <a:t>производството на тъкани, информационните технологии, автоматизацията и роботизацията, модерни машини и апаратура, изпозлвани както за изработване на протезни конструкции, така и от зъболекарите при дентални процедури.</a:t>
            </a:r>
          </a:p>
          <a:p>
            <a:endParaRPr lang="en-US" dirty="0"/>
          </a:p>
        </p:txBody>
      </p:sp>
      <p:sp>
        <p:nvSpPr>
          <p:cNvPr id="4" name="Slide Number Placeholder 3"/>
          <p:cNvSpPr>
            <a:spLocks noGrp="1"/>
          </p:cNvSpPr>
          <p:nvPr>
            <p:ph type="sldNum" sz="quarter" idx="10"/>
          </p:nvPr>
        </p:nvSpPr>
        <p:spPr/>
        <p:txBody>
          <a:bodyPr/>
          <a:lstStyle/>
          <a:p>
            <a:fld id="{4083C00A-03B0-4187-9D03-B78773C6F1AA}" type="slidenum">
              <a:rPr lang="en-US" smtClean="0"/>
              <a:t>20</a:t>
            </a:fld>
            <a:endParaRPr lang="en-US"/>
          </a:p>
        </p:txBody>
      </p:sp>
    </p:spTree>
    <p:extLst>
      <p:ext uri="{BB962C8B-B14F-4D97-AF65-F5344CB8AC3E}">
        <p14:creationId xmlns:p14="http://schemas.microsoft.com/office/powerpoint/2010/main" val="27278846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83C00A-03B0-4187-9D03-B78773C6F1AA}" type="slidenum">
              <a:rPr lang="en-US" smtClean="0"/>
              <a:t>35</a:t>
            </a:fld>
            <a:endParaRPr lang="en-US"/>
          </a:p>
        </p:txBody>
      </p:sp>
    </p:spTree>
    <p:extLst>
      <p:ext uri="{BB962C8B-B14F-4D97-AF65-F5344CB8AC3E}">
        <p14:creationId xmlns:p14="http://schemas.microsoft.com/office/powerpoint/2010/main" val="1481705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dirty="0" smtClean="0"/>
              <a:t>Отделните етапи на индустриалната революция се описват с помощта на термините Индустрия 1.0 </a:t>
            </a:r>
            <a:r>
              <a:rPr lang="bg-BG" baseline="0" dirty="0" smtClean="0"/>
              <a:t> до Индустрия </a:t>
            </a:r>
            <a:r>
              <a:rPr lang="bg-BG" dirty="0" smtClean="0"/>
              <a:t>4.0.</a:t>
            </a:r>
            <a:r>
              <a:rPr lang="bg-BG" baseline="0" dirty="0" smtClean="0"/>
              <a:t>  Откриването на парния двигател и началото на индустриалното развитие се определят като Индустрия 1.0.  следващият етап – Индустрия 2.0 започва с въвеждането на поточната линия и използването на електроенергия. От 1970 г. започва етапът на Индустрия 3.0 в резултат на широката употреба на компютри и електроника в производствения процес. Настоящият етап Индустрия 4.0 включва кибер-физични системи и интеграцията на интернет като вътрешна и интер-организационна мрежа на производствения процес.</a:t>
            </a:r>
            <a:endParaRPr lang="en-US" dirty="0"/>
          </a:p>
        </p:txBody>
      </p:sp>
      <p:sp>
        <p:nvSpPr>
          <p:cNvPr id="4" name="Slide Number Placeholder 3"/>
          <p:cNvSpPr>
            <a:spLocks noGrp="1"/>
          </p:cNvSpPr>
          <p:nvPr>
            <p:ph type="sldNum" sz="quarter" idx="10"/>
          </p:nvPr>
        </p:nvSpPr>
        <p:spPr/>
        <p:txBody>
          <a:bodyPr/>
          <a:lstStyle/>
          <a:p>
            <a:fld id="{4083C00A-03B0-4187-9D03-B78773C6F1AA}" type="slidenum">
              <a:rPr lang="en-US" smtClean="0"/>
              <a:t>3</a:t>
            </a:fld>
            <a:endParaRPr lang="en-US"/>
          </a:p>
        </p:txBody>
      </p:sp>
    </p:spTree>
    <p:extLst>
      <p:ext uri="{BB962C8B-B14F-4D97-AF65-F5344CB8AC3E}">
        <p14:creationId xmlns:p14="http://schemas.microsoft.com/office/powerpoint/2010/main" val="935991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83C00A-03B0-4187-9D03-B78773C6F1AA}" type="slidenum">
              <a:rPr lang="en-US" smtClean="0"/>
              <a:t>4</a:t>
            </a:fld>
            <a:endParaRPr lang="en-US"/>
          </a:p>
        </p:txBody>
      </p:sp>
    </p:spTree>
    <p:extLst>
      <p:ext uri="{BB962C8B-B14F-4D97-AF65-F5344CB8AC3E}">
        <p14:creationId xmlns:p14="http://schemas.microsoft.com/office/powerpoint/2010/main" val="1300332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83C00A-03B0-4187-9D03-B78773C6F1AA}" type="slidenum">
              <a:rPr lang="en-US" smtClean="0"/>
              <a:t>5</a:t>
            </a:fld>
            <a:endParaRPr lang="en-US"/>
          </a:p>
        </p:txBody>
      </p:sp>
    </p:spTree>
    <p:extLst>
      <p:ext uri="{BB962C8B-B14F-4D97-AF65-F5344CB8AC3E}">
        <p14:creationId xmlns:p14="http://schemas.microsoft.com/office/powerpoint/2010/main" val="1300332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83C00A-03B0-4187-9D03-B78773C6F1AA}" type="slidenum">
              <a:rPr lang="en-US" smtClean="0"/>
              <a:t>6</a:t>
            </a:fld>
            <a:endParaRPr lang="en-US"/>
          </a:p>
        </p:txBody>
      </p:sp>
    </p:spTree>
    <p:extLst>
      <p:ext uri="{BB962C8B-B14F-4D97-AF65-F5344CB8AC3E}">
        <p14:creationId xmlns:p14="http://schemas.microsoft.com/office/powerpoint/2010/main" val="1300332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83C00A-03B0-4187-9D03-B78773C6F1AA}" type="slidenum">
              <a:rPr lang="en-US" smtClean="0"/>
              <a:t>7</a:t>
            </a:fld>
            <a:endParaRPr lang="en-US"/>
          </a:p>
        </p:txBody>
      </p:sp>
    </p:spTree>
    <p:extLst>
      <p:ext uri="{BB962C8B-B14F-4D97-AF65-F5344CB8AC3E}">
        <p14:creationId xmlns:p14="http://schemas.microsoft.com/office/powerpoint/2010/main" val="1300332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83C00A-03B0-4187-9D03-B78773C6F1AA}" type="slidenum">
              <a:rPr lang="en-US" smtClean="0"/>
              <a:t>8</a:t>
            </a:fld>
            <a:endParaRPr lang="en-US"/>
          </a:p>
        </p:txBody>
      </p:sp>
    </p:spTree>
    <p:extLst>
      <p:ext uri="{BB962C8B-B14F-4D97-AF65-F5344CB8AC3E}">
        <p14:creationId xmlns:p14="http://schemas.microsoft.com/office/powerpoint/2010/main" val="1300332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83C00A-03B0-4187-9D03-B78773C6F1AA}" type="slidenum">
              <a:rPr lang="en-US" smtClean="0"/>
              <a:t>9</a:t>
            </a:fld>
            <a:endParaRPr lang="en-US"/>
          </a:p>
        </p:txBody>
      </p:sp>
    </p:spTree>
    <p:extLst>
      <p:ext uri="{BB962C8B-B14F-4D97-AF65-F5344CB8AC3E}">
        <p14:creationId xmlns:p14="http://schemas.microsoft.com/office/powerpoint/2010/main" val="1300332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83C00A-03B0-4187-9D03-B78773C6F1AA}" type="slidenum">
              <a:rPr lang="en-US" smtClean="0"/>
              <a:t>10</a:t>
            </a:fld>
            <a:endParaRPr lang="en-US"/>
          </a:p>
        </p:txBody>
      </p:sp>
    </p:spTree>
    <p:extLst>
      <p:ext uri="{BB962C8B-B14F-4D97-AF65-F5344CB8AC3E}">
        <p14:creationId xmlns:p14="http://schemas.microsoft.com/office/powerpoint/2010/main" val="1300332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4" y="3810002"/>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2"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2"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2" y="3675529"/>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3" y="3643090"/>
            <a:ext cx="2729951"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9"/>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785335D6-4B77-4B67-BECD-735683DA1F26}" type="datetime1">
              <a:rPr lang="en-US" smtClean="0"/>
              <a:t>3/15/2021</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0EC7A8B4-EB1B-4124-A715-C71E228A3B6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711F6A1-9FBC-4D26-A668-B46288ECB22F}" type="datetime1">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7A8B4-EB1B-4124-A715-C71E228A3B6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B38E94C-BC4B-40EF-B1B5-F6DCCA5958FE}" type="datetime1">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7A8B4-EB1B-4124-A715-C71E228A3B6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C949BAF-4AE4-4180-83DF-B86DCAF68558}" type="datetime1">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7A8B4-EB1B-4124-A715-C71E228A3B6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2"/>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4AAF093-1CA1-4F99-A503-D30B878089E0}" type="datetime1">
              <a:rPr lang="en-US" smtClean="0"/>
              <a:t>3/15/2021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C7A8B4-EB1B-4124-A715-C71E228A3B6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6"/>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6"/>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490B9C9-1753-4ADA-A51D-632B4E6BA752}" type="datetime1">
              <a:rPr lang="en-US" smtClean="0"/>
              <a:t>3/15/2021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C7A8B4-EB1B-4124-A715-C71E228A3B6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7"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7"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A8E678BC-C900-4369-9AB1-6D7333D9FA36}" type="datetime1">
              <a:rPr lang="en-US" smtClean="0"/>
              <a:t>3/15/2021</a:t>
            </a:fld>
            <a:endParaRPr lang="en-US"/>
          </a:p>
        </p:txBody>
      </p:sp>
      <p:sp>
        <p:nvSpPr>
          <p:cNvPr id="27" name="Slide Number Placeholder 26"/>
          <p:cNvSpPr>
            <a:spLocks noGrp="1"/>
          </p:cNvSpPr>
          <p:nvPr>
            <p:ph type="sldNum" sz="quarter" idx="11"/>
          </p:nvPr>
        </p:nvSpPr>
        <p:spPr/>
        <p:txBody>
          <a:bodyPr rtlCol="0"/>
          <a:lstStyle/>
          <a:p>
            <a:fld id="{0EC7A8B4-EB1B-4124-A715-C71E228A3B6F}" type="slidenum">
              <a:rPr lang="en-US" smtClean="0"/>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25DD024F-C774-43C1-8C98-4CC44C181B1E}" type="datetime1">
              <a:rPr lang="en-US" smtClean="0"/>
              <a:t>3/15/2021</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0EC7A8B4-EB1B-4124-A715-C71E228A3B6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D7B8D9-AB31-4ED7-8566-CFE00435D149}" type="datetime1">
              <a:rPr lang="en-US" smtClean="0"/>
              <a:t>3/15/2021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C7A8B4-EB1B-4124-A715-C71E228A3B6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8E5AE94-B605-4B2F-91E3-586570CC29B1}" type="datetime1">
              <a:rPr lang="en-US" smtClean="0"/>
              <a:t>3/15/2021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C7A8B4-EB1B-4124-A715-C71E228A3B6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6" y="1109162"/>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10"/>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D2263FA6-4CBB-4645-958E-3FCE18573423}" type="datetime1">
              <a:rPr lang="en-US" smtClean="0"/>
              <a:t>3/15/2021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C7A8B4-EB1B-4124-A715-C71E228A3B6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20"/>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2" y="308278"/>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4" y="360248"/>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2" y="440114"/>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7"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5" y="-2001"/>
            <a:ext cx="57627"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38658530-2B1A-4E58-A374-A2D08E51C970}" type="datetime1">
              <a:rPr lang="en-US" smtClean="0"/>
              <a:t>3/15/2021</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0EC7A8B4-EB1B-4124-A715-C71E228A3B6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dx.doi.org/10.14748/ssmd.v2i2.1909" TargetMode="External"/><Relationship Id="rId2" Type="http://schemas.openxmlformats.org/officeDocument/2006/relationships/hyperlink" Target="http://dx.doi.org/10.5272/jimab.2015214.974"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fauchard.org/publications/history/history.htm"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88640"/>
            <a:ext cx="8458200" cy="1944216"/>
          </a:xfrm>
        </p:spPr>
        <p:txBody>
          <a:bodyPr>
            <a:normAutofit fontScale="90000"/>
          </a:bodyPr>
          <a:lstStyle/>
          <a:p>
            <a:pPr algn="ctr"/>
            <a:r>
              <a:rPr lang="bg-BG" dirty="0" smtClean="0"/>
              <a:t>СЪВРЕМЕННАТА ДЕНТАЛНА МЕДИЦИНА – СИМБИОЗА МЕЖДУ ЗЪБОЛЕКАР И ИНЖЕНЕР</a:t>
            </a:r>
            <a:endParaRPr lang="en-US" dirty="0"/>
          </a:p>
        </p:txBody>
      </p:sp>
      <p:sp>
        <p:nvSpPr>
          <p:cNvPr id="3" name="Subtitle 2"/>
          <p:cNvSpPr>
            <a:spLocks noGrp="1"/>
          </p:cNvSpPr>
          <p:nvPr>
            <p:ph type="subTitle" idx="1"/>
          </p:nvPr>
        </p:nvSpPr>
        <p:spPr>
          <a:xfrm>
            <a:off x="457200" y="3899938"/>
            <a:ext cx="6131024" cy="2409382"/>
          </a:xfrm>
        </p:spPr>
        <p:txBody>
          <a:bodyPr>
            <a:normAutofit/>
          </a:bodyPr>
          <a:lstStyle/>
          <a:p>
            <a:r>
              <a:rPr lang="bg-BG" dirty="0" smtClean="0"/>
              <a:t>АКАДЕМИЧНА ЛЕКЦИЯ</a:t>
            </a:r>
          </a:p>
          <a:p>
            <a:r>
              <a:rPr lang="bg-BG" dirty="0" smtClean="0"/>
              <a:t>Проф. инж. Цанка Дикова д.т.н.</a:t>
            </a:r>
            <a:endParaRPr lang="en-US" dirty="0" smtClean="0"/>
          </a:p>
          <a:p>
            <a:endParaRPr lang="en-US" dirty="0"/>
          </a:p>
          <a:p>
            <a:r>
              <a:rPr lang="en-US" dirty="0"/>
              <a:t>ACADEMIC </a:t>
            </a:r>
            <a:r>
              <a:rPr lang="en-US" dirty="0" smtClean="0"/>
              <a:t>LECTURE</a:t>
            </a:r>
          </a:p>
          <a:p>
            <a:r>
              <a:rPr lang="en-US" dirty="0" smtClean="0"/>
              <a:t>Prof. </a:t>
            </a:r>
            <a:r>
              <a:rPr lang="en-US" dirty="0" err="1" smtClean="0"/>
              <a:t>Tsanka</a:t>
            </a:r>
            <a:r>
              <a:rPr lang="en-US" dirty="0" smtClean="0"/>
              <a:t> </a:t>
            </a:r>
            <a:r>
              <a:rPr lang="en-US" dirty="0" err="1" smtClean="0"/>
              <a:t>Dikova</a:t>
            </a:r>
            <a:r>
              <a:rPr lang="en-US" dirty="0" smtClean="0"/>
              <a:t>, DSc, PhD, </a:t>
            </a:r>
            <a:r>
              <a:rPr lang="en-US" dirty="0" err="1" smtClean="0"/>
              <a:t>Mech</a:t>
            </a:r>
            <a:r>
              <a:rPr lang="en-US" dirty="0" smtClean="0"/>
              <a:t> </a:t>
            </a:r>
            <a:r>
              <a:rPr lang="en-US" dirty="0" err="1" smtClean="0"/>
              <a:t>Eng</a:t>
            </a:r>
            <a:endParaRPr lang="en-US" dirty="0"/>
          </a:p>
        </p:txBody>
      </p:sp>
      <p:sp>
        <p:nvSpPr>
          <p:cNvPr id="4" name="Title 1"/>
          <p:cNvSpPr txBox="1">
            <a:spLocks/>
          </p:cNvSpPr>
          <p:nvPr/>
        </p:nvSpPr>
        <p:spPr>
          <a:xfrm>
            <a:off x="323528" y="2204864"/>
            <a:ext cx="8458200" cy="1512168"/>
          </a:xfrm>
          <a:prstGeom prst="rect">
            <a:avLst/>
          </a:prstGeom>
        </p:spPr>
        <p:txBody>
          <a:bodyPr vert="horz" anchor="b">
            <a:normAutofit fontScale="97500"/>
          </a:bodyPr>
          <a:lstStyle>
            <a:lvl1pPr algn="l" rtl="0" eaLnBrk="1" latinLnBrk="0" hangingPunct="1">
              <a:spcBef>
                <a:spcPct val="0"/>
              </a:spcBef>
              <a:buNone/>
              <a:defRPr kumimoji="0" sz="4400" kern="1200">
                <a:solidFill>
                  <a:schemeClr val="bg1"/>
                </a:solidFill>
                <a:latin typeface="+mj-lt"/>
                <a:ea typeface="+mj-ea"/>
                <a:cs typeface="+mj-cs"/>
              </a:defRPr>
            </a:lvl1pPr>
          </a:lstStyle>
          <a:p>
            <a:pPr algn="ctr"/>
            <a:r>
              <a:rPr lang="en-US" sz="3200" i="1" dirty="0"/>
              <a:t>MODERN </a:t>
            </a:r>
            <a:r>
              <a:rPr lang="en-US" sz="3200" i="1" dirty="0" smtClean="0"/>
              <a:t>DENTISTRY </a:t>
            </a:r>
            <a:r>
              <a:rPr lang="en-US" sz="3200" i="1" dirty="0"/>
              <a:t>- SYMBIOSIS BETWEEN DENTIST AND ENGINEER</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00418" y="4221088"/>
            <a:ext cx="2376264" cy="1632770"/>
          </a:xfrm>
          <a:prstGeom prst="rect">
            <a:avLst/>
          </a:prstGeom>
        </p:spPr>
      </p:pic>
    </p:spTree>
    <p:extLst>
      <p:ext uri="{BB962C8B-B14F-4D97-AF65-F5344CB8AC3E}">
        <p14:creationId xmlns:p14="http://schemas.microsoft.com/office/powerpoint/2010/main" val="35619791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23528" y="4221088"/>
            <a:ext cx="8712968" cy="1912180"/>
            <a:chOff x="323528" y="4346029"/>
            <a:chExt cx="8712968" cy="191218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438934"/>
              <a:ext cx="5676900"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6" name="Text Box 13340"/>
            <p:cNvSpPr txBox="1"/>
            <p:nvPr/>
          </p:nvSpPr>
          <p:spPr>
            <a:xfrm>
              <a:off x="5984263" y="4346029"/>
              <a:ext cx="3052233" cy="18192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bg-BG" sz="1400" b="1" dirty="0" smtClean="0">
                  <a:effectLst/>
                  <a:latin typeface="Times New Roman"/>
                  <a:ea typeface="Calibri"/>
                  <a:cs typeface="Times New Roman"/>
                </a:rPr>
                <a:t>Втори </a:t>
              </a:r>
              <a:r>
                <a:rPr lang="bg-BG" sz="1400" b="1" dirty="0">
                  <a:effectLst/>
                  <a:latin typeface="Times New Roman"/>
                  <a:ea typeface="Calibri"/>
                  <a:cs typeface="Times New Roman"/>
                </a:rPr>
                <a:t>етап от развитие на </a:t>
              </a:r>
              <a:r>
                <a:rPr lang="en-US" sz="1400" b="1" dirty="0">
                  <a:effectLst/>
                  <a:latin typeface="Times New Roman"/>
                  <a:ea typeface="Calibri"/>
                  <a:cs typeface="Times New Roman"/>
                </a:rPr>
                <a:t>CAD-CAM </a:t>
              </a:r>
              <a:r>
                <a:rPr lang="bg-BG" sz="1400" b="1" dirty="0">
                  <a:effectLst/>
                  <a:latin typeface="Times New Roman"/>
                  <a:ea typeface="Calibri"/>
                  <a:cs typeface="Times New Roman"/>
                </a:rPr>
                <a:t>системите</a:t>
              </a:r>
              <a:r>
                <a:rPr lang="bg-BG" sz="1400" dirty="0">
                  <a:effectLst/>
                  <a:latin typeface="Times New Roman"/>
                  <a:ea typeface="Calibri"/>
                  <a:cs typeface="Times New Roman"/>
                </a:rPr>
                <a:t>: директно сканиране с интраорален скенер – а), виртуален 3</a:t>
              </a:r>
              <a:r>
                <a:rPr lang="en-US" sz="1400" dirty="0">
                  <a:effectLst/>
                  <a:latin typeface="Times New Roman"/>
                  <a:ea typeface="Calibri"/>
                  <a:cs typeface="Times New Roman"/>
                </a:rPr>
                <a:t>D</a:t>
              </a:r>
              <a:r>
                <a:rPr lang="bg-BG" sz="1400" dirty="0">
                  <a:effectLst/>
                  <a:latin typeface="Times New Roman"/>
                  <a:ea typeface="Calibri"/>
                  <a:cs typeface="Times New Roman"/>
                </a:rPr>
                <a:t> модел – б), машина за избирателно лазерно стопяване – в); готова дентална конструкция от </a:t>
              </a:r>
              <a:r>
                <a:rPr lang="en-US" sz="1400" dirty="0">
                  <a:effectLst/>
                  <a:latin typeface="Times New Roman"/>
                  <a:ea typeface="Calibri"/>
                  <a:cs typeface="Times New Roman"/>
                </a:rPr>
                <a:t>Co-Cr </a:t>
              </a:r>
              <a:r>
                <a:rPr lang="bg-BG" sz="1400" dirty="0">
                  <a:effectLst/>
                  <a:latin typeface="Times New Roman"/>
                  <a:ea typeface="Calibri"/>
                  <a:cs typeface="Times New Roman"/>
                </a:rPr>
                <a:t>сплав – г). </a:t>
              </a:r>
              <a:endParaRPr lang="en-US" dirty="0">
                <a:effectLst/>
                <a:ea typeface="Calibri"/>
                <a:cs typeface="Times New Roman"/>
              </a:endParaRPr>
            </a:p>
          </p:txBody>
        </p:sp>
      </p:grpSp>
      <p:sp>
        <p:nvSpPr>
          <p:cNvPr id="2" name="Slide Number Placeholder 1"/>
          <p:cNvSpPr>
            <a:spLocks noGrp="1"/>
          </p:cNvSpPr>
          <p:nvPr>
            <p:ph type="sldNum" sz="quarter" idx="12"/>
          </p:nvPr>
        </p:nvSpPr>
        <p:spPr/>
        <p:txBody>
          <a:bodyPr/>
          <a:lstStyle/>
          <a:p>
            <a:fld id="{0EC7A8B4-EB1B-4124-A715-C71E228A3B6F}" type="slidenum">
              <a:rPr lang="en-US" smtClean="0"/>
              <a:t>10</a:t>
            </a:fld>
            <a:endParaRPr lang="en-US" dirty="0"/>
          </a:p>
        </p:txBody>
      </p:sp>
      <p:sp>
        <p:nvSpPr>
          <p:cNvPr id="6" name="Rectangle 2"/>
          <p:cNvSpPr txBox="1">
            <a:spLocks noChangeArrowheads="1"/>
          </p:cNvSpPr>
          <p:nvPr/>
        </p:nvSpPr>
        <p:spPr>
          <a:xfrm>
            <a:off x="-1044624" y="620688"/>
            <a:ext cx="3609978" cy="3888432"/>
          </a:xfrm>
          <a:prstGeom prst="rect">
            <a:avLst/>
          </a:prstGeom>
        </p:spPr>
        <p:txBody>
          <a:bodyPr vert="horz" anchor="ctr">
            <a:normAutofit fontScale="97500"/>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lnSpc>
                <a:spcPct val="80000"/>
              </a:lnSpc>
              <a:defRPr/>
            </a:pPr>
            <a:endParaRPr lang="en-US" sz="2800" dirty="0"/>
          </a:p>
        </p:txBody>
      </p:sp>
      <p:sp>
        <p:nvSpPr>
          <p:cNvPr id="4" name="Content Placeholder 3"/>
          <p:cNvSpPr>
            <a:spLocks noGrp="1"/>
          </p:cNvSpPr>
          <p:nvPr>
            <p:ph sz="half" idx="1"/>
          </p:nvPr>
        </p:nvSpPr>
        <p:spPr>
          <a:xfrm>
            <a:off x="-1" y="404664"/>
            <a:ext cx="9036995" cy="1121021"/>
          </a:xfrm>
        </p:spPr>
        <p:txBody>
          <a:bodyPr>
            <a:noAutofit/>
          </a:bodyPr>
          <a:lstStyle/>
          <a:p>
            <a:pPr marL="109728" indent="0">
              <a:buNone/>
            </a:pPr>
            <a:r>
              <a:rPr lang="bg-BG" b="1" dirty="0" smtClean="0">
                <a:solidFill>
                  <a:schemeClr val="accent3">
                    <a:lumMod val="75000"/>
                  </a:schemeClr>
                </a:solidFill>
              </a:rPr>
              <a:t>	</a:t>
            </a:r>
            <a:r>
              <a:rPr lang="bg-BG" sz="2200" b="1" dirty="0" smtClean="0"/>
              <a:t>4. </a:t>
            </a:r>
            <a:r>
              <a:rPr lang="bg-BG" sz="2200" b="1" dirty="0"/>
              <a:t>1970-те до </a:t>
            </a:r>
            <a:r>
              <a:rPr lang="bg-BG" sz="2200" b="1" dirty="0" smtClean="0"/>
              <a:t>сега</a:t>
            </a:r>
          </a:p>
          <a:p>
            <a:r>
              <a:rPr lang="en-US" b="1" dirty="0" smtClean="0">
                <a:solidFill>
                  <a:schemeClr val="accent2"/>
                </a:solidFill>
              </a:rPr>
              <a:t>CAD-CAM</a:t>
            </a:r>
            <a:r>
              <a:rPr lang="bg-BG" b="1" dirty="0" smtClean="0">
                <a:solidFill>
                  <a:schemeClr val="accent2"/>
                </a:solidFill>
              </a:rPr>
              <a:t> </a:t>
            </a:r>
            <a:r>
              <a:rPr lang="bg-BG" b="1" dirty="0">
                <a:solidFill>
                  <a:schemeClr val="accent2"/>
                </a:solidFill>
              </a:rPr>
              <a:t>системи </a:t>
            </a:r>
            <a:r>
              <a:rPr lang="bg-BG" dirty="0" smtClean="0"/>
              <a:t>в </a:t>
            </a:r>
            <a:r>
              <a:rPr lang="bg-BG" dirty="0"/>
              <a:t>зъботехническите </a:t>
            </a:r>
            <a:r>
              <a:rPr lang="bg-BG" dirty="0" smtClean="0"/>
              <a:t>лаборатории.</a:t>
            </a:r>
          </a:p>
          <a:p>
            <a:r>
              <a:rPr lang="bg-BG" dirty="0" smtClean="0"/>
              <a:t>Внедряване на </a:t>
            </a:r>
            <a:r>
              <a:rPr lang="bg-BG" b="1" dirty="0" smtClean="0">
                <a:solidFill>
                  <a:schemeClr val="accent2"/>
                </a:solidFill>
              </a:rPr>
              <a:t>адитивни технологии.</a:t>
            </a:r>
          </a:p>
        </p:txBody>
      </p:sp>
      <p:sp>
        <p:nvSpPr>
          <p:cNvPr id="13" name="Content Placeholder 3"/>
          <p:cNvSpPr>
            <a:spLocks noGrp="1"/>
          </p:cNvSpPr>
          <p:nvPr>
            <p:ph sz="half" idx="1"/>
          </p:nvPr>
        </p:nvSpPr>
        <p:spPr>
          <a:xfrm>
            <a:off x="179512" y="6093296"/>
            <a:ext cx="8712968" cy="576064"/>
          </a:xfrm>
          <a:noFill/>
        </p:spPr>
        <p:txBody>
          <a:bodyPr>
            <a:noAutofit/>
          </a:bodyPr>
          <a:lstStyle/>
          <a:p>
            <a:pPr marL="285750" indent="-285750"/>
            <a:r>
              <a:rPr lang="bg-BG" sz="1800" b="1" dirty="0">
                <a:solidFill>
                  <a:schemeClr val="accent2"/>
                </a:solidFill>
              </a:rPr>
              <a:t>Ръчният</a:t>
            </a:r>
            <a:r>
              <a:rPr lang="en-US" sz="1800" b="1" dirty="0">
                <a:solidFill>
                  <a:schemeClr val="accent2"/>
                </a:solidFill>
              </a:rPr>
              <a:t> </a:t>
            </a:r>
            <a:r>
              <a:rPr lang="bg-BG" sz="1800" b="1" dirty="0">
                <a:solidFill>
                  <a:schemeClr val="accent2"/>
                </a:solidFill>
              </a:rPr>
              <a:t>труд </a:t>
            </a:r>
            <a:r>
              <a:rPr lang="bg-BG" sz="1800" dirty="0"/>
              <a:t>на зъботехника </a:t>
            </a:r>
            <a:r>
              <a:rPr lang="bg-BG" sz="1800" b="1" dirty="0">
                <a:solidFill>
                  <a:schemeClr val="accent2"/>
                </a:solidFill>
              </a:rPr>
              <a:t>е минимален</a:t>
            </a:r>
            <a:r>
              <a:rPr lang="bg-BG" sz="1800" dirty="0">
                <a:solidFill>
                  <a:schemeClr val="accent2"/>
                </a:solidFill>
              </a:rPr>
              <a:t> </a:t>
            </a:r>
            <a:r>
              <a:rPr lang="en-US" sz="1800" dirty="0"/>
              <a:t>- </a:t>
            </a:r>
            <a:r>
              <a:rPr lang="bg-BG" sz="1800" dirty="0"/>
              <a:t>само довършителни операции</a:t>
            </a:r>
            <a:r>
              <a:rPr lang="bg-BG" sz="1800" dirty="0" smtClean="0"/>
              <a:t>;</a:t>
            </a:r>
            <a:endParaRPr lang="en-US" sz="1800" b="1" dirty="0"/>
          </a:p>
        </p:txBody>
      </p:sp>
      <p:sp>
        <p:nvSpPr>
          <p:cNvPr id="55" name="Content Placeholder 3"/>
          <p:cNvSpPr>
            <a:spLocks noGrp="1"/>
          </p:cNvSpPr>
          <p:nvPr>
            <p:ph sz="half" idx="1"/>
          </p:nvPr>
        </p:nvSpPr>
        <p:spPr>
          <a:xfrm>
            <a:off x="107005" y="3573016"/>
            <a:ext cx="8785475" cy="792088"/>
          </a:xfrm>
        </p:spPr>
        <p:txBody>
          <a:bodyPr>
            <a:noAutofit/>
          </a:bodyPr>
          <a:lstStyle/>
          <a:p>
            <a:r>
              <a:rPr lang="bg-BG" sz="1800" b="1" dirty="0" smtClean="0">
                <a:solidFill>
                  <a:schemeClr val="accent2"/>
                </a:solidFill>
              </a:rPr>
              <a:t>Директно сканиране </a:t>
            </a:r>
            <a:r>
              <a:rPr lang="bg-BG" sz="1800" b="1" dirty="0">
                <a:solidFill>
                  <a:schemeClr val="accent2"/>
                </a:solidFill>
              </a:rPr>
              <a:t>на протезното </a:t>
            </a:r>
            <a:r>
              <a:rPr lang="bg-BG" sz="1800" b="1" dirty="0" smtClean="0">
                <a:solidFill>
                  <a:schemeClr val="accent2"/>
                </a:solidFill>
              </a:rPr>
              <a:t>поле и изработване </a:t>
            </a:r>
            <a:r>
              <a:rPr lang="bg-BG" sz="1800" b="1" dirty="0">
                <a:solidFill>
                  <a:schemeClr val="accent2"/>
                </a:solidFill>
              </a:rPr>
              <a:t>на конструкцията </a:t>
            </a:r>
            <a:r>
              <a:rPr lang="bg-BG" sz="1800" dirty="0"/>
              <a:t>от виртуален 3</a:t>
            </a:r>
            <a:r>
              <a:rPr lang="en-US" sz="1800" dirty="0"/>
              <a:t>D </a:t>
            </a:r>
            <a:r>
              <a:rPr lang="bg-BG" sz="1800" dirty="0" smtClean="0"/>
              <a:t>модел;</a:t>
            </a:r>
            <a:endParaRPr lang="en-US" sz="1800" dirty="0" smtClean="0"/>
          </a:p>
        </p:txBody>
      </p:sp>
      <p:grpSp>
        <p:nvGrpSpPr>
          <p:cNvPr id="3" name="Group 2"/>
          <p:cNvGrpSpPr/>
          <p:nvPr/>
        </p:nvGrpSpPr>
        <p:grpSpPr>
          <a:xfrm>
            <a:off x="323528" y="1484784"/>
            <a:ext cx="8712968" cy="2079614"/>
            <a:chOff x="323528" y="1556792"/>
            <a:chExt cx="8712968" cy="2079614"/>
          </a:xfrm>
        </p:grpSpPr>
        <p:sp>
          <p:nvSpPr>
            <p:cNvPr id="27" name="Text Box 22577"/>
            <p:cNvSpPr txBox="1"/>
            <p:nvPr/>
          </p:nvSpPr>
          <p:spPr>
            <a:xfrm>
              <a:off x="5876603" y="1556792"/>
              <a:ext cx="3159893" cy="207961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bg-BG" sz="1400" b="1" dirty="0" smtClean="0">
                  <a:effectLst/>
                  <a:latin typeface="Times New Roman"/>
                  <a:ea typeface="Calibri"/>
                  <a:cs typeface="Times New Roman"/>
                </a:rPr>
                <a:t>Първи </a:t>
              </a:r>
              <a:r>
                <a:rPr lang="bg-BG" sz="1400" b="1" dirty="0">
                  <a:effectLst/>
                  <a:latin typeface="Times New Roman"/>
                  <a:ea typeface="Calibri"/>
                  <a:cs typeface="Times New Roman"/>
                </a:rPr>
                <a:t>етап от развитие на </a:t>
              </a:r>
              <a:r>
                <a:rPr lang="en-US" sz="1400" b="1" dirty="0">
                  <a:effectLst/>
                  <a:latin typeface="Times New Roman"/>
                  <a:ea typeface="Calibri"/>
                  <a:cs typeface="Times New Roman"/>
                </a:rPr>
                <a:t>CAD-CAM </a:t>
              </a:r>
              <a:r>
                <a:rPr lang="bg-BG" sz="1400" b="1" dirty="0">
                  <a:effectLst/>
                  <a:latin typeface="Times New Roman"/>
                  <a:ea typeface="Calibri"/>
                  <a:cs typeface="Times New Roman"/>
                </a:rPr>
                <a:t>системите.</a:t>
              </a:r>
              <a:r>
                <a:rPr lang="bg-BG" sz="1400" dirty="0">
                  <a:effectLst/>
                  <a:latin typeface="Times New Roman"/>
                  <a:ea typeface="Calibri"/>
                  <a:cs typeface="Times New Roman"/>
                </a:rPr>
                <a:t> Гипсов модел – а), сканиране на гипсовия модел със скенер – б), виртуален 3</a:t>
              </a:r>
              <a:r>
                <a:rPr lang="en-US" sz="1400" dirty="0">
                  <a:effectLst/>
                  <a:latin typeface="Times New Roman"/>
                  <a:ea typeface="Calibri"/>
                  <a:cs typeface="Times New Roman"/>
                </a:rPr>
                <a:t>D</a:t>
              </a:r>
              <a:r>
                <a:rPr lang="bg-BG" sz="1400" dirty="0">
                  <a:effectLst/>
                  <a:latin typeface="Times New Roman"/>
                  <a:ea typeface="Calibri"/>
                  <a:cs typeface="Times New Roman"/>
                </a:rPr>
                <a:t> модел – в), 3</a:t>
              </a:r>
              <a:r>
                <a:rPr lang="en-US" sz="1400" dirty="0">
                  <a:effectLst/>
                  <a:latin typeface="Times New Roman"/>
                  <a:ea typeface="Calibri"/>
                  <a:cs typeface="Times New Roman"/>
                </a:rPr>
                <a:t>D </a:t>
              </a:r>
              <a:r>
                <a:rPr lang="bg-BG" sz="1400" dirty="0">
                  <a:effectLst/>
                  <a:latin typeface="Times New Roman"/>
                  <a:ea typeface="Calibri"/>
                  <a:cs typeface="Times New Roman"/>
                </a:rPr>
                <a:t>принтер и процес на стереолитография – г); 3</a:t>
              </a:r>
              <a:r>
                <a:rPr lang="en-US" sz="1400" dirty="0">
                  <a:effectLst/>
                  <a:latin typeface="Times New Roman"/>
                  <a:ea typeface="Calibri"/>
                  <a:cs typeface="Times New Roman"/>
                </a:rPr>
                <a:t>D </a:t>
              </a:r>
              <a:r>
                <a:rPr lang="bg-BG" sz="1400" dirty="0">
                  <a:effectLst/>
                  <a:latin typeface="Times New Roman"/>
                  <a:ea typeface="Calibri"/>
                  <a:cs typeface="Times New Roman"/>
                </a:rPr>
                <a:t>принтиран модел от пластмаса – д), подготовка на восъчния моделаж за леене – е), отлята конструкция – ж).</a:t>
              </a:r>
              <a:endParaRPr lang="en-US" dirty="0">
                <a:effectLst/>
                <a:ea typeface="Calibri"/>
                <a:cs typeface="Times New Roman"/>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664731"/>
              <a:ext cx="5553075" cy="197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57" name="Content Placeholder 6"/>
          <p:cNvSpPr>
            <a:spLocks noGrp="1"/>
          </p:cNvSpPr>
          <p:nvPr>
            <p:ph idx="1"/>
          </p:nvPr>
        </p:nvSpPr>
        <p:spPr>
          <a:xfrm>
            <a:off x="5952018" y="5809233"/>
            <a:ext cx="2838450" cy="324035"/>
          </a:xfrm>
        </p:spPr>
        <p:txBody>
          <a:bodyPr>
            <a:normAutofit/>
          </a:bodyPr>
          <a:lstStyle/>
          <a:p>
            <a:pPr marL="109728" indent="0">
              <a:lnSpc>
                <a:spcPct val="80000"/>
              </a:lnSpc>
              <a:buNone/>
              <a:defRPr/>
            </a:pPr>
            <a:r>
              <a:rPr lang="en-US" sz="1200" i="1" dirty="0" smtClean="0"/>
              <a:t>[</a:t>
            </a:r>
            <a:r>
              <a:rPr lang="en-US" sz="1200" i="1" dirty="0" err="1"/>
              <a:t>Dikova</a:t>
            </a:r>
            <a:r>
              <a:rPr lang="en-US" sz="1200" i="1" dirty="0"/>
              <a:t> T. et </a:t>
            </a:r>
            <a:r>
              <a:rPr lang="en-US" sz="1200" i="1" dirty="0" smtClean="0"/>
              <a:t>al</a:t>
            </a:r>
            <a:r>
              <a:rPr lang="bg-BG" sz="1200" i="1" dirty="0" smtClean="0"/>
              <a:t>, </a:t>
            </a:r>
            <a:r>
              <a:rPr lang="en-US" sz="1200" i="1" dirty="0" smtClean="0"/>
              <a:t> </a:t>
            </a:r>
            <a:r>
              <a:rPr lang="en-US" sz="1200" i="1" dirty="0" err="1" smtClean="0"/>
              <a:t>Jof</a:t>
            </a:r>
            <a:r>
              <a:rPr lang="en-US" sz="1200" i="1" dirty="0" smtClean="0"/>
              <a:t> IMAB (201</a:t>
            </a:r>
            <a:r>
              <a:rPr lang="bg-BG" sz="1200" i="1" dirty="0" smtClean="0"/>
              <a:t>5</a:t>
            </a:r>
            <a:r>
              <a:rPr lang="en-US" sz="1200" i="1" dirty="0" smtClean="0"/>
              <a:t>)]</a:t>
            </a:r>
            <a:endParaRPr lang="bg-BG" sz="1200" i="1" dirty="0"/>
          </a:p>
        </p:txBody>
      </p:sp>
    </p:spTree>
    <p:extLst>
      <p:ext uri="{BB962C8B-B14F-4D97-AF65-F5344CB8AC3E}">
        <p14:creationId xmlns:p14="http://schemas.microsoft.com/office/powerpoint/2010/main" val="395874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EC7A8B4-EB1B-4124-A715-C71E228A3B6F}" type="slidenum">
              <a:rPr lang="en-US" smtClean="0"/>
              <a:t>11</a:t>
            </a:fld>
            <a:endParaRPr lang="en-US" dirty="0"/>
          </a:p>
        </p:txBody>
      </p:sp>
      <p:sp>
        <p:nvSpPr>
          <p:cNvPr id="6" name="Rectangle 2"/>
          <p:cNvSpPr txBox="1">
            <a:spLocks noChangeArrowheads="1"/>
          </p:cNvSpPr>
          <p:nvPr/>
        </p:nvSpPr>
        <p:spPr>
          <a:xfrm>
            <a:off x="-1044624" y="620688"/>
            <a:ext cx="3609978" cy="3888432"/>
          </a:xfrm>
          <a:prstGeom prst="rect">
            <a:avLst/>
          </a:prstGeom>
        </p:spPr>
        <p:txBody>
          <a:bodyPr vert="horz" anchor="ctr">
            <a:normAutofit fontScale="97500"/>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lnSpc>
                <a:spcPct val="80000"/>
              </a:lnSpc>
              <a:defRPr/>
            </a:pPr>
            <a:endParaRPr lang="en-US" sz="2800" dirty="0"/>
          </a:p>
        </p:txBody>
      </p:sp>
      <p:graphicFrame>
        <p:nvGraphicFramePr>
          <p:cNvPr id="18" name="Diagram 17"/>
          <p:cNvGraphicFramePr/>
          <p:nvPr>
            <p:extLst>
              <p:ext uri="{D42A27DB-BD31-4B8C-83A1-F6EECF244321}">
                <p14:modId xmlns:p14="http://schemas.microsoft.com/office/powerpoint/2010/main" val="3708370654"/>
              </p:ext>
            </p:extLst>
          </p:nvPr>
        </p:nvGraphicFramePr>
        <p:xfrm>
          <a:off x="107504" y="2204864"/>
          <a:ext cx="8784976" cy="4377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Rectangle 2"/>
          <p:cNvSpPr>
            <a:spLocks noGrp="1" noChangeArrowheads="1"/>
          </p:cNvSpPr>
          <p:nvPr>
            <p:ph type="title"/>
          </p:nvPr>
        </p:nvSpPr>
        <p:spPr>
          <a:xfrm>
            <a:off x="395536" y="1052736"/>
            <a:ext cx="8568952" cy="989747"/>
          </a:xfrm>
        </p:spPr>
        <p:txBody>
          <a:bodyPr>
            <a:noAutofit/>
          </a:bodyPr>
          <a:lstStyle/>
          <a:p>
            <a:pPr marL="109728" lvl="0" indent="0" algn="ctr"/>
            <a:r>
              <a:rPr lang="bg-BG" sz="2000" dirty="0"/>
              <a:t>ПРОТОКОЛ </a:t>
            </a:r>
            <a:r>
              <a:rPr lang="en-US" sz="2000" dirty="0" smtClean="0"/>
              <a:t/>
            </a:r>
            <a:br>
              <a:rPr lang="en-US" sz="2000" dirty="0" smtClean="0"/>
            </a:br>
            <a:r>
              <a:rPr lang="bg-BG" sz="2000" dirty="0" smtClean="0"/>
              <a:t>при </a:t>
            </a:r>
            <a:r>
              <a:rPr lang="bg-BG" sz="2000" dirty="0"/>
              <a:t>ЛЕЧЕНИЕ С НЕСНЕМАЕМИ ПРОТЕЗНИ КОНСТРУКЦИИ, </a:t>
            </a:r>
            <a:r>
              <a:rPr lang="en-US" sz="2000" dirty="0" smtClean="0"/>
              <a:t/>
            </a:r>
            <a:br>
              <a:rPr lang="en-US" sz="2000" dirty="0" smtClean="0"/>
            </a:br>
            <a:r>
              <a:rPr lang="bg-BG" sz="2000" dirty="0" smtClean="0"/>
              <a:t>ИЗРАБОТЕНИ </a:t>
            </a:r>
            <a:r>
              <a:rPr lang="bg-BG" sz="2000" dirty="0"/>
              <a:t>ЧРЕЗ </a:t>
            </a:r>
            <a:r>
              <a:rPr lang="en-US" sz="2000" i="1" dirty="0"/>
              <a:t>CAD/CAM</a:t>
            </a:r>
            <a:r>
              <a:rPr lang="en-US" sz="2000" dirty="0"/>
              <a:t> </a:t>
            </a:r>
            <a:r>
              <a:rPr lang="bg-BG" sz="2000" dirty="0"/>
              <a:t>ТЕХНОЛОГИИ</a:t>
            </a:r>
            <a:endParaRPr lang="en-US" sz="2000" dirty="0"/>
          </a:p>
        </p:txBody>
      </p:sp>
      <p:sp>
        <p:nvSpPr>
          <p:cNvPr id="8" name="Content Placeholder 3"/>
          <p:cNvSpPr>
            <a:spLocks noGrp="1"/>
          </p:cNvSpPr>
          <p:nvPr>
            <p:ph sz="half" idx="1"/>
          </p:nvPr>
        </p:nvSpPr>
        <p:spPr>
          <a:xfrm>
            <a:off x="107504" y="404664"/>
            <a:ext cx="4190802" cy="504056"/>
          </a:xfrm>
        </p:spPr>
        <p:txBody>
          <a:bodyPr>
            <a:noAutofit/>
          </a:bodyPr>
          <a:lstStyle/>
          <a:p>
            <a:pPr marL="109728" indent="0" algn="ctr">
              <a:buNone/>
            </a:pPr>
            <a:r>
              <a:rPr lang="bg-BG" sz="2400" b="1" dirty="0" smtClean="0"/>
              <a:t>4. </a:t>
            </a:r>
            <a:r>
              <a:rPr lang="bg-BG" sz="2400" b="1" dirty="0"/>
              <a:t>1970-те до </a:t>
            </a:r>
            <a:r>
              <a:rPr lang="bg-BG" sz="2400" b="1" dirty="0" smtClean="0"/>
              <a:t>сега</a:t>
            </a:r>
          </a:p>
        </p:txBody>
      </p:sp>
    </p:spTree>
    <p:extLst>
      <p:ext uri="{BB962C8B-B14F-4D97-AF65-F5344CB8AC3E}">
        <p14:creationId xmlns:p14="http://schemas.microsoft.com/office/powerpoint/2010/main" val="19815339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EC7A8B4-EB1B-4124-A715-C71E228A3B6F}" type="slidenum">
              <a:rPr lang="en-US" smtClean="0"/>
              <a:t>12</a:t>
            </a:fld>
            <a:endParaRPr lang="en-US" dirty="0"/>
          </a:p>
        </p:txBody>
      </p:sp>
      <p:sp>
        <p:nvSpPr>
          <p:cNvPr id="4" name="Content Placeholder 3"/>
          <p:cNvSpPr>
            <a:spLocks noGrp="1"/>
          </p:cNvSpPr>
          <p:nvPr>
            <p:ph sz="half" idx="1"/>
          </p:nvPr>
        </p:nvSpPr>
        <p:spPr>
          <a:xfrm>
            <a:off x="107504" y="404664"/>
            <a:ext cx="4190802" cy="504056"/>
          </a:xfrm>
        </p:spPr>
        <p:txBody>
          <a:bodyPr>
            <a:noAutofit/>
          </a:bodyPr>
          <a:lstStyle/>
          <a:p>
            <a:pPr marL="109728" indent="0" algn="ctr">
              <a:buNone/>
            </a:pPr>
            <a:r>
              <a:rPr lang="bg-BG" sz="2400" b="1" dirty="0" smtClean="0"/>
              <a:t>4. </a:t>
            </a:r>
            <a:r>
              <a:rPr lang="bg-BG" sz="2400" b="1" dirty="0"/>
              <a:t>1970-те до </a:t>
            </a:r>
            <a:r>
              <a:rPr lang="bg-BG" sz="2400" b="1" dirty="0" smtClean="0"/>
              <a:t>сега</a:t>
            </a:r>
          </a:p>
        </p:txBody>
      </p:sp>
      <p:sp>
        <p:nvSpPr>
          <p:cNvPr id="19" name="Rectangle 2"/>
          <p:cNvSpPr>
            <a:spLocks noGrp="1" noChangeArrowheads="1"/>
          </p:cNvSpPr>
          <p:nvPr>
            <p:ph type="title"/>
          </p:nvPr>
        </p:nvSpPr>
        <p:spPr>
          <a:xfrm>
            <a:off x="395536" y="1052737"/>
            <a:ext cx="3816424" cy="576064"/>
          </a:xfrm>
        </p:spPr>
        <p:txBody>
          <a:bodyPr>
            <a:noAutofit/>
          </a:bodyPr>
          <a:lstStyle/>
          <a:p>
            <a:pPr marL="109728" lvl="0" indent="0" algn="ctr"/>
            <a:r>
              <a:rPr lang="bg-BG" sz="2000" cap="all" dirty="0"/>
              <a:t>частично </a:t>
            </a:r>
            <a:r>
              <a:rPr lang="bg-BG" sz="2000" cap="all" dirty="0" smtClean="0"/>
              <a:t>дигитализиран </a:t>
            </a:r>
            <a:r>
              <a:rPr lang="bg-BG" sz="2000" cap="all" dirty="0"/>
              <a:t>план на лечение</a:t>
            </a:r>
            <a:endParaRPr lang="en-US" sz="2000" cap="all" dirty="0"/>
          </a:p>
        </p:txBody>
      </p:sp>
      <p:sp>
        <p:nvSpPr>
          <p:cNvPr id="7" name="Content Placeholder 3"/>
          <p:cNvSpPr>
            <a:spLocks noGrp="1"/>
          </p:cNvSpPr>
          <p:nvPr>
            <p:ph sz="half" idx="1"/>
          </p:nvPr>
        </p:nvSpPr>
        <p:spPr>
          <a:xfrm>
            <a:off x="107005" y="1772816"/>
            <a:ext cx="4464995" cy="4824536"/>
          </a:xfrm>
        </p:spPr>
        <p:txBody>
          <a:bodyPr>
            <a:noAutofit/>
          </a:bodyPr>
          <a:lstStyle/>
          <a:p>
            <a:pPr lvl="0"/>
            <a:r>
              <a:rPr lang="bg-BG" sz="1800" b="1" dirty="0" smtClean="0"/>
              <a:t>Първоначалните </a:t>
            </a:r>
            <a:r>
              <a:rPr lang="bg-BG" sz="1800" b="1" dirty="0"/>
              <a:t>операции </a:t>
            </a:r>
            <a:r>
              <a:rPr lang="bg-BG" sz="1800" dirty="0"/>
              <a:t>по изработване на една </a:t>
            </a:r>
            <a:r>
              <a:rPr lang="bg-BG" sz="1800" dirty="0" smtClean="0"/>
              <a:t>НПК </a:t>
            </a:r>
            <a:r>
              <a:rPr lang="bg-BG" sz="1800" b="1" dirty="0" smtClean="0"/>
              <a:t>- конвенционално </a:t>
            </a:r>
            <a:r>
              <a:rPr lang="bg-BG" sz="1800" b="1" dirty="0"/>
              <a:t>от лекаря по дентална медицина </a:t>
            </a:r>
            <a:r>
              <a:rPr lang="bg-BG" sz="1800" dirty="0"/>
              <a:t>(вземане на отпечатък) </a:t>
            </a:r>
            <a:r>
              <a:rPr lang="bg-BG" sz="1800" b="1" dirty="0"/>
              <a:t>и зъботехника </a:t>
            </a:r>
            <a:r>
              <a:rPr lang="bg-BG" sz="1800" dirty="0"/>
              <a:t>(отливане на гипсов модел). </a:t>
            </a:r>
            <a:endParaRPr lang="bg-BG" sz="1800" dirty="0" smtClean="0"/>
          </a:p>
          <a:p>
            <a:pPr lvl="0"/>
            <a:r>
              <a:rPr lang="bg-BG" sz="1800" b="1" dirty="0" smtClean="0"/>
              <a:t>Работният </a:t>
            </a:r>
            <a:r>
              <a:rPr lang="bg-BG" sz="1800" b="1" dirty="0"/>
              <a:t>гипсов модел се </a:t>
            </a:r>
            <a:r>
              <a:rPr lang="bg-BG" sz="1800" b="1" dirty="0" smtClean="0"/>
              <a:t>сканира</a:t>
            </a:r>
            <a:r>
              <a:rPr lang="bg-BG" sz="1800" dirty="0" smtClean="0"/>
              <a:t>;</a:t>
            </a:r>
          </a:p>
          <a:p>
            <a:pPr lvl="0"/>
            <a:r>
              <a:rPr lang="bg-BG" sz="1800" b="1" dirty="0" smtClean="0"/>
              <a:t>Генерира се виртуален </a:t>
            </a:r>
            <a:r>
              <a:rPr lang="en-US" sz="1800" b="1" dirty="0"/>
              <a:t>3D </a:t>
            </a:r>
            <a:r>
              <a:rPr lang="bg-BG" sz="1800" b="1" dirty="0"/>
              <a:t>модел </a:t>
            </a:r>
            <a:r>
              <a:rPr lang="bg-BG" sz="1800" dirty="0"/>
              <a:t>на </a:t>
            </a:r>
            <a:r>
              <a:rPr lang="bg-BG" sz="1800" dirty="0" smtClean="0"/>
              <a:t>конструкцията.</a:t>
            </a:r>
          </a:p>
          <a:p>
            <a:pPr lvl="0"/>
            <a:r>
              <a:rPr lang="bg-BG" sz="1800" b="1" dirty="0" smtClean="0"/>
              <a:t>Изработва се </a:t>
            </a:r>
            <a:r>
              <a:rPr lang="bg-BG" sz="1800" b="1" dirty="0" smtClean="0">
                <a:solidFill>
                  <a:schemeClr val="accent2"/>
                </a:solidFill>
              </a:rPr>
              <a:t>модел </a:t>
            </a:r>
            <a:r>
              <a:rPr lang="bg-BG" sz="1800" b="1" dirty="0">
                <a:solidFill>
                  <a:schemeClr val="accent2"/>
                </a:solidFill>
              </a:rPr>
              <a:t>за леене </a:t>
            </a:r>
            <a:r>
              <a:rPr lang="bg-BG" sz="1800" dirty="0" smtClean="0"/>
              <a:t>с </a:t>
            </a:r>
            <a:r>
              <a:rPr lang="en-US" sz="1800" b="1" dirty="0"/>
              <a:t>CAD/CAM</a:t>
            </a:r>
            <a:r>
              <a:rPr lang="bg-BG" sz="1800" b="1" dirty="0"/>
              <a:t> </a:t>
            </a:r>
            <a:r>
              <a:rPr lang="bg-BG" sz="1800" b="1" dirty="0" smtClean="0"/>
              <a:t>система</a:t>
            </a:r>
            <a:r>
              <a:rPr lang="bg-BG" sz="1800" dirty="0"/>
              <a:t> </a:t>
            </a:r>
            <a:r>
              <a:rPr lang="bg-BG" sz="1800" dirty="0" smtClean="0"/>
              <a:t>(фрезоване, </a:t>
            </a:r>
            <a:r>
              <a:rPr lang="bg-BG" sz="1800" dirty="0"/>
              <a:t>3</a:t>
            </a:r>
            <a:r>
              <a:rPr lang="en-US" sz="1800" dirty="0"/>
              <a:t>D </a:t>
            </a:r>
            <a:r>
              <a:rPr lang="bg-BG" sz="1800" dirty="0" smtClean="0"/>
              <a:t>печат). </a:t>
            </a:r>
            <a:endParaRPr lang="en-US" sz="1800" dirty="0" smtClean="0"/>
          </a:p>
          <a:p>
            <a:pPr lvl="0"/>
            <a:r>
              <a:rPr lang="bg-BG" sz="1800" b="1" dirty="0" smtClean="0"/>
              <a:t>НПК или инфраструктурата за нея се отлива </a:t>
            </a:r>
            <a:r>
              <a:rPr lang="bg-BG" sz="1800" dirty="0" smtClean="0"/>
              <a:t>с изработения модел.</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7785" y="653406"/>
            <a:ext cx="4206703" cy="5259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 Box 77"/>
          <p:cNvSpPr txBox="1">
            <a:spLocks noChangeArrowheads="1"/>
          </p:cNvSpPr>
          <p:nvPr/>
        </p:nvSpPr>
        <p:spPr bwMode="auto">
          <a:xfrm>
            <a:off x="4283968" y="5949280"/>
            <a:ext cx="4824536" cy="786809"/>
          </a:xfrm>
          <a:prstGeom prst="rect">
            <a:avLst/>
          </a:prstGeom>
          <a:noFill/>
          <a:ln w="63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algn="ctr">
              <a:spcAft>
                <a:spcPts val="0"/>
              </a:spcAft>
            </a:pPr>
            <a:r>
              <a:rPr lang="bg-BG" sz="1400" i="1" dirty="0" smtClean="0">
                <a:effectLst/>
                <a:ea typeface="Calibri"/>
                <a:cs typeface="Times New Roman"/>
              </a:rPr>
              <a:t>Изработване </a:t>
            </a:r>
            <a:r>
              <a:rPr lang="bg-BG" sz="1400" i="1" dirty="0">
                <a:effectLst/>
                <a:ea typeface="Calibri"/>
                <a:cs typeface="Times New Roman"/>
              </a:rPr>
              <a:t>на </a:t>
            </a:r>
            <a:r>
              <a:rPr lang="en-US" sz="1400" i="1" dirty="0">
                <a:effectLst/>
                <a:ea typeface="Calibri"/>
                <a:cs typeface="Times New Roman"/>
              </a:rPr>
              <a:t>Co-Cr </a:t>
            </a:r>
            <a:r>
              <a:rPr lang="bg-BG" sz="1400" i="1" dirty="0">
                <a:effectLst/>
                <a:ea typeface="Calibri"/>
                <a:cs typeface="Times New Roman"/>
              </a:rPr>
              <a:t>неснемаеми протези чрез отливане по 3</a:t>
            </a:r>
            <a:r>
              <a:rPr lang="en-US" sz="1400" i="1" dirty="0">
                <a:effectLst/>
                <a:ea typeface="Calibri"/>
                <a:cs typeface="Times New Roman"/>
              </a:rPr>
              <a:t>D </a:t>
            </a:r>
            <a:r>
              <a:rPr lang="bg-BG" sz="1400" i="1" dirty="0">
                <a:effectLst/>
                <a:ea typeface="Calibri"/>
                <a:cs typeface="Times New Roman"/>
              </a:rPr>
              <a:t>принтиран пластмасов модел</a:t>
            </a:r>
            <a:r>
              <a:rPr lang="bg-BG" sz="1400" i="1" dirty="0" smtClean="0">
                <a:effectLst/>
                <a:ea typeface="Calibri"/>
                <a:cs typeface="Times New Roman"/>
              </a:rPr>
              <a:t>.</a:t>
            </a:r>
            <a:endParaRPr lang="en-US" sz="1400" i="1" dirty="0" smtClean="0">
              <a:effectLst/>
              <a:ea typeface="Calibri"/>
              <a:cs typeface="Times New Roman"/>
            </a:endParaRPr>
          </a:p>
          <a:p>
            <a:pPr algn="ctr"/>
            <a:r>
              <a:rPr lang="en-US" sz="1200" i="1" dirty="0"/>
              <a:t>[</a:t>
            </a:r>
            <a:r>
              <a:rPr lang="en-US" sz="1200" i="1" dirty="0" err="1"/>
              <a:t>Dzhendov</a:t>
            </a:r>
            <a:r>
              <a:rPr lang="en-US" sz="1200" i="1" dirty="0"/>
              <a:t> D., </a:t>
            </a:r>
            <a:r>
              <a:rPr lang="en-US" sz="1200" i="1" dirty="0" err="1"/>
              <a:t>Katreva</a:t>
            </a:r>
            <a:r>
              <a:rPr lang="en-US" sz="1200" i="1" dirty="0"/>
              <a:t> I., </a:t>
            </a:r>
            <a:r>
              <a:rPr lang="en-US" sz="1200" i="1" dirty="0" err="1"/>
              <a:t>Dikova</a:t>
            </a:r>
            <a:r>
              <a:rPr lang="en-US" sz="1200" i="1" dirty="0"/>
              <a:t> T., ASME (March 2018)]</a:t>
            </a:r>
            <a:r>
              <a:rPr lang="bg-BG" sz="1200" i="1" dirty="0"/>
              <a:t>.</a:t>
            </a:r>
          </a:p>
          <a:p>
            <a:pPr algn="ctr">
              <a:spcAft>
                <a:spcPts val="0"/>
              </a:spcAft>
            </a:pPr>
            <a:endParaRPr lang="en-US" sz="1400" dirty="0">
              <a:effectLst/>
              <a:ea typeface="Calibri"/>
              <a:cs typeface="Times New Roman"/>
            </a:endParaRPr>
          </a:p>
        </p:txBody>
      </p:sp>
    </p:spTree>
    <p:extLst>
      <p:ext uri="{BB962C8B-B14F-4D97-AF65-F5344CB8AC3E}">
        <p14:creationId xmlns:p14="http://schemas.microsoft.com/office/powerpoint/2010/main" val="36279724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EC7A8B4-EB1B-4124-A715-C71E228A3B6F}" type="slidenum">
              <a:rPr lang="en-US" smtClean="0"/>
              <a:t>13</a:t>
            </a:fld>
            <a:endParaRPr lang="en-US" dirty="0"/>
          </a:p>
        </p:txBody>
      </p:sp>
      <p:sp>
        <p:nvSpPr>
          <p:cNvPr id="4" name="Content Placeholder 3"/>
          <p:cNvSpPr>
            <a:spLocks noGrp="1"/>
          </p:cNvSpPr>
          <p:nvPr>
            <p:ph sz="half" idx="1"/>
          </p:nvPr>
        </p:nvSpPr>
        <p:spPr>
          <a:xfrm>
            <a:off x="107504" y="404664"/>
            <a:ext cx="4190802" cy="504056"/>
          </a:xfrm>
        </p:spPr>
        <p:txBody>
          <a:bodyPr>
            <a:noAutofit/>
          </a:bodyPr>
          <a:lstStyle/>
          <a:p>
            <a:pPr marL="109728" indent="0" algn="ctr">
              <a:buNone/>
            </a:pPr>
            <a:r>
              <a:rPr lang="bg-BG" sz="2400" b="1" dirty="0" smtClean="0"/>
              <a:t>4. </a:t>
            </a:r>
            <a:r>
              <a:rPr lang="bg-BG" sz="2400" b="1" dirty="0"/>
              <a:t>1970-те до </a:t>
            </a:r>
            <a:r>
              <a:rPr lang="bg-BG" sz="2400" b="1" dirty="0" smtClean="0"/>
              <a:t>сега</a:t>
            </a:r>
          </a:p>
        </p:txBody>
      </p:sp>
      <p:sp>
        <p:nvSpPr>
          <p:cNvPr id="19" name="Rectangle 2"/>
          <p:cNvSpPr>
            <a:spLocks noGrp="1" noChangeArrowheads="1"/>
          </p:cNvSpPr>
          <p:nvPr>
            <p:ph type="title"/>
          </p:nvPr>
        </p:nvSpPr>
        <p:spPr>
          <a:xfrm>
            <a:off x="395536" y="1052737"/>
            <a:ext cx="3816424" cy="576064"/>
          </a:xfrm>
        </p:spPr>
        <p:txBody>
          <a:bodyPr>
            <a:noAutofit/>
          </a:bodyPr>
          <a:lstStyle/>
          <a:p>
            <a:pPr marL="109728" lvl="0" indent="0" algn="ctr"/>
            <a:r>
              <a:rPr lang="bg-BG" sz="2000" cap="all" dirty="0"/>
              <a:t>частично </a:t>
            </a:r>
            <a:r>
              <a:rPr lang="bg-BG" sz="2000" cap="all" dirty="0" smtClean="0"/>
              <a:t>дигитализиран </a:t>
            </a:r>
            <a:r>
              <a:rPr lang="bg-BG" sz="2000" cap="all" dirty="0"/>
              <a:t>план на лечение</a:t>
            </a:r>
            <a:endParaRPr lang="en-US" sz="2000" cap="all" dirty="0"/>
          </a:p>
        </p:txBody>
      </p:sp>
      <p:sp>
        <p:nvSpPr>
          <p:cNvPr id="7" name="Content Placeholder 3"/>
          <p:cNvSpPr>
            <a:spLocks noGrp="1"/>
          </p:cNvSpPr>
          <p:nvPr>
            <p:ph sz="half" idx="1"/>
          </p:nvPr>
        </p:nvSpPr>
        <p:spPr>
          <a:xfrm>
            <a:off x="107005" y="2204864"/>
            <a:ext cx="4464995" cy="3600400"/>
          </a:xfrm>
        </p:spPr>
        <p:txBody>
          <a:bodyPr>
            <a:noAutofit/>
          </a:bodyPr>
          <a:lstStyle/>
          <a:p>
            <a:pPr lvl="0"/>
            <a:r>
              <a:rPr lang="bg-BG" sz="1800" b="1" dirty="0" smtClean="0"/>
              <a:t>Генерира се виртуален </a:t>
            </a:r>
            <a:r>
              <a:rPr lang="en-US" sz="1800" b="1" dirty="0"/>
              <a:t>3D </a:t>
            </a:r>
            <a:r>
              <a:rPr lang="bg-BG" sz="1800" b="1" dirty="0"/>
              <a:t>модел </a:t>
            </a:r>
            <a:r>
              <a:rPr lang="bg-BG" sz="1800" dirty="0"/>
              <a:t>на </a:t>
            </a:r>
            <a:r>
              <a:rPr lang="bg-BG" sz="1800" dirty="0" smtClean="0"/>
              <a:t>конструкцията.</a:t>
            </a:r>
          </a:p>
          <a:p>
            <a:pPr lvl="0"/>
            <a:r>
              <a:rPr lang="bg-BG" sz="1800" b="1" dirty="0" smtClean="0"/>
              <a:t>Изработва се </a:t>
            </a:r>
            <a:r>
              <a:rPr lang="bg-BG" sz="1800" b="1" dirty="0" smtClean="0">
                <a:solidFill>
                  <a:schemeClr val="accent2"/>
                </a:solidFill>
              </a:rPr>
              <a:t>реалната </a:t>
            </a:r>
            <a:r>
              <a:rPr lang="bg-BG" sz="1800" b="1" dirty="0">
                <a:solidFill>
                  <a:schemeClr val="accent2"/>
                </a:solidFill>
              </a:rPr>
              <a:t>конструкция </a:t>
            </a:r>
            <a:r>
              <a:rPr lang="bg-BG" sz="1800" b="1" dirty="0" smtClean="0"/>
              <a:t>или инфраструктурата за нея </a:t>
            </a:r>
            <a:r>
              <a:rPr lang="bg-BG" sz="1800" dirty="0" smtClean="0"/>
              <a:t>с </a:t>
            </a:r>
            <a:r>
              <a:rPr lang="en-US" sz="1800" b="1" dirty="0"/>
              <a:t>CAD/CAM</a:t>
            </a:r>
            <a:r>
              <a:rPr lang="bg-BG" sz="1800" b="1" dirty="0"/>
              <a:t> </a:t>
            </a:r>
            <a:r>
              <a:rPr lang="bg-BG" sz="1800" b="1" dirty="0" smtClean="0"/>
              <a:t>система </a:t>
            </a:r>
            <a:r>
              <a:rPr lang="bg-BG" sz="1800" dirty="0" smtClean="0"/>
              <a:t>(фрезоване, 3</a:t>
            </a:r>
            <a:r>
              <a:rPr lang="en-US" sz="1800" dirty="0" smtClean="0"/>
              <a:t>D </a:t>
            </a:r>
            <a:r>
              <a:rPr lang="bg-BG" sz="1800" dirty="0" smtClean="0"/>
              <a:t>печат.) </a:t>
            </a:r>
          </a:p>
          <a:p>
            <a:pPr lvl="0"/>
            <a:endParaRPr lang="bg-BG" sz="1800" dirty="0" smtClean="0"/>
          </a:p>
          <a:p>
            <a:pPr lvl="0"/>
            <a:r>
              <a:rPr lang="bg-BG" sz="1800" b="1" dirty="0" smtClean="0"/>
              <a:t>И при двата случая окончателните </a:t>
            </a:r>
            <a:r>
              <a:rPr lang="bg-BG" sz="1800" b="1" dirty="0"/>
              <a:t>операции </a:t>
            </a:r>
            <a:r>
              <a:rPr lang="bg-BG" sz="1800" dirty="0"/>
              <a:t>се извършват </a:t>
            </a:r>
            <a:r>
              <a:rPr lang="bg-BG" sz="1800" b="1" dirty="0"/>
              <a:t>ръчно. </a:t>
            </a:r>
            <a:endParaRPr lang="en-US" sz="1800" b="1"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8558" y="692696"/>
            <a:ext cx="4053921"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 Box 77"/>
          <p:cNvSpPr txBox="1">
            <a:spLocks noChangeArrowheads="1"/>
          </p:cNvSpPr>
          <p:nvPr/>
        </p:nvSpPr>
        <p:spPr bwMode="auto">
          <a:xfrm>
            <a:off x="4283968" y="5949280"/>
            <a:ext cx="4824536" cy="786809"/>
          </a:xfrm>
          <a:prstGeom prst="rect">
            <a:avLst/>
          </a:prstGeom>
          <a:noFill/>
          <a:ln w="63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algn="ctr">
              <a:spcAft>
                <a:spcPts val="0"/>
              </a:spcAft>
            </a:pPr>
            <a:r>
              <a:rPr lang="bg-BG" sz="1400" i="1" dirty="0"/>
              <a:t>Изработване на </a:t>
            </a:r>
            <a:r>
              <a:rPr lang="en-US" sz="1400" i="1" dirty="0"/>
              <a:t>Co-Cr </a:t>
            </a:r>
            <a:r>
              <a:rPr lang="bg-BG" sz="1400" i="1" dirty="0"/>
              <a:t>неснемаеми протези директно от виртуален 3</a:t>
            </a:r>
            <a:r>
              <a:rPr lang="en-US" sz="1400" i="1" dirty="0"/>
              <a:t>D </a:t>
            </a:r>
            <a:r>
              <a:rPr lang="bg-BG" sz="1400" i="1" dirty="0"/>
              <a:t>модел чрез ИЛС</a:t>
            </a:r>
            <a:r>
              <a:rPr lang="bg-BG" sz="1400" i="1" dirty="0" smtClean="0"/>
              <a:t>.</a:t>
            </a:r>
            <a:endParaRPr lang="en-US" sz="1400" i="1" dirty="0" smtClean="0"/>
          </a:p>
          <a:p>
            <a:pPr algn="ctr">
              <a:spcAft>
                <a:spcPts val="0"/>
              </a:spcAft>
            </a:pPr>
            <a:r>
              <a:rPr lang="en-US" sz="1200" i="1" dirty="0" smtClean="0"/>
              <a:t>[</a:t>
            </a:r>
            <a:r>
              <a:rPr lang="en-US" sz="1200" i="1" dirty="0" err="1"/>
              <a:t>Dzhendov</a:t>
            </a:r>
            <a:r>
              <a:rPr lang="en-US" sz="1200" i="1" dirty="0"/>
              <a:t> D., </a:t>
            </a:r>
            <a:r>
              <a:rPr lang="en-US" sz="1200" i="1" dirty="0" err="1"/>
              <a:t>Katreva</a:t>
            </a:r>
            <a:r>
              <a:rPr lang="en-US" sz="1200" i="1" dirty="0"/>
              <a:t> I., </a:t>
            </a:r>
            <a:r>
              <a:rPr lang="en-US" sz="1200" i="1" dirty="0" err="1"/>
              <a:t>Dikova</a:t>
            </a:r>
            <a:r>
              <a:rPr lang="en-US" sz="1200" i="1" dirty="0"/>
              <a:t> T., ASME </a:t>
            </a:r>
            <a:r>
              <a:rPr lang="en-US" sz="1200" i="1" dirty="0" smtClean="0"/>
              <a:t>(April  2018</a:t>
            </a:r>
            <a:r>
              <a:rPr lang="en-US" sz="1200" i="1" dirty="0"/>
              <a:t>)]</a:t>
            </a:r>
            <a:r>
              <a:rPr lang="bg-BG" sz="1200" i="1" dirty="0"/>
              <a:t>.</a:t>
            </a:r>
          </a:p>
          <a:p>
            <a:pPr algn="ctr">
              <a:spcAft>
                <a:spcPts val="0"/>
              </a:spcAft>
            </a:pPr>
            <a:endParaRPr lang="en-US" sz="1400" dirty="0">
              <a:effectLst/>
              <a:ea typeface="Calibri"/>
              <a:cs typeface="Times New Roman"/>
            </a:endParaRPr>
          </a:p>
        </p:txBody>
      </p:sp>
    </p:spTree>
    <p:extLst>
      <p:ext uri="{BB962C8B-B14F-4D97-AF65-F5344CB8AC3E}">
        <p14:creationId xmlns:p14="http://schemas.microsoft.com/office/powerpoint/2010/main" val="2104337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EC7A8B4-EB1B-4124-A715-C71E228A3B6F}" type="slidenum">
              <a:rPr lang="en-US" smtClean="0"/>
              <a:t>14</a:t>
            </a:fld>
            <a:endParaRPr lang="en-US" dirty="0"/>
          </a:p>
        </p:txBody>
      </p:sp>
      <p:sp>
        <p:nvSpPr>
          <p:cNvPr id="19" name="Rectangle 2"/>
          <p:cNvSpPr>
            <a:spLocks noGrp="1" noChangeArrowheads="1"/>
          </p:cNvSpPr>
          <p:nvPr>
            <p:ph type="title"/>
          </p:nvPr>
        </p:nvSpPr>
        <p:spPr>
          <a:xfrm>
            <a:off x="107504" y="836712"/>
            <a:ext cx="4104456" cy="432048"/>
          </a:xfrm>
        </p:spPr>
        <p:txBody>
          <a:bodyPr>
            <a:noAutofit/>
          </a:bodyPr>
          <a:lstStyle/>
          <a:p>
            <a:pPr marL="109728" lvl="0" indent="0" algn="ctr"/>
            <a:r>
              <a:rPr lang="bg-BG" sz="2000" cap="all" dirty="0" smtClean="0"/>
              <a:t>КЛИНИЧЕН СЛУЧАЙ</a:t>
            </a:r>
            <a:endParaRPr lang="en-US" sz="2000" cap="all"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362171"/>
            <a:ext cx="4845638" cy="5034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7509" y="404664"/>
            <a:ext cx="4170995"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2" name="Group 41"/>
          <p:cNvGrpSpPr/>
          <p:nvPr/>
        </p:nvGrpSpPr>
        <p:grpSpPr>
          <a:xfrm>
            <a:off x="5121097" y="3575136"/>
            <a:ext cx="3627368" cy="3094224"/>
            <a:chOff x="-641470" y="0"/>
            <a:chExt cx="4551902" cy="3794613"/>
          </a:xfrm>
        </p:grpSpPr>
        <p:sp>
          <p:nvSpPr>
            <p:cNvPr id="43" name="Text Box 94"/>
            <p:cNvSpPr txBox="1"/>
            <p:nvPr/>
          </p:nvSpPr>
          <p:spPr>
            <a:xfrm>
              <a:off x="-641470" y="3185160"/>
              <a:ext cx="4551902" cy="60945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0"/>
                </a:spcAft>
                <a:tabLst>
                  <a:tab pos="457200" algn="l"/>
                </a:tabLst>
              </a:pPr>
              <a:r>
                <a:rPr lang="bg-BG" sz="1200" i="1" dirty="0">
                  <a:effectLst/>
                  <a:latin typeface="Times New Roman"/>
                  <a:ea typeface="Calibri"/>
                  <a:cs typeface="Times New Roman"/>
                </a:rPr>
                <a:t>Фиг. 6-11 Послойно изработени работни модели и модели за прес-керамика – а) и готови корони от прес-керамика – б). </a:t>
              </a:r>
              <a:endParaRPr lang="en-US" sz="1100" dirty="0">
                <a:effectLst/>
                <a:ea typeface="Calibri"/>
                <a:cs typeface="Times New Roman"/>
              </a:endParaRPr>
            </a:p>
          </p:txBody>
        </p:sp>
        <p:grpSp>
          <p:nvGrpSpPr>
            <p:cNvPr id="44" name="Group 43"/>
            <p:cNvGrpSpPr/>
            <p:nvPr/>
          </p:nvGrpSpPr>
          <p:grpSpPr>
            <a:xfrm>
              <a:off x="7620" y="0"/>
              <a:ext cx="2887345" cy="3183890"/>
              <a:chOff x="0" y="0"/>
              <a:chExt cx="2887345" cy="3183890"/>
            </a:xfrm>
          </p:grpSpPr>
          <p:grpSp>
            <p:nvGrpSpPr>
              <p:cNvPr id="45" name="Group 44"/>
              <p:cNvGrpSpPr/>
              <p:nvPr/>
            </p:nvGrpSpPr>
            <p:grpSpPr>
              <a:xfrm>
                <a:off x="7620" y="0"/>
                <a:ext cx="2879725" cy="1536065"/>
                <a:chOff x="0" y="0"/>
                <a:chExt cx="2879725" cy="1536065"/>
              </a:xfrm>
            </p:grpSpPr>
            <p:pic>
              <p:nvPicPr>
                <p:cNvPr id="49" name="Picture 48"/>
                <p:cNvPicPr>
                  <a:picLocks noChangeAspect="1"/>
                </p:cNvPicPr>
                <p:nvPr/>
              </p:nvPicPr>
              <p:blipFill rotWithShape="1">
                <a:blip r:embed="rId5" cstate="print">
                  <a:extLst>
                    <a:ext uri="{28A0092B-C50C-407E-A947-70E740481C1C}">
                      <a14:useLocalDpi xmlns:a14="http://schemas.microsoft.com/office/drawing/2010/main" val="0"/>
                    </a:ext>
                  </a:extLst>
                </a:blip>
                <a:srcRect l="4894" t="12873" r="4111" b="22411"/>
                <a:stretch/>
              </p:blipFill>
              <p:spPr bwMode="auto">
                <a:xfrm>
                  <a:off x="0" y="0"/>
                  <a:ext cx="2879725" cy="1536065"/>
                </a:xfrm>
                <a:prstGeom prst="rect">
                  <a:avLst/>
                </a:prstGeom>
                <a:ln>
                  <a:noFill/>
                </a:ln>
                <a:extLst>
                  <a:ext uri="{53640926-AAD7-44D8-BBD7-CCE9431645EC}">
                    <a14:shadowObscured xmlns:a14="http://schemas.microsoft.com/office/drawing/2010/main"/>
                  </a:ext>
                </a:extLst>
              </p:spPr>
            </p:pic>
            <p:sp>
              <p:nvSpPr>
                <p:cNvPr id="50" name="Text Box 96"/>
                <p:cNvSpPr txBox="1"/>
                <p:nvPr/>
              </p:nvSpPr>
              <p:spPr>
                <a:xfrm>
                  <a:off x="0" y="30480"/>
                  <a:ext cx="461465" cy="28130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en-US" sz="1100" dirty="0">
                      <a:effectLst/>
                      <a:latin typeface="Times New Roman"/>
                      <a:ea typeface="Calibri"/>
                      <a:cs typeface="Times New Roman"/>
                    </a:rPr>
                    <a:t>a</a:t>
                  </a:r>
                  <a:r>
                    <a:rPr lang="bg-BG" sz="1100" dirty="0">
                      <a:effectLst/>
                      <a:latin typeface="Times New Roman"/>
                      <a:ea typeface="Calibri"/>
                      <a:cs typeface="Times New Roman"/>
                    </a:rPr>
                    <a:t>)</a:t>
                  </a:r>
                  <a:endParaRPr lang="en-US" sz="1100" dirty="0">
                    <a:effectLst/>
                    <a:ea typeface="Calibri"/>
                    <a:cs typeface="Times New Roman"/>
                  </a:endParaRPr>
                </a:p>
              </p:txBody>
            </p:sp>
          </p:grpSp>
          <p:grpSp>
            <p:nvGrpSpPr>
              <p:cNvPr id="46" name="Group 45"/>
              <p:cNvGrpSpPr/>
              <p:nvPr/>
            </p:nvGrpSpPr>
            <p:grpSpPr>
              <a:xfrm>
                <a:off x="0" y="1653540"/>
                <a:ext cx="2879725" cy="1530350"/>
                <a:chOff x="0" y="0"/>
                <a:chExt cx="2879725" cy="1530350"/>
              </a:xfrm>
            </p:grpSpPr>
            <p:pic>
              <p:nvPicPr>
                <p:cNvPr id="47" name="Picture 46"/>
                <p:cNvPicPr>
                  <a:picLocks noChangeAspect="1"/>
                </p:cNvPicPr>
                <p:nvPr/>
              </p:nvPicPr>
              <p:blipFill rotWithShape="1">
                <a:blip r:embed="rId6" cstate="print">
                  <a:extLst>
                    <a:ext uri="{28A0092B-C50C-407E-A947-70E740481C1C}">
                      <a14:useLocalDpi xmlns:a14="http://schemas.microsoft.com/office/drawing/2010/main" val="0"/>
                    </a:ext>
                  </a:extLst>
                </a:blip>
                <a:srcRect l="8740" t="15180" r="4894" b="23630"/>
                <a:stretch/>
              </p:blipFill>
              <p:spPr bwMode="auto">
                <a:xfrm rot="10800000">
                  <a:off x="0" y="0"/>
                  <a:ext cx="2879725" cy="1530350"/>
                </a:xfrm>
                <a:prstGeom prst="rect">
                  <a:avLst/>
                </a:prstGeom>
                <a:ln>
                  <a:noFill/>
                </a:ln>
                <a:extLst>
                  <a:ext uri="{53640926-AAD7-44D8-BBD7-CCE9431645EC}">
                    <a14:shadowObscured xmlns:a14="http://schemas.microsoft.com/office/drawing/2010/main"/>
                  </a:ext>
                </a:extLst>
              </p:spPr>
            </p:pic>
            <p:sp>
              <p:nvSpPr>
                <p:cNvPr id="48" name="Text Box 98"/>
                <p:cNvSpPr txBox="1"/>
                <p:nvPr/>
              </p:nvSpPr>
              <p:spPr>
                <a:xfrm>
                  <a:off x="7620" y="0"/>
                  <a:ext cx="461465" cy="28662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15000"/>
                    </a:lnSpc>
                    <a:spcAft>
                      <a:spcPts val="1000"/>
                    </a:spcAft>
                  </a:pPr>
                  <a:r>
                    <a:rPr lang="bg-BG" sz="1100">
                      <a:effectLst/>
                      <a:latin typeface="Times New Roman"/>
                      <a:ea typeface="Calibri"/>
                      <a:cs typeface="Times New Roman"/>
                    </a:rPr>
                    <a:t>б)</a:t>
                  </a:r>
                  <a:endParaRPr lang="en-US" sz="1100">
                    <a:effectLst/>
                    <a:ea typeface="Calibri"/>
                    <a:cs typeface="Times New Roman"/>
                  </a:endParaRPr>
                </a:p>
              </p:txBody>
            </p:sp>
          </p:grpSp>
        </p:grpSp>
      </p:grpSp>
      <p:sp>
        <p:nvSpPr>
          <p:cNvPr id="25" name="Text Box 77"/>
          <p:cNvSpPr txBox="1">
            <a:spLocks noChangeArrowheads="1"/>
          </p:cNvSpPr>
          <p:nvPr/>
        </p:nvSpPr>
        <p:spPr bwMode="auto">
          <a:xfrm>
            <a:off x="107504" y="6381328"/>
            <a:ext cx="4824536" cy="393404"/>
          </a:xfrm>
          <a:prstGeom prst="rect">
            <a:avLst/>
          </a:prstGeom>
          <a:noFill/>
          <a:ln w="635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pPr algn="ctr">
              <a:spcAft>
                <a:spcPts val="0"/>
              </a:spcAft>
            </a:pPr>
            <a:r>
              <a:rPr lang="en-US" sz="1200" i="1" dirty="0" smtClean="0"/>
              <a:t>[</a:t>
            </a:r>
            <a:r>
              <a:rPr lang="en-US" sz="1200" i="1" dirty="0" err="1" smtClean="0"/>
              <a:t>Katreva</a:t>
            </a:r>
            <a:r>
              <a:rPr lang="en-US" sz="1200" i="1" dirty="0" smtClean="0"/>
              <a:t> </a:t>
            </a:r>
            <a:r>
              <a:rPr lang="en-US" sz="1200" i="1" dirty="0"/>
              <a:t>I., </a:t>
            </a:r>
            <a:r>
              <a:rPr lang="en-US" sz="1200" i="1" dirty="0" err="1"/>
              <a:t>Dikova</a:t>
            </a:r>
            <a:r>
              <a:rPr lang="en-US" sz="1200" i="1" dirty="0"/>
              <a:t> T., </a:t>
            </a:r>
            <a:r>
              <a:rPr lang="bg-BG" sz="1200" i="1" dirty="0" smtClean="0"/>
              <a:t> </a:t>
            </a:r>
            <a:r>
              <a:rPr lang="en-US" sz="1200" i="1" dirty="0" err="1" smtClean="0"/>
              <a:t>Tonchev</a:t>
            </a:r>
            <a:r>
              <a:rPr lang="en-US" sz="1200" i="1" dirty="0" smtClean="0"/>
              <a:t> T., </a:t>
            </a:r>
            <a:r>
              <a:rPr lang="en-US" sz="1200" i="1" dirty="0" err="1" smtClean="0"/>
              <a:t>JofIMAB</a:t>
            </a:r>
            <a:r>
              <a:rPr lang="en-US" sz="1200" i="1" dirty="0" smtClean="0"/>
              <a:t> (Apr-June  2018</a:t>
            </a:r>
            <a:r>
              <a:rPr lang="en-US" sz="1200" i="1" dirty="0"/>
              <a:t>)]</a:t>
            </a:r>
            <a:r>
              <a:rPr lang="bg-BG" sz="1200" i="1" dirty="0"/>
              <a:t>.</a:t>
            </a:r>
          </a:p>
          <a:p>
            <a:pPr algn="ctr">
              <a:spcAft>
                <a:spcPts val="0"/>
              </a:spcAft>
            </a:pPr>
            <a:endParaRPr lang="en-US" sz="1400" dirty="0">
              <a:effectLst/>
              <a:ea typeface="Calibri"/>
              <a:cs typeface="Times New Roman"/>
            </a:endParaRPr>
          </a:p>
        </p:txBody>
      </p:sp>
      <p:sp>
        <p:nvSpPr>
          <p:cNvPr id="18" name="Content Placeholder 3"/>
          <p:cNvSpPr>
            <a:spLocks noGrp="1"/>
          </p:cNvSpPr>
          <p:nvPr>
            <p:ph sz="half" idx="1"/>
          </p:nvPr>
        </p:nvSpPr>
        <p:spPr>
          <a:xfrm>
            <a:off x="107504" y="404664"/>
            <a:ext cx="4190802" cy="504056"/>
          </a:xfrm>
        </p:spPr>
        <p:txBody>
          <a:bodyPr>
            <a:noAutofit/>
          </a:bodyPr>
          <a:lstStyle/>
          <a:p>
            <a:pPr marL="109728" indent="0" algn="ctr">
              <a:buNone/>
            </a:pPr>
            <a:r>
              <a:rPr lang="bg-BG" sz="2400" b="1" dirty="0" smtClean="0"/>
              <a:t>4. </a:t>
            </a:r>
            <a:r>
              <a:rPr lang="bg-BG" sz="2400" b="1" dirty="0"/>
              <a:t>1970-те до </a:t>
            </a:r>
            <a:r>
              <a:rPr lang="bg-BG" sz="2400" b="1" dirty="0" smtClean="0"/>
              <a:t>сега</a:t>
            </a:r>
          </a:p>
        </p:txBody>
      </p:sp>
    </p:spTree>
    <p:extLst>
      <p:ext uri="{BB962C8B-B14F-4D97-AF65-F5344CB8AC3E}">
        <p14:creationId xmlns:p14="http://schemas.microsoft.com/office/powerpoint/2010/main" val="706509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EC7A8B4-EB1B-4124-A715-C71E228A3B6F}" type="slidenum">
              <a:rPr lang="en-US" smtClean="0"/>
              <a:t>15</a:t>
            </a:fld>
            <a:endParaRPr lang="en-US" dirty="0"/>
          </a:p>
        </p:txBody>
      </p:sp>
      <p:sp>
        <p:nvSpPr>
          <p:cNvPr id="19" name="Rectangle 2"/>
          <p:cNvSpPr>
            <a:spLocks noGrp="1" noChangeArrowheads="1"/>
          </p:cNvSpPr>
          <p:nvPr>
            <p:ph type="title"/>
          </p:nvPr>
        </p:nvSpPr>
        <p:spPr>
          <a:xfrm>
            <a:off x="395536" y="1124744"/>
            <a:ext cx="8136904" cy="576064"/>
          </a:xfrm>
        </p:spPr>
        <p:txBody>
          <a:bodyPr>
            <a:noAutofit/>
          </a:bodyPr>
          <a:lstStyle/>
          <a:p>
            <a:pPr marL="109728" lvl="0" indent="0" algn="ctr"/>
            <a:r>
              <a:rPr lang="bg-BG" sz="2000" cap="all" dirty="0" smtClean="0"/>
              <a:t>изцяло дигитализиран </a:t>
            </a:r>
            <a:r>
              <a:rPr lang="bg-BG" sz="2000" cap="all" dirty="0"/>
              <a:t>план на лечение</a:t>
            </a:r>
            <a:endParaRPr lang="en-US" sz="2000" cap="all" dirty="0"/>
          </a:p>
        </p:txBody>
      </p:sp>
      <p:sp>
        <p:nvSpPr>
          <p:cNvPr id="7" name="Content Placeholder 3"/>
          <p:cNvSpPr>
            <a:spLocks noGrp="1"/>
          </p:cNvSpPr>
          <p:nvPr>
            <p:ph sz="half" idx="1"/>
          </p:nvPr>
        </p:nvSpPr>
        <p:spPr>
          <a:xfrm>
            <a:off x="107005" y="1700808"/>
            <a:ext cx="8857483" cy="2736304"/>
          </a:xfrm>
        </p:spPr>
        <p:txBody>
          <a:bodyPr>
            <a:noAutofit/>
          </a:bodyPr>
          <a:lstStyle/>
          <a:p>
            <a:pPr lvl="0"/>
            <a:r>
              <a:rPr lang="bg-BG" sz="1800" b="1" dirty="0" smtClean="0"/>
              <a:t>Наличие на интраорален </a:t>
            </a:r>
            <a:r>
              <a:rPr lang="bg-BG" sz="1800" b="1" dirty="0"/>
              <a:t>скенер и </a:t>
            </a:r>
            <a:r>
              <a:rPr lang="bg-BG" sz="1800" b="1" dirty="0" smtClean="0"/>
              <a:t>специализирана </a:t>
            </a:r>
            <a:r>
              <a:rPr lang="en-US" sz="1800" b="1" dirty="0" smtClean="0"/>
              <a:t>CAD/CAM</a:t>
            </a:r>
            <a:r>
              <a:rPr lang="bg-BG" sz="1800" b="1" dirty="0" smtClean="0"/>
              <a:t> система</a:t>
            </a:r>
            <a:r>
              <a:rPr lang="bg-BG" sz="1800" dirty="0" smtClean="0"/>
              <a:t>.</a:t>
            </a:r>
          </a:p>
          <a:p>
            <a:r>
              <a:rPr lang="bg-BG" sz="1800" dirty="0"/>
              <a:t>Изключват се първоначалните ръчни операции по вземане на отпечатък и отливане на гипсов модел. </a:t>
            </a:r>
          </a:p>
          <a:p>
            <a:pPr lvl="0"/>
            <a:r>
              <a:rPr lang="bg-BG" sz="1800" b="1" dirty="0" smtClean="0"/>
              <a:t>Денталните конструкции  директно се изработват от генерирания виртуален модел</a:t>
            </a:r>
            <a:r>
              <a:rPr lang="bg-BG" sz="1800" dirty="0" smtClean="0"/>
              <a:t>.</a:t>
            </a:r>
          </a:p>
          <a:p>
            <a:pPr lvl="1"/>
            <a:r>
              <a:rPr lang="bg-BG" sz="1700" b="1" dirty="0" smtClean="0"/>
              <a:t>От </a:t>
            </a:r>
            <a:r>
              <a:rPr lang="bg-BG" sz="1700" b="1" dirty="0"/>
              <a:t>пластмаса, порцелан или метални сплави </a:t>
            </a:r>
            <a:endParaRPr lang="bg-BG" sz="1700" b="1" dirty="0" smtClean="0"/>
          </a:p>
          <a:p>
            <a:pPr lvl="1"/>
            <a:r>
              <a:rPr lang="bg-BG" sz="1700" b="1" dirty="0" smtClean="0"/>
              <a:t>Чрез </a:t>
            </a:r>
            <a:r>
              <a:rPr lang="bg-BG" sz="1700" b="1" dirty="0"/>
              <a:t>фрезоване, стопяване или синтероване. </a:t>
            </a:r>
            <a:endParaRPr lang="bg-BG" sz="1700" b="1" dirty="0" smtClean="0"/>
          </a:p>
          <a:p>
            <a:pPr lvl="0"/>
            <a:r>
              <a:rPr lang="bg-BG" sz="1800" b="1" dirty="0" smtClean="0"/>
              <a:t>Окончателните </a:t>
            </a:r>
            <a:r>
              <a:rPr lang="bg-BG" sz="1800" b="1" dirty="0"/>
              <a:t>довършителни </a:t>
            </a:r>
            <a:r>
              <a:rPr lang="bg-BG" sz="1800" b="1" dirty="0" smtClean="0"/>
              <a:t>операции - ръчно.  </a:t>
            </a:r>
            <a:endParaRPr lang="en-US" sz="1800" b="1" dirty="0"/>
          </a:p>
        </p:txBody>
      </p:sp>
      <p:grpSp>
        <p:nvGrpSpPr>
          <p:cNvPr id="8" name="Group 7"/>
          <p:cNvGrpSpPr/>
          <p:nvPr/>
        </p:nvGrpSpPr>
        <p:grpSpPr>
          <a:xfrm>
            <a:off x="251520" y="4685172"/>
            <a:ext cx="8712968" cy="1912180"/>
            <a:chOff x="323528" y="4346029"/>
            <a:chExt cx="8712968" cy="1912180"/>
          </a:xfrm>
        </p:grpSpPr>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438934"/>
              <a:ext cx="5676900"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13340"/>
            <p:cNvSpPr txBox="1"/>
            <p:nvPr/>
          </p:nvSpPr>
          <p:spPr>
            <a:xfrm>
              <a:off x="5984263" y="4346029"/>
              <a:ext cx="3052233" cy="181927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r>
                <a:rPr lang="bg-BG" sz="1400" b="1" dirty="0" smtClean="0">
                  <a:effectLst/>
                  <a:latin typeface="Times New Roman"/>
                  <a:ea typeface="Calibri"/>
                  <a:cs typeface="Times New Roman"/>
                </a:rPr>
                <a:t>Втори </a:t>
              </a:r>
              <a:r>
                <a:rPr lang="bg-BG" sz="1400" b="1" dirty="0">
                  <a:effectLst/>
                  <a:latin typeface="Times New Roman"/>
                  <a:ea typeface="Calibri"/>
                  <a:cs typeface="Times New Roman"/>
                </a:rPr>
                <a:t>етап от развитие на </a:t>
              </a:r>
              <a:r>
                <a:rPr lang="en-US" sz="1400" b="1" dirty="0">
                  <a:effectLst/>
                  <a:latin typeface="Times New Roman"/>
                  <a:ea typeface="Calibri"/>
                  <a:cs typeface="Times New Roman"/>
                </a:rPr>
                <a:t>CAD-CAM </a:t>
              </a:r>
              <a:r>
                <a:rPr lang="bg-BG" sz="1400" b="1" dirty="0">
                  <a:effectLst/>
                  <a:latin typeface="Times New Roman"/>
                  <a:ea typeface="Calibri"/>
                  <a:cs typeface="Times New Roman"/>
                </a:rPr>
                <a:t>системите</a:t>
              </a:r>
              <a:r>
                <a:rPr lang="bg-BG" sz="1400" dirty="0">
                  <a:effectLst/>
                  <a:latin typeface="Times New Roman"/>
                  <a:ea typeface="Calibri"/>
                  <a:cs typeface="Times New Roman"/>
                </a:rPr>
                <a:t>: директно сканиране с интраорален скенер – а), виртуален 3</a:t>
              </a:r>
              <a:r>
                <a:rPr lang="en-US" sz="1400" dirty="0">
                  <a:effectLst/>
                  <a:latin typeface="Times New Roman"/>
                  <a:ea typeface="Calibri"/>
                  <a:cs typeface="Times New Roman"/>
                </a:rPr>
                <a:t>D</a:t>
              </a:r>
              <a:r>
                <a:rPr lang="bg-BG" sz="1400" dirty="0">
                  <a:effectLst/>
                  <a:latin typeface="Times New Roman"/>
                  <a:ea typeface="Calibri"/>
                  <a:cs typeface="Times New Roman"/>
                </a:rPr>
                <a:t> модел – б), машина за избирателно лазерно стопяване – в); готова дентална конструкция от </a:t>
              </a:r>
              <a:r>
                <a:rPr lang="en-US" sz="1400" dirty="0">
                  <a:effectLst/>
                  <a:latin typeface="Times New Roman"/>
                  <a:ea typeface="Calibri"/>
                  <a:cs typeface="Times New Roman"/>
                </a:rPr>
                <a:t>Co-Cr </a:t>
              </a:r>
              <a:r>
                <a:rPr lang="bg-BG" sz="1400" dirty="0">
                  <a:effectLst/>
                  <a:latin typeface="Times New Roman"/>
                  <a:ea typeface="Calibri"/>
                  <a:cs typeface="Times New Roman"/>
                </a:rPr>
                <a:t>сплав – г). </a:t>
              </a:r>
              <a:endParaRPr lang="en-US" dirty="0">
                <a:effectLst/>
                <a:ea typeface="Calibri"/>
                <a:cs typeface="Times New Roman"/>
              </a:endParaRPr>
            </a:p>
          </p:txBody>
        </p:sp>
      </p:grpSp>
      <p:sp>
        <p:nvSpPr>
          <p:cNvPr id="11" name="Content Placeholder 6"/>
          <p:cNvSpPr>
            <a:spLocks noGrp="1"/>
          </p:cNvSpPr>
          <p:nvPr>
            <p:ph idx="1"/>
          </p:nvPr>
        </p:nvSpPr>
        <p:spPr>
          <a:xfrm>
            <a:off x="5955591" y="6342429"/>
            <a:ext cx="2838450" cy="324035"/>
          </a:xfrm>
        </p:spPr>
        <p:txBody>
          <a:bodyPr>
            <a:normAutofit/>
          </a:bodyPr>
          <a:lstStyle/>
          <a:p>
            <a:pPr marL="109728" indent="0">
              <a:lnSpc>
                <a:spcPct val="80000"/>
              </a:lnSpc>
              <a:buNone/>
              <a:defRPr/>
            </a:pPr>
            <a:r>
              <a:rPr lang="en-US" sz="1200" i="1" dirty="0" smtClean="0"/>
              <a:t>[</a:t>
            </a:r>
            <a:r>
              <a:rPr lang="en-US" sz="1200" i="1" dirty="0" err="1"/>
              <a:t>Dikova</a:t>
            </a:r>
            <a:r>
              <a:rPr lang="en-US" sz="1200" i="1" dirty="0"/>
              <a:t> T. et </a:t>
            </a:r>
            <a:r>
              <a:rPr lang="en-US" sz="1200" i="1" dirty="0" smtClean="0"/>
              <a:t>al</a:t>
            </a:r>
            <a:r>
              <a:rPr lang="bg-BG" sz="1200" i="1" dirty="0" smtClean="0"/>
              <a:t>, </a:t>
            </a:r>
            <a:r>
              <a:rPr lang="en-US" sz="1200" i="1" dirty="0" smtClean="0"/>
              <a:t> </a:t>
            </a:r>
            <a:r>
              <a:rPr lang="en-US" sz="1200" i="1" dirty="0" err="1" smtClean="0"/>
              <a:t>Jof</a:t>
            </a:r>
            <a:r>
              <a:rPr lang="en-US" sz="1200" i="1" dirty="0" smtClean="0"/>
              <a:t> IMAB (201</a:t>
            </a:r>
            <a:r>
              <a:rPr lang="bg-BG" sz="1200" i="1" dirty="0" smtClean="0"/>
              <a:t>5</a:t>
            </a:r>
            <a:r>
              <a:rPr lang="en-US" sz="1200" i="1" dirty="0" smtClean="0"/>
              <a:t>)]</a:t>
            </a:r>
            <a:endParaRPr lang="bg-BG" sz="1200" i="1" dirty="0"/>
          </a:p>
        </p:txBody>
      </p:sp>
      <p:sp>
        <p:nvSpPr>
          <p:cNvPr id="12" name="Content Placeholder 3"/>
          <p:cNvSpPr>
            <a:spLocks noGrp="1"/>
          </p:cNvSpPr>
          <p:nvPr>
            <p:ph sz="half" idx="1"/>
          </p:nvPr>
        </p:nvSpPr>
        <p:spPr>
          <a:xfrm>
            <a:off x="107504" y="404664"/>
            <a:ext cx="4190802" cy="504056"/>
          </a:xfrm>
        </p:spPr>
        <p:txBody>
          <a:bodyPr>
            <a:noAutofit/>
          </a:bodyPr>
          <a:lstStyle/>
          <a:p>
            <a:pPr marL="109728" indent="0" algn="ctr">
              <a:buNone/>
            </a:pPr>
            <a:r>
              <a:rPr lang="bg-BG" sz="2400" b="1" dirty="0" smtClean="0"/>
              <a:t>4. </a:t>
            </a:r>
            <a:r>
              <a:rPr lang="bg-BG" sz="2400" b="1" dirty="0"/>
              <a:t>1970-те до </a:t>
            </a:r>
            <a:r>
              <a:rPr lang="bg-BG" sz="2400" b="1" dirty="0" smtClean="0"/>
              <a:t>сега</a:t>
            </a:r>
          </a:p>
        </p:txBody>
      </p:sp>
    </p:spTree>
    <p:extLst>
      <p:ext uri="{BB962C8B-B14F-4D97-AF65-F5344CB8AC3E}">
        <p14:creationId xmlns:p14="http://schemas.microsoft.com/office/powerpoint/2010/main" val="3123550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6136" y="764704"/>
            <a:ext cx="3193577" cy="1933391"/>
          </a:xfrm>
          <a:prstGeom prst="rect">
            <a:avLst/>
          </a:prstGeom>
        </p:spPr>
      </p:pic>
      <p:sp>
        <p:nvSpPr>
          <p:cNvPr id="2" name="Slide Number Placeholder 1"/>
          <p:cNvSpPr>
            <a:spLocks noGrp="1"/>
          </p:cNvSpPr>
          <p:nvPr>
            <p:ph type="sldNum" sz="quarter" idx="12"/>
          </p:nvPr>
        </p:nvSpPr>
        <p:spPr/>
        <p:txBody>
          <a:bodyPr/>
          <a:lstStyle/>
          <a:p>
            <a:fld id="{0EC7A8B4-EB1B-4124-A715-C71E228A3B6F}" type="slidenum">
              <a:rPr lang="en-US" smtClean="0"/>
              <a:t>16</a:t>
            </a:fld>
            <a:endParaRPr lang="en-US" dirty="0"/>
          </a:p>
        </p:txBody>
      </p:sp>
      <p:sp>
        <p:nvSpPr>
          <p:cNvPr id="4" name="Content Placeholder 3"/>
          <p:cNvSpPr>
            <a:spLocks noGrp="1"/>
          </p:cNvSpPr>
          <p:nvPr>
            <p:ph sz="half" idx="1"/>
          </p:nvPr>
        </p:nvSpPr>
        <p:spPr>
          <a:xfrm>
            <a:off x="107505" y="1052736"/>
            <a:ext cx="5688632" cy="1549861"/>
          </a:xfrm>
        </p:spPr>
        <p:txBody>
          <a:bodyPr>
            <a:noAutofit/>
          </a:bodyPr>
          <a:lstStyle/>
          <a:p>
            <a:pPr marL="285750" indent="-285750"/>
            <a:r>
              <a:rPr lang="bg-BG" b="1" dirty="0" smtClean="0"/>
              <a:t>Точността </a:t>
            </a:r>
            <a:r>
              <a:rPr lang="bg-BG" b="1" dirty="0"/>
              <a:t>и качеството </a:t>
            </a:r>
            <a:r>
              <a:rPr lang="bg-BG" dirty="0"/>
              <a:t>на денталните конструкции </a:t>
            </a:r>
            <a:r>
              <a:rPr lang="bg-BG" b="1" dirty="0"/>
              <a:t>многократно се </a:t>
            </a:r>
            <a:r>
              <a:rPr lang="bg-BG" b="1" dirty="0" smtClean="0"/>
              <a:t>повишават</a:t>
            </a:r>
            <a:r>
              <a:rPr lang="en-US" b="1" dirty="0" smtClean="0"/>
              <a:t>;</a:t>
            </a:r>
          </a:p>
          <a:p>
            <a:pPr marL="285750" indent="-285750"/>
            <a:r>
              <a:rPr lang="bg-BG" b="1" dirty="0"/>
              <a:t>В</a:t>
            </a:r>
            <a:r>
              <a:rPr lang="bg-BG" b="1" dirty="0" smtClean="0"/>
              <a:t>ремето </a:t>
            </a:r>
            <a:r>
              <a:rPr lang="bg-BG" dirty="0"/>
              <a:t>за тяхното производство </a:t>
            </a:r>
            <a:r>
              <a:rPr lang="bg-BG" b="1" dirty="0"/>
              <a:t>се </a:t>
            </a:r>
            <a:r>
              <a:rPr lang="bg-BG" b="1" dirty="0" smtClean="0"/>
              <a:t>понижава</a:t>
            </a:r>
            <a:r>
              <a:rPr lang="en-US" b="1" dirty="0" smtClean="0"/>
              <a:t>.</a:t>
            </a:r>
            <a:endParaRPr lang="bg-BG" b="1" dirty="0"/>
          </a:p>
        </p:txBody>
      </p:sp>
      <p:sp>
        <p:nvSpPr>
          <p:cNvPr id="13" name="Content Placeholder 3"/>
          <p:cNvSpPr>
            <a:spLocks noGrp="1"/>
          </p:cNvSpPr>
          <p:nvPr>
            <p:ph sz="half" idx="1"/>
          </p:nvPr>
        </p:nvSpPr>
        <p:spPr>
          <a:xfrm>
            <a:off x="143508" y="5301208"/>
            <a:ext cx="8928992" cy="1440160"/>
          </a:xfr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marL="285750" lvl="0" indent="-285750"/>
            <a:r>
              <a:rPr lang="bg-BG" b="1" dirty="0">
                <a:solidFill>
                  <a:schemeClr val="tx1"/>
                </a:solidFill>
              </a:rPr>
              <a:t>Към професионалните умения на зъботехника </a:t>
            </a:r>
            <a:r>
              <a:rPr lang="bg-BG" dirty="0">
                <a:solidFill>
                  <a:schemeClr val="tx1"/>
                </a:solidFill>
              </a:rPr>
              <a:t>се предявяват </a:t>
            </a:r>
            <a:r>
              <a:rPr lang="bg-BG" b="1" dirty="0" smtClean="0">
                <a:solidFill>
                  <a:schemeClr val="tx1"/>
                </a:solidFill>
              </a:rPr>
              <a:t>изисквания </a:t>
            </a:r>
            <a:r>
              <a:rPr lang="bg-BG" b="1" dirty="0">
                <a:solidFill>
                  <a:schemeClr val="tx1"/>
                </a:solidFill>
              </a:rPr>
              <a:t>за високо ниво на компютърна грамотност, работа със специализирано автоматизирано оборудване и постоянно повишаване на </a:t>
            </a:r>
            <a:r>
              <a:rPr lang="bg-BG" b="1" dirty="0" smtClean="0">
                <a:solidFill>
                  <a:schemeClr val="tx1"/>
                </a:solidFill>
              </a:rPr>
              <a:t>квалификацията</a:t>
            </a:r>
            <a:r>
              <a:rPr lang="en-US" b="1" dirty="0">
                <a:solidFill>
                  <a:schemeClr val="tx1"/>
                </a:solidFill>
              </a:rPr>
              <a:t>.</a:t>
            </a:r>
            <a:endParaRPr lang="en-US" dirty="0">
              <a:solidFill>
                <a:schemeClr val="tx1"/>
              </a:solidFill>
            </a:endParaRPr>
          </a:p>
        </p:txBody>
      </p:sp>
      <p:sp>
        <p:nvSpPr>
          <p:cNvPr id="55" name="Content Placeholder 3"/>
          <p:cNvSpPr>
            <a:spLocks noGrp="1"/>
          </p:cNvSpPr>
          <p:nvPr>
            <p:ph sz="half" idx="1"/>
          </p:nvPr>
        </p:nvSpPr>
        <p:spPr>
          <a:xfrm>
            <a:off x="143258" y="3501008"/>
            <a:ext cx="8929491" cy="1728192"/>
          </a:xfrm>
          <a:solidFill>
            <a:schemeClr val="accent2">
              <a:lumMod val="40000"/>
              <a:lumOff val="60000"/>
            </a:schemeClr>
          </a:solidFill>
        </p:spPr>
        <p:style>
          <a:lnRef idx="2">
            <a:schemeClr val="accent3">
              <a:shade val="50000"/>
            </a:schemeClr>
          </a:lnRef>
          <a:fillRef idx="1">
            <a:schemeClr val="accent3"/>
          </a:fillRef>
          <a:effectRef idx="0">
            <a:schemeClr val="accent3"/>
          </a:effectRef>
          <a:fontRef idx="minor">
            <a:schemeClr val="lt1"/>
          </a:fontRef>
        </p:style>
        <p:txBody>
          <a:bodyPr>
            <a:noAutofit/>
          </a:bodyPr>
          <a:lstStyle/>
          <a:p>
            <a:pPr lvl="0"/>
            <a:r>
              <a:rPr lang="bg-BG" b="1" dirty="0">
                <a:solidFill>
                  <a:schemeClr val="tx1"/>
                </a:solidFill>
              </a:rPr>
              <a:t>Новите технологии, подобрените световни комуникации и глобализацията дават възможност за гъвкавост при подбор на зъботехническа лаборатория с най-подходящата апаратура за производство на определена дентална конструкция</a:t>
            </a:r>
            <a:r>
              <a:rPr lang="bg-BG" b="1" dirty="0" smtClean="0">
                <a:solidFill>
                  <a:schemeClr val="tx1"/>
                </a:solidFill>
              </a:rPr>
              <a:t>.</a:t>
            </a:r>
            <a:endParaRPr lang="en-US" dirty="0">
              <a:solidFill>
                <a:schemeClr val="tx1"/>
              </a:solidFill>
            </a:endParaRPr>
          </a:p>
        </p:txBody>
      </p:sp>
      <p:sp>
        <p:nvSpPr>
          <p:cNvPr id="5" name="Up Arrow 4"/>
          <p:cNvSpPr/>
          <p:nvPr/>
        </p:nvSpPr>
        <p:spPr>
          <a:xfrm>
            <a:off x="4427984" y="1412776"/>
            <a:ext cx="360040" cy="432048"/>
          </a:xfrm>
          <a:prstGeom prst="up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Up Arrow 11"/>
          <p:cNvSpPr/>
          <p:nvPr/>
        </p:nvSpPr>
        <p:spPr>
          <a:xfrm>
            <a:off x="4835067" y="1412776"/>
            <a:ext cx="360040" cy="432048"/>
          </a:xfrm>
          <a:prstGeom prst="up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Up Arrow 13"/>
          <p:cNvSpPr/>
          <p:nvPr/>
        </p:nvSpPr>
        <p:spPr>
          <a:xfrm>
            <a:off x="5220072" y="1412776"/>
            <a:ext cx="360040" cy="432048"/>
          </a:xfrm>
          <a:prstGeom prst="up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a:off x="2205314" y="2348880"/>
            <a:ext cx="360040" cy="432048"/>
          </a:xfrm>
          <a:prstGeom prst="downArrow">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3"/>
          <p:cNvSpPr>
            <a:spLocks noGrp="1"/>
          </p:cNvSpPr>
          <p:nvPr>
            <p:ph sz="half" idx="1"/>
          </p:nvPr>
        </p:nvSpPr>
        <p:spPr>
          <a:xfrm>
            <a:off x="111667" y="2720781"/>
            <a:ext cx="8878046" cy="708219"/>
          </a:xfrm>
        </p:spPr>
        <p:txBody>
          <a:bodyPr>
            <a:noAutofit/>
          </a:bodyPr>
          <a:lstStyle/>
          <a:p>
            <a:pPr marL="285750" indent="-285750"/>
            <a:r>
              <a:rPr lang="bg-BG" b="1" dirty="0" smtClean="0"/>
              <a:t>Разработването </a:t>
            </a:r>
            <a:r>
              <a:rPr lang="bg-BG" b="1" dirty="0"/>
              <a:t>на нови материали, технологии и апаратура става по експоненциален закон.</a:t>
            </a:r>
            <a:endParaRPr lang="en-US" dirty="0"/>
          </a:p>
        </p:txBody>
      </p:sp>
      <p:sp>
        <p:nvSpPr>
          <p:cNvPr id="16" name="Content Placeholder 3"/>
          <p:cNvSpPr>
            <a:spLocks noGrp="1"/>
          </p:cNvSpPr>
          <p:nvPr>
            <p:ph sz="half" idx="1"/>
          </p:nvPr>
        </p:nvSpPr>
        <p:spPr>
          <a:xfrm>
            <a:off x="107504" y="404664"/>
            <a:ext cx="4190802" cy="504056"/>
          </a:xfrm>
        </p:spPr>
        <p:txBody>
          <a:bodyPr>
            <a:noAutofit/>
          </a:bodyPr>
          <a:lstStyle/>
          <a:p>
            <a:pPr marL="109728" indent="0" algn="ctr">
              <a:buNone/>
            </a:pPr>
            <a:r>
              <a:rPr lang="bg-BG" sz="2400" b="1" dirty="0" smtClean="0"/>
              <a:t>4. </a:t>
            </a:r>
            <a:r>
              <a:rPr lang="bg-BG" sz="2400" b="1" dirty="0"/>
              <a:t>1970-те до </a:t>
            </a:r>
            <a:r>
              <a:rPr lang="bg-BG" sz="2400" b="1" dirty="0" smtClean="0"/>
              <a:t>сега</a:t>
            </a:r>
          </a:p>
        </p:txBody>
      </p:sp>
    </p:spTree>
    <p:extLst>
      <p:ext uri="{BB962C8B-B14F-4D97-AF65-F5344CB8AC3E}">
        <p14:creationId xmlns:p14="http://schemas.microsoft.com/office/powerpoint/2010/main" val="253458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EC7A8B4-EB1B-4124-A715-C71E228A3B6F}" type="slidenum">
              <a:rPr lang="en-US" smtClean="0"/>
              <a:t>17</a:t>
            </a:fld>
            <a:endParaRPr lang="en-US"/>
          </a:p>
        </p:txBody>
      </p:sp>
      <p:sp>
        <p:nvSpPr>
          <p:cNvPr id="6" name="Content Placeholder 2"/>
          <p:cNvSpPr>
            <a:spLocks noGrp="1"/>
          </p:cNvSpPr>
          <p:nvPr>
            <p:ph idx="1"/>
          </p:nvPr>
        </p:nvSpPr>
        <p:spPr>
          <a:xfrm>
            <a:off x="251520" y="1484784"/>
            <a:ext cx="8712968" cy="5184576"/>
          </a:xfrm>
        </p:spPr>
        <p:txBody>
          <a:bodyPr>
            <a:normAutofit/>
          </a:bodyPr>
          <a:lstStyle/>
          <a:p>
            <a:endParaRPr lang="ru-RU" sz="2400" b="1" dirty="0" smtClean="0"/>
          </a:p>
          <a:p>
            <a:r>
              <a:rPr lang="ru-RU" sz="2400" b="1" dirty="0" smtClean="0"/>
              <a:t>Дигиталната дентална медицина навлиза все по-широко в клиничната </a:t>
            </a:r>
            <a:r>
              <a:rPr lang="ru-RU" sz="2400" b="1" dirty="0"/>
              <a:t>практика и в </a:t>
            </a:r>
            <a:r>
              <a:rPr lang="ru-RU" sz="2400" b="1" dirty="0" smtClean="0"/>
              <a:t>зъботехническите лаборатории </a:t>
            </a:r>
            <a:r>
              <a:rPr lang="ru-RU" sz="2400" dirty="0" smtClean="0"/>
              <a:t>и измества конвенционалната стоматология. </a:t>
            </a:r>
          </a:p>
          <a:p>
            <a:endParaRPr lang="en-US" sz="2400" dirty="0" smtClean="0"/>
          </a:p>
          <a:p>
            <a:r>
              <a:rPr lang="ru-RU" sz="2400" b="1" dirty="0" smtClean="0"/>
              <a:t>Определящи</a:t>
            </a:r>
            <a:r>
              <a:rPr lang="ru-RU" sz="2400" dirty="0" smtClean="0"/>
              <a:t> </a:t>
            </a:r>
            <a:r>
              <a:rPr lang="ru-RU" sz="2400" b="1" dirty="0" smtClean="0"/>
              <a:t>фактори </a:t>
            </a:r>
            <a:r>
              <a:rPr lang="ru-RU" sz="2400" dirty="0" smtClean="0"/>
              <a:t>(Индустрия 4.0):</a:t>
            </a:r>
            <a:endParaRPr lang="ru-RU" sz="2400" dirty="0"/>
          </a:p>
          <a:p>
            <a:pPr lvl="1"/>
            <a:r>
              <a:rPr lang="ru-RU" sz="2000" b="1" dirty="0"/>
              <a:t>Разработването на </a:t>
            </a:r>
            <a:r>
              <a:rPr lang="ru-RU" sz="2000" b="1" dirty="0" smtClean="0"/>
              <a:t>нови дентални </a:t>
            </a:r>
            <a:r>
              <a:rPr lang="ru-RU" sz="2000" b="1" dirty="0"/>
              <a:t>материали, </a:t>
            </a:r>
          </a:p>
          <a:p>
            <a:pPr lvl="1"/>
            <a:r>
              <a:rPr lang="ru-RU" sz="2000" b="1" dirty="0"/>
              <a:t>Развитието на производствените процеси и технологии,</a:t>
            </a:r>
          </a:p>
          <a:p>
            <a:pPr lvl="1"/>
            <a:r>
              <a:rPr lang="ru-RU" sz="2000" b="1" dirty="0"/>
              <a:t>Развитие </a:t>
            </a:r>
            <a:r>
              <a:rPr lang="ru-RU" sz="2000" b="1" dirty="0" smtClean="0"/>
              <a:t>нивото </a:t>
            </a:r>
            <a:r>
              <a:rPr lang="ru-RU" sz="2000" b="1" dirty="0"/>
              <a:t>на оборудване – машини и </a:t>
            </a:r>
            <a:r>
              <a:rPr lang="ru-RU" sz="2000" b="1" dirty="0" smtClean="0"/>
              <a:t>апаратура,</a:t>
            </a:r>
            <a:endParaRPr lang="ru-RU" sz="2000" b="1" dirty="0"/>
          </a:p>
          <a:p>
            <a:pPr lvl="1"/>
            <a:r>
              <a:rPr lang="ru-RU" sz="2000" b="1" dirty="0"/>
              <a:t>Приложението на </a:t>
            </a:r>
            <a:r>
              <a:rPr lang="en-US" sz="2000" b="1" dirty="0" smtClean="0"/>
              <a:t>IT</a:t>
            </a:r>
            <a:r>
              <a:rPr lang="ru-RU" sz="2000" b="1" dirty="0" smtClean="0"/>
              <a:t> </a:t>
            </a:r>
            <a:r>
              <a:rPr lang="ru-RU" sz="2000" b="1" dirty="0"/>
              <a:t>инструменти и </a:t>
            </a:r>
            <a:r>
              <a:rPr lang="ru-RU" sz="2000" b="1" dirty="0" smtClean="0"/>
              <a:t>кибер-</a:t>
            </a:r>
            <a:r>
              <a:rPr lang="en-US" sz="2000" b="1" dirty="0" smtClean="0"/>
              <a:t>IT</a:t>
            </a:r>
            <a:r>
              <a:rPr lang="ru-RU" sz="2000" b="1" dirty="0" smtClean="0"/>
              <a:t> </a:t>
            </a:r>
            <a:r>
              <a:rPr lang="ru-RU" sz="2000" b="1" dirty="0"/>
              <a:t>системи</a:t>
            </a:r>
            <a:r>
              <a:rPr lang="ru-RU" sz="2000" dirty="0"/>
              <a:t>, адаптирани към нуждите на зъбопротезирането. </a:t>
            </a:r>
          </a:p>
        </p:txBody>
      </p:sp>
      <p:sp>
        <p:nvSpPr>
          <p:cNvPr id="7" name="Title 1"/>
          <p:cNvSpPr txBox="1">
            <a:spLocks/>
          </p:cNvSpPr>
          <p:nvPr/>
        </p:nvSpPr>
        <p:spPr>
          <a:xfrm>
            <a:off x="107504" y="626815"/>
            <a:ext cx="6192688" cy="713953"/>
          </a:xfrm>
          <a:prstGeom prst="rect">
            <a:avLst/>
          </a:prstGeom>
        </p:spPr>
        <p:txBody>
          <a:bodyPr vert="horz" anchor="ctr">
            <a:normAutofit fontScale="85000" lnSpcReduction="10000"/>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bg-BG" sz="3200" dirty="0" smtClean="0"/>
              <a:t>СЪВРЕМЕННА ДЕНТАЛНА МЕДИЦИНА</a:t>
            </a:r>
            <a:endParaRPr lang="en-US" sz="3200" dirty="0"/>
          </a:p>
        </p:txBody>
      </p:sp>
    </p:spTree>
    <p:extLst>
      <p:ext uri="{BB962C8B-B14F-4D97-AF65-F5344CB8AC3E}">
        <p14:creationId xmlns:p14="http://schemas.microsoft.com/office/powerpoint/2010/main" val="10082373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04664"/>
            <a:ext cx="5400600" cy="713953"/>
          </a:xfrm>
        </p:spPr>
        <p:txBody>
          <a:bodyPr>
            <a:normAutofit/>
          </a:bodyPr>
          <a:lstStyle/>
          <a:p>
            <a:r>
              <a:rPr lang="bg-BG" sz="3200" dirty="0" smtClean="0"/>
              <a:t>ДЕНТАЛНА МЕДИЦИНА 4.0</a:t>
            </a:r>
            <a:endParaRPr lang="en-US" sz="3200" dirty="0"/>
          </a:p>
        </p:txBody>
      </p:sp>
      <p:sp>
        <p:nvSpPr>
          <p:cNvPr id="4" name="Slide Number Placeholder 3"/>
          <p:cNvSpPr>
            <a:spLocks noGrp="1"/>
          </p:cNvSpPr>
          <p:nvPr>
            <p:ph type="sldNum" sz="quarter" idx="12"/>
          </p:nvPr>
        </p:nvSpPr>
        <p:spPr/>
        <p:txBody>
          <a:bodyPr/>
          <a:lstStyle/>
          <a:p>
            <a:fld id="{0EC7A8B4-EB1B-4124-A715-C71E228A3B6F}" type="slidenum">
              <a:rPr lang="en-US" smtClean="0"/>
              <a:t>18</a:t>
            </a:fld>
            <a:endParaRPr lang="en-US"/>
          </a:p>
        </p:txBody>
      </p:sp>
      <p:sp>
        <p:nvSpPr>
          <p:cNvPr id="7" name="Content Placeholder 2"/>
          <p:cNvSpPr txBox="1">
            <a:spLocks/>
          </p:cNvSpPr>
          <p:nvPr/>
        </p:nvSpPr>
        <p:spPr>
          <a:xfrm>
            <a:off x="35496" y="1268760"/>
            <a:ext cx="8888439" cy="2592288"/>
          </a:xfrm>
          <a:prstGeom prst="rect">
            <a:avLst/>
          </a:prstGeom>
        </p:spPr>
        <p:txBody>
          <a:bodyPr vert="horz">
            <a:no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nSpc>
                <a:spcPct val="110000"/>
              </a:lnSpc>
            </a:pPr>
            <a:r>
              <a:rPr lang="bg-BG" sz="2400" b="1" dirty="0" smtClean="0"/>
              <a:t>През</a:t>
            </a:r>
            <a:r>
              <a:rPr lang="en-US" sz="2400" b="1" dirty="0" smtClean="0"/>
              <a:t> </a:t>
            </a:r>
            <a:r>
              <a:rPr lang="bg-BG" sz="2400" b="1" dirty="0" smtClean="0"/>
              <a:t>2020 </a:t>
            </a:r>
            <a:r>
              <a:rPr lang="bg-BG" sz="2400" b="1" dirty="0"/>
              <a:t>г. е дефиниран </a:t>
            </a:r>
            <a:r>
              <a:rPr lang="ru-RU" sz="2400" dirty="0"/>
              <a:t>м</a:t>
            </a:r>
            <a:r>
              <a:rPr lang="ru-RU" sz="2400" dirty="0" smtClean="0"/>
              <a:t>оделът </a:t>
            </a:r>
            <a:r>
              <a:rPr lang="ru-RU" sz="2400" b="1" dirty="0"/>
              <a:t>ДЕНТАЛНА МЕДИЦИНА 4.0 </a:t>
            </a:r>
            <a:r>
              <a:rPr lang="bg-BG" sz="2400" b="1" dirty="0" smtClean="0"/>
              <a:t>от </a:t>
            </a:r>
            <a:r>
              <a:rPr lang="en-US" sz="2400" b="1" dirty="0" smtClean="0"/>
              <a:t>Prof. L.A. </a:t>
            </a:r>
            <a:r>
              <a:rPr lang="en-US" sz="2400" b="1" dirty="0" err="1" smtClean="0"/>
              <a:t>Dobrzanski</a:t>
            </a:r>
            <a:r>
              <a:rPr lang="bg-BG" sz="2400" b="1" dirty="0" smtClean="0"/>
              <a:t> </a:t>
            </a:r>
            <a:r>
              <a:rPr lang="bg-BG" sz="2400" dirty="0" smtClean="0"/>
              <a:t>в светлината на:</a:t>
            </a:r>
            <a:endParaRPr lang="en-US" sz="2400" dirty="0" smtClean="0"/>
          </a:p>
          <a:p>
            <a:pPr lvl="1">
              <a:lnSpc>
                <a:spcPct val="110000"/>
              </a:lnSpc>
            </a:pPr>
            <a:r>
              <a:rPr lang="bg-BG" sz="2400" dirty="0"/>
              <a:t>ИНДУСТРИЯ 4.0;</a:t>
            </a:r>
          </a:p>
          <a:p>
            <a:pPr lvl="1">
              <a:lnSpc>
                <a:spcPct val="110000"/>
              </a:lnSpc>
            </a:pPr>
            <a:r>
              <a:rPr lang="bg-BG" sz="2400" dirty="0"/>
              <a:t>МАТЕРИАЛИ 4.0; </a:t>
            </a:r>
          </a:p>
          <a:p>
            <a:pPr lvl="1">
              <a:lnSpc>
                <a:spcPct val="110000"/>
              </a:lnSpc>
            </a:pPr>
            <a:r>
              <a:rPr lang="bg-BG" sz="2400" dirty="0"/>
              <a:t>ТЕХНОЛОГИИ 4.0</a:t>
            </a:r>
            <a:r>
              <a:rPr lang="bg-BG" sz="2400" dirty="0" smtClean="0"/>
              <a:t>.</a:t>
            </a:r>
            <a:endParaRPr lang="en-US" sz="2400" dirty="0"/>
          </a:p>
        </p:txBody>
      </p:sp>
      <p:sp>
        <p:nvSpPr>
          <p:cNvPr id="3" name="Content Placeholder 2"/>
          <p:cNvSpPr>
            <a:spLocks noGrp="1"/>
          </p:cNvSpPr>
          <p:nvPr>
            <p:ph idx="1"/>
          </p:nvPr>
        </p:nvSpPr>
        <p:spPr>
          <a:xfrm>
            <a:off x="35496" y="3789040"/>
            <a:ext cx="8888439" cy="2880320"/>
          </a:xfrm>
        </p:spPr>
        <p:txBody>
          <a:bodyPr>
            <a:noAutofit/>
          </a:bodyPr>
          <a:lstStyle/>
          <a:p>
            <a:r>
              <a:rPr lang="bg-BG" sz="2400" b="1" dirty="0" smtClean="0"/>
              <a:t>Особености:</a:t>
            </a:r>
          </a:p>
          <a:p>
            <a:pPr lvl="1"/>
            <a:r>
              <a:rPr lang="bg-BG" sz="2400" b="1" dirty="0" smtClean="0"/>
              <a:t>Приложение на 3</a:t>
            </a:r>
            <a:r>
              <a:rPr lang="en-US" sz="2400" b="1" dirty="0" smtClean="0"/>
              <a:t>D </a:t>
            </a:r>
            <a:r>
              <a:rPr lang="bg-BG" sz="2400" b="1" dirty="0" smtClean="0"/>
              <a:t>визуализация чрез СВСТ;</a:t>
            </a:r>
          </a:p>
          <a:p>
            <a:pPr lvl="1"/>
            <a:r>
              <a:rPr lang="bg-BG" sz="2400" b="1" dirty="0" smtClean="0"/>
              <a:t>Цифрова обработка и анализ на данни;</a:t>
            </a:r>
          </a:p>
          <a:p>
            <a:pPr lvl="1"/>
            <a:r>
              <a:rPr lang="bg-BG" sz="2400" b="1" dirty="0" smtClean="0"/>
              <a:t>Приложение на съвременни </a:t>
            </a:r>
            <a:r>
              <a:rPr lang="en-US" sz="2400" b="1" dirty="0" smtClean="0"/>
              <a:t>CAD/CAM </a:t>
            </a:r>
            <a:r>
              <a:rPr lang="bg-BG" sz="2400" b="1" dirty="0" smtClean="0"/>
              <a:t>технологии;</a:t>
            </a:r>
          </a:p>
          <a:p>
            <a:pPr lvl="1"/>
            <a:r>
              <a:rPr lang="bg-BG" sz="2400" b="1" dirty="0" smtClean="0"/>
              <a:t>Приложение </a:t>
            </a:r>
            <a:r>
              <a:rPr lang="bg-BG" sz="2400" b="1" dirty="0"/>
              <a:t>на облачни </a:t>
            </a:r>
            <a:r>
              <a:rPr lang="bg-BG" sz="2400" b="1" dirty="0" smtClean="0"/>
              <a:t>технологии</a:t>
            </a:r>
            <a:r>
              <a:rPr lang="bg-BG" sz="2400" b="1" dirty="0"/>
              <a:t> </a:t>
            </a:r>
            <a:r>
              <a:rPr lang="bg-BG" sz="2400" b="1" dirty="0" smtClean="0"/>
              <a:t>и изкуствен интелект.</a:t>
            </a:r>
            <a:endParaRPr lang="en-US" sz="2400" b="1" dirty="0"/>
          </a:p>
        </p:txBody>
      </p:sp>
      <p:sp>
        <p:nvSpPr>
          <p:cNvPr id="8" name="Content Placeholder 6"/>
          <p:cNvSpPr txBox="1">
            <a:spLocks/>
          </p:cNvSpPr>
          <p:nvPr/>
        </p:nvSpPr>
        <p:spPr>
          <a:xfrm>
            <a:off x="4171407" y="3335471"/>
            <a:ext cx="4752528" cy="648072"/>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lgn="r">
              <a:lnSpc>
                <a:spcPct val="80000"/>
              </a:lnSpc>
              <a:buNone/>
              <a:defRPr/>
            </a:pPr>
            <a:r>
              <a:rPr lang="en-US" sz="1200" i="1" dirty="0"/>
              <a:t>[</a:t>
            </a:r>
            <a:r>
              <a:rPr lang="en-US" sz="1200" i="1" dirty="0" err="1"/>
              <a:t>Dobrzanski</a:t>
            </a:r>
            <a:r>
              <a:rPr lang="en-US" sz="1200" i="1" dirty="0"/>
              <a:t> L.A</a:t>
            </a:r>
            <a:r>
              <a:rPr lang="en-US" sz="1200" i="1" dirty="0" smtClean="0"/>
              <a:t>., MPC (2020)]</a:t>
            </a:r>
            <a:endParaRPr lang="bg-BG" sz="1200" i="1" dirty="0" smtClean="0"/>
          </a:p>
          <a:p>
            <a:pPr marL="109728" indent="0" algn="r">
              <a:lnSpc>
                <a:spcPct val="80000"/>
              </a:lnSpc>
              <a:buFont typeface="Georgia"/>
              <a:buNone/>
              <a:defRPr/>
            </a:pPr>
            <a:r>
              <a:rPr lang="en-US" sz="1200" i="1" dirty="0" smtClean="0"/>
              <a:t>[</a:t>
            </a:r>
            <a:r>
              <a:rPr lang="en-US" sz="1200" i="1" dirty="0" err="1" smtClean="0"/>
              <a:t>Dobrzanski</a:t>
            </a:r>
            <a:r>
              <a:rPr lang="en-US" sz="1200" i="1" dirty="0" smtClean="0"/>
              <a:t> L.A. and </a:t>
            </a:r>
            <a:r>
              <a:rPr lang="en-US" sz="1200" i="1" dirty="0" err="1" smtClean="0"/>
              <a:t>Dobrzanski</a:t>
            </a:r>
            <a:r>
              <a:rPr lang="en-US" sz="1200" i="1" dirty="0" smtClean="0"/>
              <a:t> L.B., Processes (April 2020)]</a:t>
            </a:r>
          </a:p>
        </p:txBody>
      </p:sp>
    </p:spTree>
    <p:extLst>
      <p:ext uri="{BB962C8B-B14F-4D97-AF65-F5344CB8AC3E}">
        <p14:creationId xmlns:p14="http://schemas.microsoft.com/office/powerpoint/2010/main" val="7966061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619672" y="2420888"/>
            <a:ext cx="5868498" cy="4320480"/>
            <a:chOff x="3240006" y="1052736"/>
            <a:chExt cx="5868498" cy="432048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0006" y="1052736"/>
              <a:ext cx="5868498"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ontent Placeholder 6"/>
            <p:cNvSpPr txBox="1">
              <a:spLocks/>
            </p:cNvSpPr>
            <p:nvPr/>
          </p:nvSpPr>
          <p:spPr>
            <a:xfrm>
              <a:off x="5148064" y="5085184"/>
              <a:ext cx="3816424" cy="288032"/>
            </a:xfrm>
            <a:prstGeom prst="rect">
              <a:avLst/>
            </a:prstGeom>
          </p:spPr>
          <p:txBody>
            <a:bodyPr vert="horz">
              <a:no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lgn="r">
                <a:lnSpc>
                  <a:spcPct val="80000"/>
                </a:lnSpc>
                <a:buNone/>
                <a:defRPr/>
              </a:pPr>
              <a:r>
                <a:rPr lang="en-US" sz="1200" i="1" dirty="0" smtClean="0"/>
                <a:t>[</a:t>
              </a:r>
              <a:r>
                <a:rPr lang="en-US" sz="1200" i="1" dirty="0" err="1"/>
                <a:t>Dobrzanski</a:t>
              </a:r>
              <a:r>
                <a:rPr lang="en-US" sz="1200" i="1" dirty="0"/>
                <a:t> L.A. </a:t>
              </a:r>
              <a:r>
                <a:rPr lang="en-US" sz="1200" i="1" dirty="0" smtClean="0"/>
                <a:t>et al., Processes (Dec 2020)]</a:t>
              </a:r>
              <a:endParaRPr lang="bg-BG" sz="1200" i="1" dirty="0"/>
            </a:p>
          </p:txBody>
        </p:sp>
      </p:grpSp>
      <p:sp>
        <p:nvSpPr>
          <p:cNvPr id="2" name="Title 1"/>
          <p:cNvSpPr>
            <a:spLocks noGrp="1"/>
          </p:cNvSpPr>
          <p:nvPr>
            <p:ph type="title"/>
          </p:nvPr>
        </p:nvSpPr>
        <p:spPr>
          <a:xfrm>
            <a:off x="107504" y="404664"/>
            <a:ext cx="5400600" cy="713953"/>
          </a:xfrm>
        </p:spPr>
        <p:txBody>
          <a:bodyPr>
            <a:normAutofit/>
          </a:bodyPr>
          <a:lstStyle/>
          <a:p>
            <a:r>
              <a:rPr lang="bg-BG" sz="3200" dirty="0" smtClean="0"/>
              <a:t>ДЕНТАЛНА МЕДИЦИНА 4.0</a:t>
            </a:r>
            <a:endParaRPr lang="en-US" sz="3200" dirty="0"/>
          </a:p>
        </p:txBody>
      </p:sp>
      <p:sp>
        <p:nvSpPr>
          <p:cNvPr id="4" name="Slide Number Placeholder 3"/>
          <p:cNvSpPr>
            <a:spLocks noGrp="1"/>
          </p:cNvSpPr>
          <p:nvPr>
            <p:ph type="sldNum" sz="quarter" idx="12"/>
          </p:nvPr>
        </p:nvSpPr>
        <p:spPr/>
        <p:txBody>
          <a:bodyPr/>
          <a:lstStyle/>
          <a:p>
            <a:fld id="{0EC7A8B4-EB1B-4124-A715-C71E228A3B6F}" type="slidenum">
              <a:rPr lang="en-US" smtClean="0"/>
              <a:t>19</a:t>
            </a:fld>
            <a:endParaRPr lang="en-US"/>
          </a:p>
        </p:txBody>
      </p:sp>
      <p:sp>
        <p:nvSpPr>
          <p:cNvPr id="3" name="Content Placeholder 2"/>
          <p:cNvSpPr>
            <a:spLocks noGrp="1"/>
          </p:cNvSpPr>
          <p:nvPr>
            <p:ph idx="1"/>
          </p:nvPr>
        </p:nvSpPr>
        <p:spPr>
          <a:xfrm>
            <a:off x="179512" y="1124744"/>
            <a:ext cx="8856984" cy="1296144"/>
          </a:xfrm>
        </p:spPr>
        <p:txBody>
          <a:bodyPr>
            <a:normAutofit lnSpcReduction="10000"/>
          </a:bodyPr>
          <a:lstStyle/>
          <a:p>
            <a:pPr marL="109728" indent="0" algn="ctr">
              <a:buNone/>
            </a:pPr>
            <a:r>
              <a:rPr lang="ru-RU" sz="2000" dirty="0" smtClean="0"/>
              <a:t>Моделът </a:t>
            </a:r>
            <a:r>
              <a:rPr lang="ru-RU" sz="2000" b="1" dirty="0" smtClean="0"/>
              <a:t>ДЕНТАЛНА МЕДИЦИНА 4.0 </a:t>
            </a:r>
            <a:r>
              <a:rPr lang="ru-RU" sz="2000" dirty="0" smtClean="0"/>
              <a:t>се характеризира с </a:t>
            </a:r>
            <a:r>
              <a:rPr lang="ru-RU" sz="2000" b="1" dirty="0" smtClean="0"/>
              <a:t>цифровизация, </a:t>
            </a:r>
            <a:r>
              <a:rPr lang="ru-RU" sz="2000" b="1" dirty="0"/>
              <a:t>компютъризация и използване на </a:t>
            </a:r>
            <a:r>
              <a:rPr lang="ru-RU" sz="2000" b="1" dirty="0" smtClean="0"/>
              <a:t>облачни </a:t>
            </a:r>
            <a:r>
              <a:rPr lang="ru-RU" sz="2000" b="1" dirty="0"/>
              <a:t>технологиина </a:t>
            </a:r>
            <a:r>
              <a:rPr lang="ru-RU" sz="2000" b="1" dirty="0" smtClean="0"/>
              <a:t>при процесите </a:t>
            </a:r>
            <a:r>
              <a:rPr lang="ru-RU" sz="2000" b="1" dirty="0"/>
              <a:t>на проектиране и производство на протезни </a:t>
            </a:r>
            <a:r>
              <a:rPr lang="ru-RU" sz="2000" b="1" dirty="0" smtClean="0"/>
              <a:t>възстановявания.</a:t>
            </a:r>
            <a:endParaRPr lang="en-US" sz="2000" b="1" dirty="0"/>
          </a:p>
        </p:txBody>
      </p:sp>
    </p:spTree>
    <p:extLst>
      <p:ext uri="{BB962C8B-B14F-4D97-AF65-F5344CB8AC3E}">
        <p14:creationId xmlns:p14="http://schemas.microsoft.com/office/powerpoint/2010/main" val="40586126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179513" y="2564904"/>
            <a:ext cx="3898776" cy="1944216"/>
          </a:xfrm>
        </p:spPr>
        <p:txBody>
          <a:bodyPr>
            <a:normAutofit/>
          </a:bodyPr>
          <a:lstStyle/>
          <a:p>
            <a:pPr algn="ctr">
              <a:lnSpc>
                <a:spcPct val="80000"/>
              </a:lnSpc>
              <a:defRPr/>
            </a:pPr>
            <a:r>
              <a:rPr lang="bg-BG" sz="3200" dirty="0" smtClean="0"/>
              <a:t>Развитие </a:t>
            </a:r>
            <a:r>
              <a:rPr lang="bg-BG" sz="3200" dirty="0"/>
              <a:t>на материалите и технологиите</a:t>
            </a:r>
            <a:r>
              <a:rPr lang="en-US" sz="3200" dirty="0"/>
              <a:t> </a:t>
            </a:r>
            <a:r>
              <a:rPr lang="bg-BG" sz="3200" dirty="0"/>
              <a:t>през вековете</a:t>
            </a:r>
          </a:p>
        </p:txBody>
      </p:sp>
      <p:pic>
        <p:nvPicPr>
          <p:cNvPr id="3379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78289" y="0"/>
            <a:ext cx="50815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0EC7A8B4-EB1B-4124-A715-C71E228A3B6F}" type="slidenum">
              <a:rPr lang="en-US" smtClean="0"/>
              <a:t>2</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917520677"/>
              </p:ext>
            </p:extLst>
          </p:nvPr>
        </p:nvGraphicFramePr>
        <p:xfrm>
          <a:off x="611560" y="620688"/>
          <a:ext cx="2471936" cy="1483360"/>
        </p:xfrm>
        <a:graphic>
          <a:graphicData uri="http://schemas.openxmlformats.org/drawingml/2006/table">
            <a:tbl>
              <a:tblPr firstRow="1" bandRow="1">
                <a:tableStyleId>{C4B1156A-380E-4F78-BDF5-A606A8083BF9}</a:tableStyleId>
              </a:tblPr>
              <a:tblGrid>
                <a:gridCol w="2471936"/>
              </a:tblGrid>
              <a:tr h="370840">
                <a:tc>
                  <a:txBody>
                    <a:bodyPr/>
                    <a:lstStyle/>
                    <a:p>
                      <a:pPr algn="r"/>
                      <a:r>
                        <a:rPr lang="bg-BG" dirty="0" smtClean="0"/>
                        <a:t>ИНДУСТРИЯ</a:t>
                      </a:r>
                      <a:r>
                        <a:rPr lang="bg-BG" baseline="0" dirty="0" smtClean="0"/>
                        <a:t> 4.0</a:t>
                      </a:r>
                      <a:endParaRPr lang="en-US" dirty="0"/>
                    </a:p>
                  </a:txBody>
                  <a:tcPr/>
                </a:tc>
              </a:tr>
              <a:tr h="37084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bg-BG" dirty="0" smtClean="0"/>
                        <a:t>ИНДУСТРИЯ</a:t>
                      </a:r>
                      <a:r>
                        <a:rPr lang="bg-BG" baseline="0" dirty="0" smtClean="0"/>
                        <a:t> 3.0</a:t>
                      </a:r>
                      <a:endParaRPr lang="en-US" dirty="0" smtClean="0"/>
                    </a:p>
                  </a:txBody>
                  <a:tcPr/>
                </a:tc>
              </a:tr>
              <a:tr h="37084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bg-BG" dirty="0" smtClean="0"/>
                        <a:t>ИНДУСТРИЯ</a:t>
                      </a:r>
                      <a:r>
                        <a:rPr lang="bg-BG" baseline="0" dirty="0" smtClean="0"/>
                        <a:t> 2.0</a:t>
                      </a:r>
                      <a:endParaRPr lang="en-US" dirty="0" smtClean="0"/>
                    </a:p>
                  </a:txBody>
                  <a:tcPr/>
                </a:tc>
              </a:tr>
              <a:tr h="37084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bg-BG" dirty="0" smtClean="0"/>
                        <a:t>ИНДУСТРИЯ</a:t>
                      </a:r>
                      <a:r>
                        <a:rPr lang="bg-BG" baseline="0" dirty="0" smtClean="0"/>
                        <a:t> 1.0</a:t>
                      </a:r>
                      <a:endParaRPr lang="en-US" dirty="0" smtClean="0"/>
                    </a:p>
                  </a:txBody>
                  <a:tcPr/>
                </a:tc>
              </a:tr>
            </a:tbl>
          </a:graphicData>
        </a:graphic>
      </p:graphicFrame>
      <p:grpSp>
        <p:nvGrpSpPr>
          <p:cNvPr id="16" name="Group 15"/>
          <p:cNvGrpSpPr/>
          <p:nvPr/>
        </p:nvGrpSpPr>
        <p:grpSpPr>
          <a:xfrm>
            <a:off x="3059832" y="260648"/>
            <a:ext cx="1944216" cy="1872208"/>
            <a:chOff x="3059832" y="260648"/>
            <a:chExt cx="1944216" cy="1872208"/>
          </a:xfrm>
        </p:grpSpPr>
        <p:sp>
          <p:nvSpPr>
            <p:cNvPr id="6" name="Rectangle 5"/>
            <p:cNvSpPr/>
            <p:nvPr/>
          </p:nvSpPr>
          <p:spPr>
            <a:xfrm>
              <a:off x="3923928" y="260648"/>
              <a:ext cx="1080120" cy="72008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flipH="1">
              <a:off x="3059832" y="260648"/>
              <a:ext cx="864096" cy="36004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3059832" y="980728"/>
              <a:ext cx="864096" cy="115212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0" name="Content Placeholder 6"/>
          <p:cNvSpPr>
            <a:spLocks noGrp="1"/>
          </p:cNvSpPr>
          <p:nvPr>
            <p:ph idx="1"/>
          </p:nvPr>
        </p:nvSpPr>
        <p:spPr>
          <a:xfrm>
            <a:off x="179512" y="4725144"/>
            <a:ext cx="3672408" cy="1849392"/>
          </a:xfrm>
        </p:spPr>
        <p:txBody>
          <a:bodyPr/>
          <a:lstStyle/>
          <a:p>
            <a:pPr marL="109728" indent="0" algn="ctr">
              <a:buNone/>
            </a:pPr>
            <a:r>
              <a:rPr lang="bg-BG" dirty="0"/>
              <a:t>Стремежът на човека да подобри и усъвършенства условията и начина си на живот е основният двигател на техническия прогрес. </a:t>
            </a:r>
            <a:endParaRPr lang="en-US" dirty="0"/>
          </a:p>
        </p:txBody>
      </p:sp>
    </p:spTree>
    <p:extLst>
      <p:ext uri="{BB962C8B-B14F-4D97-AF65-F5344CB8AC3E}">
        <p14:creationId xmlns:p14="http://schemas.microsoft.com/office/powerpoint/2010/main" val="16337929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187624" y="2713213"/>
            <a:ext cx="7826314" cy="4099655"/>
            <a:chOff x="1034734" y="1052736"/>
            <a:chExt cx="8073770" cy="4032448"/>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0006" y="1052736"/>
              <a:ext cx="5868498"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ontent Placeholder 6"/>
            <p:cNvSpPr txBox="1">
              <a:spLocks/>
            </p:cNvSpPr>
            <p:nvPr/>
          </p:nvSpPr>
          <p:spPr>
            <a:xfrm>
              <a:off x="1034734" y="4481753"/>
              <a:ext cx="3816424" cy="288032"/>
            </a:xfrm>
            <a:prstGeom prst="rect">
              <a:avLst/>
            </a:prstGeom>
          </p:spPr>
          <p:txBody>
            <a:bodyPr vert="horz">
              <a:no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lgn="r">
                <a:lnSpc>
                  <a:spcPct val="80000"/>
                </a:lnSpc>
                <a:buNone/>
                <a:defRPr/>
              </a:pPr>
              <a:r>
                <a:rPr lang="en-US" sz="1200" i="1" dirty="0" smtClean="0"/>
                <a:t>[</a:t>
              </a:r>
              <a:r>
                <a:rPr lang="en-US" sz="1200" i="1" dirty="0" err="1"/>
                <a:t>Dobrzanski</a:t>
              </a:r>
              <a:r>
                <a:rPr lang="en-US" sz="1200" i="1" dirty="0"/>
                <a:t> L.A. </a:t>
              </a:r>
              <a:r>
                <a:rPr lang="en-US" sz="1200" i="1" dirty="0" smtClean="0"/>
                <a:t>et al., Processes (Dec 2020)]</a:t>
              </a:r>
              <a:endParaRPr lang="bg-BG" sz="1200" i="1" dirty="0"/>
            </a:p>
          </p:txBody>
        </p:sp>
      </p:grpSp>
      <p:sp>
        <p:nvSpPr>
          <p:cNvPr id="2" name="Title 1"/>
          <p:cNvSpPr>
            <a:spLocks noGrp="1"/>
          </p:cNvSpPr>
          <p:nvPr>
            <p:ph type="title"/>
          </p:nvPr>
        </p:nvSpPr>
        <p:spPr>
          <a:xfrm>
            <a:off x="107504" y="404664"/>
            <a:ext cx="5400600" cy="713953"/>
          </a:xfrm>
        </p:spPr>
        <p:txBody>
          <a:bodyPr>
            <a:normAutofit/>
          </a:bodyPr>
          <a:lstStyle/>
          <a:p>
            <a:r>
              <a:rPr lang="bg-BG" sz="3200" dirty="0" smtClean="0"/>
              <a:t>ДЕНТАЛНА МЕДИЦИНА 4.0</a:t>
            </a:r>
            <a:endParaRPr lang="en-US" sz="3200" dirty="0"/>
          </a:p>
        </p:txBody>
      </p:sp>
      <p:sp>
        <p:nvSpPr>
          <p:cNvPr id="4" name="Slide Number Placeholder 3"/>
          <p:cNvSpPr>
            <a:spLocks noGrp="1"/>
          </p:cNvSpPr>
          <p:nvPr>
            <p:ph type="sldNum" sz="quarter" idx="12"/>
          </p:nvPr>
        </p:nvSpPr>
        <p:spPr/>
        <p:txBody>
          <a:bodyPr/>
          <a:lstStyle/>
          <a:p>
            <a:fld id="{0EC7A8B4-EB1B-4124-A715-C71E228A3B6F}" type="slidenum">
              <a:rPr lang="en-US" smtClean="0"/>
              <a:t>20</a:t>
            </a:fld>
            <a:endParaRPr lang="en-US"/>
          </a:p>
        </p:txBody>
      </p:sp>
      <p:sp>
        <p:nvSpPr>
          <p:cNvPr id="11" name="Content Placeholder 5"/>
          <p:cNvSpPr txBox="1">
            <a:spLocks/>
          </p:cNvSpPr>
          <p:nvPr/>
        </p:nvSpPr>
        <p:spPr>
          <a:xfrm>
            <a:off x="187895" y="1088740"/>
            <a:ext cx="8848601" cy="2052228"/>
          </a:xfrm>
          <a:prstGeom prst="rect">
            <a:avLst/>
          </a:prstGeom>
        </p:spPr>
        <p:txBody>
          <a:bodyPr vert="horz">
            <a:normAutofit fontScale="92500" lnSpcReduction="10000"/>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bg-BG" sz="2400" b="1" dirty="0" smtClean="0"/>
              <a:t>Съвременната дентална медицина широко </a:t>
            </a:r>
            <a:r>
              <a:rPr lang="bg-BG" sz="2400" b="1" dirty="0" err="1" smtClean="0"/>
              <a:t>изпозлва</a:t>
            </a:r>
            <a:r>
              <a:rPr lang="bg-BG" sz="2400" b="1" dirty="0" smtClean="0"/>
              <a:t> инженерното познание.</a:t>
            </a:r>
          </a:p>
          <a:p>
            <a:r>
              <a:rPr lang="bg-BG" sz="2400" b="1" dirty="0" smtClean="0"/>
              <a:t>Интердисциплинарният бранш на технологиите за производство </a:t>
            </a:r>
            <a:r>
              <a:rPr lang="bg-BG" sz="2400" dirty="0" smtClean="0"/>
              <a:t>на протезни конструкции и импланти </a:t>
            </a:r>
            <a:r>
              <a:rPr lang="bg-BG" sz="2400" b="1" dirty="0" smtClean="0"/>
              <a:t>се дефинира като </a:t>
            </a:r>
            <a:r>
              <a:rPr lang="bg-BG" sz="2400" b="1" dirty="0"/>
              <a:t>ДЕНТАЛНО </a:t>
            </a:r>
            <a:r>
              <a:rPr lang="bg-BG" sz="2400" b="1" dirty="0" smtClean="0"/>
              <a:t>ИНЖЕНЕРСТВО </a:t>
            </a:r>
            <a:r>
              <a:rPr lang="en-US" sz="2400" dirty="0" smtClean="0"/>
              <a:t>[</a:t>
            </a:r>
            <a:r>
              <a:rPr lang="en-US" sz="2400" i="1" dirty="0" err="1"/>
              <a:t>Dobrzanski</a:t>
            </a:r>
            <a:r>
              <a:rPr lang="en-US" sz="2400" i="1" dirty="0"/>
              <a:t> L.A</a:t>
            </a:r>
            <a:r>
              <a:rPr lang="en-US" sz="2400" i="1" dirty="0" smtClean="0"/>
              <a:t>., MPC 2020</a:t>
            </a:r>
            <a:r>
              <a:rPr lang="en-US" sz="2400" dirty="0" smtClean="0"/>
              <a:t>]</a:t>
            </a:r>
            <a:r>
              <a:rPr lang="en-US" sz="2400" i="1" dirty="0" smtClean="0"/>
              <a:t> </a:t>
            </a:r>
            <a:r>
              <a:rPr lang="bg-BG" sz="2400" dirty="0" smtClean="0"/>
              <a:t>.</a:t>
            </a:r>
          </a:p>
        </p:txBody>
      </p:sp>
      <p:sp>
        <p:nvSpPr>
          <p:cNvPr id="13" name="Content Placeholder 5"/>
          <p:cNvSpPr txBox="1">
            <a:spLocks/>
          </p:cNvSpPr>
          <p:nvPr/>
        </p:nvSpPr>
        <p:spPr>
          <a:xfrm>
            <a:off x="187895" y="3485861"/>
            <a:ext cx="3312368" cy="2554357"/>
          </a:xfrm>
          <a:prstGeom prst="rect">
            <a:avLst/>
          </a:prstGeom>
        </p:spPr>
        <p:txBody>
          <a:bodyPr vert="horz">
            <a:normAutofit lnSpcReduction="10000"/>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bg-BG" sz="2400" b="1" dirty="0" smtClean="0"/>
              <a:t>Инженерните дейности в тази област напълно съответстват на съвременното развитие на индустрията.</a:t>
            </a:r>
          </a:p>
          <a:p>
            <a:endParaRPr lang="en-US" sz="2400" dirty="0"/>
          </a:p>
        </p:txBody>
      </p:sp>
    </p:spTree>
    <p:extLst>
      <p:ext uri="{BB962C8B-B14F-4D97-AF65-F5344CB8AC3E}">
        <p14:creationId xmlns:p14="http://schemas.microsoft.com/office/powerpoint/2010/main" val="14471733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3748" b="13549"/>
          <a:stretch/>
        </p:blipFill>
        <p:spPr bwMode="auto">
          <a:xfrm>
            <a:off x="3034158" y="1916832"/>
            <a:ext cx="6109842" cy="4333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0EC7A8B4-EB1B-4124-A715-C71E228A3B6F}" type="slidenum">
              <a:rPr lang="en-US" smtClean="0"/>
              <a:t>21</a:t>
            </a:fld>
            <a:endParaRPr lang="en-US"/>
          </a:p>
        </p:txBody>
      </p:sp>
      <p:sp>
        <p:nvSpPr>
          <p:cNvPr id="6" name="Title 1"/>
          <p:cNvSpPr>
            <a:spLocks noGrp="1"/>
          </p:cNvSpPr>
          <p:nvPr>
            <p:ph type="title"/>
          </p:nvPr>
        </p:nvSpPr>
        <p:spPr>
          <a:xfrm>
            <a:off x="107504" y="404664"/>
            <a:ext cx="5400600" cy="713953"/>
          </a:xfrm>
        </p:spPr>
        <p:txBody>
          <a:bodyPr>
            <a:normAutofit/>
          </a:bodyPr>
          <a:lstStyle/>
          <a:p>
            <a:r>
              <a:rPr lang="bg-BG" sz="3200" dirty="0" smtClean="0"/>
              <a:t>ДЕНТАЛНА МЕДИЦИНА 4.0</a:t>
            </a:r>
            <a:endParaRPr lang="en-US" sz="3200" dirty="0"/>
          </a:p>
        </p:txBody>
      </p:sp>
      <p:sp>
        <p:nvSpPr>
          <p:cNvPr id="7" name="Content Placeholder 6"/>
          <p:cNvSpPr txBox="1">
            <a:spLocks/>
          </p:cNvSpPr>
          <p:nvPr/>
        </p:nvSpPr>
        <p:spPr>
          <a:xfrm>
            <a:off x="3818790" y="6334778"/>
            <a:ext cx="5040560" cy="334582"/>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lgn="ctr">
              <a:lnSpc>
                <a:spcPct val="80000"/>
              </a:lnSpc>
              <a:buNone/>
              <a:defRPr/>
            </a:pPr>
            <a:r>
              <a:rPr lang="en-US" sz="1200" i="1" dirty="0" smtClean="0"/>
              <a:t>[</a:t>
            </a:r>
            <a:r>
              <a:rPr lang="en-US" sz="1200" i="1" dirty="0" err="1"/>
              <a:t>Dobrzanski</a:t>
            </a:r>
            <a:r>
              <a:rPr lang="en-US" sz="1200" i="1" dirty="0"/>
              <a:t> L.A. and </a:t>
            </a:r>
            <a:r>
              <a:rPr lang="en-US" sz="1200" i="1" dirty="0" err="1"/>
              <a:t>Dobrzanski</a:t>
            </a:r>
            <a:r>
              <a:rPr lang="en-US" sz="1200" i="1" dirty="0"/>
              <a:t> L.B., Processes (April 2020</a:t>
            </a:r>
            <a:r>
              <a:rPr lang="en-US" sz="1200" i="1" dirty="0" smtClean="0"/>
              <a:t>)]</a:t>
            </a:r>
            <a:endParaRPr lang="en-US" sz="1200" i="1" dirty="0"/>
          </a:p>
        </p:txBody>
      </p:sp>
      <p:sp>
        <p:nvSpPr>
          <p:cNvPr id="3" name="Content Placeholder 2"/>
          <p:cNvSpPr>
            <a:spLocks noGrp="1"/>
          </p:cNvSpPr>
          <p:nvPr>
            <p:ph idx="1"/>
          </p:nvPr>
        </p:nvSpPr>
        <p:spPr>
          <a:xfrm>
            <a:off x="0" y="1412776"/>
            <a:ext cx="3744416" cy="4694006"/>
          </a:xfrm>
        </p:spPr>
        <p:txBody>
          <a:bodyPr>
            <a:noAutofit/>
          </a:bodyPr>
          <a:lstStyle/>
          <a:p>
            <a:pPr marL="109728" indent="0">
              <a:buNone/>
            </a:pPr>
            <a:r>
              <a:rPr lang="ru-RU" sz="2000" b="1" dirty="0" smtClean="0"/>
              <a:t>Връзка</a:t>
            </a:r>
            <a:r>
              <a:rPr lang="en-US" sz="2000" b="1" dirty="0" smtClean="0"/>
              <a:t> </a:t>
            </a:r>
            <a:r>
              <a:rPr lang="ru-RU" sz="2000" b="1" dirty="0" smtClean="0"/>
              <a:t> между</a:t>
            </a:r>
            <a:r>
              <a:rPr lang="en-US" sz="2000" b="1" dirty="0" smtClean="0"/>
              <a:t>:</a:t>
            </a:r>
          </a:p>
          <a:p>
            <a:r>
              <a:rPr lang="ru-RU" sz="2000" b="1" dirty="0" smtClean="0"/>
              <a:t>Очакванията</a:t>
            </a:r>
            <a:r>
              <a:rPr lang="en-US" sz="2000" b="1" dirty="0" smtClean="0"/>
              <a:t> </a:t>
            </a:r>
            <a:r>
              <a:rPr lang="ru-RU" sz="2000" b="1" dirty="0" smtClean="0"/>
              <a:t>на </a:t>
            </a:r>
            <a:r>
              <a:rPr lang="ru-RU" sz="2000" b="1" dirty="0"/>
              <a:t>пациентите</a:t>
            </a:r>
            <a:r>
              <a:rPr lang="ru-RU" sz="2000" dirty="0"/>
              <a:t>, </a:t>
            </a:r>
            <a:endParaRPr lang="en-US" sz="2000" dirty="0" smtClean="0"/>
          </a:p>
          <a:p>
            <a:r>
              <a:rPr lang="ru-RU" sz="2000" b="1" dirty="0"/>
              <a:t>Медицинските</a:t>
            </a:r>
            <a:r>
              <a:rPr lang="en-US" sz="2000" b="1" dirty="0"/>
              <a:t> </a:t>
            </a:r>
            <a:r>
              <a:rPr lang="ru-RU" sz="2000" b="1" dirty="0"/>
              <a:t>задачи на денталната клиника </a:t>
            </a:r>
            <a:r>
              <a:rPr lang="ru-RU" sz="2000" dirty="0" smtClean="0"/>
              <a:t>и</a:t>
            </a:r>
            <a:r>
              <a:rPr lang="ru-RU" sz="2000" b="1" dirty="0" smtClean="0"/>
              <a:t> </a:t>
            </a:r>
            <a:endParaRPr lang="en-US" sz="2000" b="1" dirty="0"/>
          </a:p>
          <a:p>
            <a:r>
              <a:rPr lang="ru-RU" sz="2000" dirty="0" smtClean="0"/>
              <a:t>Проектирането и </a:t>
            </a:r>
            <a:r>
              <a:rPr lang="ru-RU" sz="2000" b="1" dirty="0"/>
              <a:t>производствените възможности на центъра за </a:t>
            </a:r>
            <a:r>
              <a:rPr lang="ru-RU" sz="2000" b="1" dirty="0" smtClean="0"/>
              <a:t>изработване </a:t>
            </a:r>
            <a:r>
              <a:rPr lang="ru-RU" sz="2000" b="1" dirty="0"/>
              <a:t>на зъбни </a:t>
            </a:r>
            <a:r>
              <a:rPr lang="ru-RU" sz="2000" b="1" dirty="0" err="1"/>
              <a:t>протези</a:t>
            </a:r>
            <a:r>
              <a:rPr lang="ru-RU" sz="2000" dirty="0"/>
              <a:t> </a:t>
            </a:r>
            <a:r>
              <a:rPr lang="ru-RU" sz="2000" dirty="0" smtClean="0"/>
              <a:t>(ЦИЗП)</a:t>
            </a:r>
            <a:endParaRPr lang="en-US" sz="2000" dirty="0" smtClean="0"/>
          </a:p>
          <a:p>
            <a:pPr marL="109728" indent="0">
              <a:buNone/>
            </a:pPr>
            <a:r>
              <a:rPr lang="ru-RU" sz="2000" dirty="0" smtClean="0"/>
              <a:t>съгласно </a:t>
            </a:r>
            <a:r>
              <a:rPr lang="ru-RU" sz="2000" dirty="0"/>
              <a:t>концепцията за </a:t>
            </a:r>
            <a:r>
              <a:rPr lang="bg-BG" sz="2000" b="1" dirty="0"/>
              <a:t>Д</a:t>
            </a:r>
            <a:r>
              <a:rPr lang="ru-RU" sz="2000" b="1" dirty="0" smtClean="0"/>
              <a:t>ентална </a:t>
            </a:r>
            <a:r>
              <a:rPr lang="ru-RU" sz="2000" b="1" dirty="0"/>
              <a:t>медицина 4.0</a:t>
            </a:r>
            <a:r>
              <a:rPr lang="ru-RU" sz="2000" dirty="0"/>
              <a:t>. </a:t>
            </a:r>
            <a:endParaRPr lang="en-US" sz="2000" dirty="0"/>
          </a:p>
        </p:txBody>
      </p:sp>
      <p:sp>
        <p:nvSpPr>
          <p:cNvPr id="8" name="Content Placeholder 2"/>
          <p:cNvSpPr txBox="1">
            <a:spLocks/>
          </p:cNvSpPr>
          <p:nvPr/>
        </p:nvSpPr>
        <p:spPr>
          <a:xfrm>
            <a:off x="3347864" y="1197641"/>
            <a:ext cx="5198121" cy="877582"/>
          </a:xfrm>
          <a:prstGeom prst="rect">
            <a:avLst/>
          </a:prstGeom>
        </p:spPr>
        <p:txBody>
          <a:bodyPr vert="horz">
            <a:no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lgn="ctr">
              <a:buFont typeface="Georgia"/>
              <a:buNone/>
            </a:pPr>
            <a:r>
              <a:rPr lang="bg-BG" sz="2000" b="1" dirty="0" smtClean="0">
                <a:solidFill>
                  <a:schemeClr val="accent6">
                    <a:lumMod val="75000"/>
                  </a:schemeClr>
                </a:solidFill>
              </a:rPr>
              <a:t>Модел на взаимодействие при съвременно протетично лечение</a:t>
            </a:r>
            <a:endParaRPr lang="en-US" sz="2000" dirty="0">
              <a:solidFill>
                <a:schemeClr val="accent6">
                  <a:lumMod val="75000"/>
                </a:schemeClr>
              </a:solidFill>
            </a:endParaRPr>
          </a:p>
        </p:txBody>
      </p:sp>
    </p:spTree>
    <p:extLst>
      <p:ext uri="{BB962C8B-B14F-4D97-AF65-F5344CB8AC3E}">
        <p14:creationId xmlns:p14="http://schemas.microsoft.com/office/powerpoint/2010/main" val="32860831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118617"/>
            <a:ext cx="8424936" cy="1158255"/>
          </a:xfrm>
        </p:spPr>
        <p:txBody>
          <a:bodyPr>
            <a:normAutofit/>
          </a:bodyPr>
          <a:lstStyle/>
          <a:p>
            <a:pPr marL="109728" indent="0" algn="ctr">
              <a:buNone/>
            </a:pPr>
            <a:r>
              <a:rPr lang="bg-BG" sz="2000" dirty="0" smtClean="0"/>
              <a:t>Роля, фактори </a:t>
            </a:r>
            <a:r>
              <a:rPr lang="bg-BG" sz="2000" dirty="0"/>
              <a:t>и задачи на трите основни субекта, участващи в съвременното </a:t>
            </a:r>
            <a:r>
              <a:rPr lang="bg-BG" sz="2000" dirty="0" smtClean="0"/>
              <a:t>лечение чрез протезни конструкции</a:t>
            </a:r>
          </a:p>
          <a:p>
            <a:pPr marL="109728" indent="0" algn="ctr">
              <a:buNone/>
            </a:pPr>
            <a:r>
              <a:rPr lang="bg-BG" sz="2000" dirty="0" smtClean="0"/>
              <a:t>ПАЦИЕНТ</a:t>
            </a:r>
            <a:endParaRPr lang="en-US" sz="2000" dirty="0"/>
          </a:p>
        </p:txBody>
      </p:sp>
      <p:sp>
        <p:nvSpPr>
          <p:cNvPr id="4" name="Slide Number Placeholder 3"/>
          <p:cNvSpPr>
            <a:spLocks noGrp="1"/>
          </p:cNvSpPr>
          <p:nvPr>
            <p:ph type="sldNum" sz="quarter" idx="12"/>
          </p:nvPr>
        </p:nvSpPr>
        <p:spPr/>
        <p:txBody>
          <a:bodyPr/>
          <a:lstStyle/>
          <a:p>
            <a:fld id="{0EC7A8B4-EB1B-4124-A715-C71E228A3B6F}" type="slidenum">
              <a:rPr lang="en-US" smtClean="0"/>
              <a:t>22</a:t>
            </a:fld>
            <a:endParaRPr lang="en-US"/>
          </a:p>
        </p:txBody>
      </p:sp>
      <p:sp>
        <p:nvSpPr>
          <p:cNvPr id="6" name="Title 1"/>
          <p:cNvSpPr txBox="1">
            <a:spLocks/>
          </p:cNvSpPr>
          <p:nvPr/>
        </p:nvSpPr>
        <p:spPr>
          <a:xfrm>
            <a:off x="107504" y="404664"/>
            <a:ext cx="5400600" cy="713953"/>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bg-BG" sz="3200" dirty="0" smtClean="0"/>
              <a:t>ДЕНТАЛНА МЕДИЦИНА 4.0</a:t>
            </a:r>
            <a:endParaRPr lang="en-US" sz="3200" dirty="0"/>
          </a:p>
        </p:txBody>
      </p:sp>
      <p:grpSp>
        <p:nvGrpSpPr>
          <p:cNvPr id="19" name="Group 18"/>
          <p:cNvGrpSpPr/>
          <p:nvPr/>
        </p:nvGrpSpPr>
        <p:grpSpPr>
          <a:xfrm>
            <a:off x="1455082" y="1988840"/>
            <a:ext cx="6260350" cy="4869161"/>
            <a:chOff x="1455082" y="1988840"/>
            <a:chExt cx="6260350" cy="4869161"/>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5082" y="1988840"/>
              <a:ext cx="6260350" cy="4869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8"/>
            <p:cNvSpPr/>
            <p:nvPr/>
          </p:nvSpPr>
          <p:spPr>
            <a:xfrm>
              <a:off x="3743908" y="5207601"/>
              <a:ext cx="1728192" cy="1264809"/>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1200" dirty="0">
                  <a:solidFill>
                    <a:schemeClr val="bg1"/>
                  </a:solidFill>
                </a:rPr>
                <a:t>Консултация с центъра за производство за целта на </a:t>
              </a:r>
              <a:r>
                <a:rPr lang="bg-BG" sz="1200" dirty="0" err="1">
                  <a:solidFill>
                    <a:schemeClr val="bg1"/>
                  </a:solidFill>
                </a:rPr>
                <a:t>протетичното</a:t>
              </a:r>
              <a:r>
                <a:rPr lang="bg-BG" sz="1200" dirty="0">
                  <a:solidFill>
                    <a:schemeClr val="bg1"/>
                  </a:solidFill>
                </a:rPr>
                <a:t> лечение</a:t>
              </a:r>
              <a:endParaRPr lang="en-US" sz="1200" dirty="0">
                <a:solidFill>
                  <a:schemeClr val="bg1"/>
                </a:solidFill>
              </a:endParaRPr>
            </a:p>
          </p:txBody>
        </p:sp>
        <p:sp>
          <p:nvSpPr>
            <p:cNvPr id="15" name="Oval 14"/>
            <p:cNvSpPr/>
            <p:nvPr/>
          </p:nvSpPr>
          <p:spPr>
            <a:xfrm>
              <a:off x="5472100" y="4684471"/>
              <a:ext cx="1692188" cy="1264809"/>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1200" dirty="0" err="1" smtClean="0">
                  <a:solidFill>
                    <a:schemeClr val="bg1"/>
                  </a:solidFill>
                </a:rPr>
                <a:t>Първона</a:t>
              </a:r>
              <a:r>
                <a:rPr lang="bg-BG" sz="1200" dirty="0" smtClean="0">
                  <a:solidFill>
                    <a:schemeClr val="bg1"/>
                  </a:solidFill>
                </a:rPr>
                <a:t>-чална </a:t>
              </a:r>
              <a:r>
                <a:rPr lang="bg-BG" sz="1200" dirty="0">
                  <a:solidFill>
                    <a:schemeClr val="bg1"/>
                  </a:solidFill>
                </a:rPr>
                <a:t>диагностика (СВСТ)</a:t>
              </a:r>
              <a:endParaRPr lang="en-US" sz="1200" dirty="0">
                <a:solidFill>
                  <a:schemeClr val="bg1"/>
                </a:solidFill>
              </a:endParaRPr>
            </a:p>
          </p:txBody>
        </p:sp>
        <p:sp>
          <p:nvSpPr>
            <p:cNvPr id="16" name="Oval 15"/>
            <p:cNvSpPr/>
            <p:nvPr/>
          </p:nvSpPr>
          <p:spPr>
            <a:xfrm>
              <a:off x="5508104" y="3129795"/>
              <a:ext cx="1692188" cy="1264809"/>
            </a:xfrm>
            <a:prstGeom prst="ellips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1200" dirty="0">
                  <a:solidFill>
                    <a:schemeClr val="bg1"/>
                  </a:solidFill>
                </a:rPr>
                <a:t>Електрон</a:t>
              </a:r>
              <a:r>
                <a:rPr lang="en-US" sz="1200" dirty="0">
                  <a:solidFill>
                    <a:schemeClr val="bg1"/>
                  </a:solidFill>
                </a:rPr>
                <a:t>e</a:t>
              </a:r>
              <a:r>
                <a:rPr lang="bg-BG" sz="1200" dirty="0">
                  <a:solidFill>
                    <a:schemeClr val="bg1"/>
                  </a:solidFill>
                </a:rPr>
                <a:t>н запис на условията на лечение</a:t>
              </a:r>
              <a:endParaRPr lang="en-US" sz="1200" dirty="0">
                <a:solidFill>
                  <a:schemeClr val="bg1"/>
                </a:solidFill>
              </a:endParaRPr>
            </a:p>
          </p:txBody>
        </p:sp>
        <p:sp>
          <p:nvSpPr>
            <p:cNvPr id="18" name="Oval 17"/>
            <p:cNvSpPr/>
            <p:nvPr/>
          </p:nvSpPr>
          <p:spPr>
            <a:xfrm>
              <a:off x="3761910" y="2167597"/>
              <a:ext cx="1692188" cy="1264809"/>
            </a:xfrm>
            <a:prstGeom prst="ellipse">
              <a:avLst/>
            </a:prstGeom>
            <a:solidFill>
              <a:srgbClr val="C0000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1200" dirty="0" smtClean="0">
                  <a:solidFill>
                    <a:schemeClr val="bg1"/>
                  </a:solidFill>
                </a:rPr>
                <a:t>Електронна </a:t>
              </a:r>
              <a:r>
                <a:rPr lang="bg-BG" sz="1200" dirty="0">
                  <a:solidFill>
                    <a:schemeClr val="bg1"/>
                  </a:solidFill>
                </a:rPr>
                <a:t>регистрационна система за пациенти</a:t>
              </a:r>
              <a:endParaRPr lang="en-US" sz="1200" dirty="0">
                <a:solidFill>
                  <a:schemeClr val="bg1"/>
                </a:solidFill>
              </a:endParaRPr>
            </a:p>
          </p:txBody>
        </p:sp>
        <p:sp>
          <p:nvSpPr>
            <p:cNvPr id="20" name="Oval 19"/>
            <p:cNvSpPr/>
            <p:nvPr/>
          </p:nvSpPr>
          <p:spPr>
            <a:xfrm>
              <a:off x="1943708" y="2740255"/>
              <a:ext cx="1692188" cy="1264809"/>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1200" dirty="0" err="1" smtClean="0">
                  <a:solidFill>
                    <a:schemeClr val="bg1"/>
                  </a:solidFill>
                </a:rPr>
                <a:t>Маркетинго</a:t>
              </a:r>
              <a:r>
                <a:rPr lang="bg-BG" sz="1200" dirty="0" smtClean="0">
                  <a:solidFill>
                    <a:schemeClr val="bg1"/>
                  </a:solidFill>
                </a:rPr>
                <a:t>-ва </a:t>
              </a:r>
              <a:r>
                <a:rPr lang="bg-BG" sz="1200" dirty="0">
                  <a:solidFill>
                    <a:schemeClr val="bg1"/>
                  </a:solidFill>
                </a:rPr>
                <a:t>информация</a:t>
              </a:r>
              <a:endParaRPr lang="en-US" sz="1200" dirty="0">
                <a:solidFill>
                  <a:schemeClr val="bg1"/>
                </a:solidFill>
              </a:endParaRPr>
            </a:p>
          </p:txBody>
        </p:sp>
        <p:sp>
          <p:nvSpPr>
            <p:cNvPr id="21" name="Oval 20"/>
            <p:cNvSpPr/>
            <p:nvPr/>
          </p:nvSpPr>
          <p:spPr>
            <a:xfrm>
              <a:off x="1943708" y="4293096"/>
              <a:ext cx="1692188" cy="1264809"/>
            </a:xfrm>
            <a:prstGeom prst="ellipse">
              <a:avLst/>
            </a:prstGeom>
            <a:solidFill>
              <a:srgbClr val="00B05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1200" dirty="0" smtClean="0">
                  <a:solidFill>
                    <a:schemeClr val="bg1"/>
                  </a:solidFill>
                </a:rPr>
                <a:t>Процедура по поставяне на </a:t>
              </a:r>
              <a:r>
                <a:rPr lang="bg-BG" sz="1200" dirty="0" err="1" smtClean="0">
                  <a:solidFill>
                    <a:schemeClr val="bg1"/>
                  </a:solidFill>
                </a:rPr>
                <a:t>протетичната</a:t>
              </a:r>
              <a:r>
                <a:rPr lang="bg-BG" sz="1200" dirty="0" smtClean="0">
                  <a:solidFill>
                    <a:schemeClr val="bg1"/>
                  </a:solidFill>
                </a:rPr>
                <a:t> конструкция в денталната клиника</a:t>
              </a:r>
              <a:endParaRPr lang="en-US" sz="1200" dirty="0">
                <a:solidFill>
                  <a:schemeClr val="bg1"/>
                </a:solidFill>
              </a:endParaRPr>
            </a:p>
          </p:txBody>
        </p:sp>
        <p:sp>
          <p:nvSpPr>
            <p:cNvPr id="22" name="Oval 21"/>
            <p:cNvSpPr/>
            <p:nvPr/>
          </p:nvSpPr>
          <p:spPr>
            <a:xfrm>
              <a:off x="3671900" y="3681227"/>
              <a:ext cx="1692188" cy="1264809"/>
            </a:xfrm>
            <a:prstGeom prst="ellipse">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dirty="0" smtClean="0">
                  <a:solidFill>
                    <a:schemeClr val="accent4">
                      <a:lumMod val="50000"/>
                    </a:schemeClr>
                  </a:solidFill>
                </a:rPr>
                <a:t>Пациент</a:t>
              </a:r>
              <a:endParaRPr lang="en-US" dirty="0">
                <a:solidFill>
                  <a:schemeClr val="accent4">
                    <a:lumMod val="50000"/>
                  </a:schemeClr>
                </a:solidFill>
              </a:endParaRPr>
            </a:p>
          </p:txBody>
        </p:sp>
      </p:grpSp>
      <p:sp>
        <p:nvSpPr>
          <p:cNvPr id="7" name="Content Placeholder 6"/>
          <p:cNvSpPr txBox="1">
            <a:spLocks/>
          </p:cNvSpPr>
          <p:nvPr/>
        </p:nvSpPr>
        <p:spPr>
          <a:xfrm>
            <a:off x="6156176" y="6424073"/>
            <a:ext cx="2880320" cy="317295"/>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lgn="r">
              <a:lnSpc>
                <a:spcPct val="80000"/>
              </a:lnSpc>
              <a:buNone/>
              <a:defRPr/>
            </a:pPr>
            <a:r>
              <a:rPr lang="en-US" sz="1200" i="1" dirty="0"/>
              <a:t>[</a:t>
            </a:r>
            <a:r>
              <a:rPr lang="en-US" sz="1200" i="1" dirty="0" err="1"/>
              <a:t>Dobrzanski</a:t>
            </a:r>
            <a:r>
              <a:rPr lang="en-US" sz="1200" i="1" dirty="0"/>
              <a:t> L.A</a:t>
            </a:r>
            <a:r>
              <a:rPr lang="en-US" sz="1200" i="1" dirty="0" smtClean="0"/>
              <a:t>., MPC (2020)]</a:t>
            </a:r>
            <a:endParaRPr lang="bg-BG" sz="1200" i="1" dirty="0" smtClean="0"/>
          </a:p>
        </p:txBody>
      </p:sp>
    </p:spTree>
    <p:extLst>
      <p:ext uri="{BB962C8B-B14F-4D97-AF65-F5344CB8AC3E}">
        <p14:creationId xmlns:p14="http://schemas.microsoft.com/office/powerpoint/2010/main" val="24013394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EC7A8B4-EB1B-4124-A715-C71E228A3B6F}" type="slidenum">
              <a:rPr lang="en-US" smtClean="0"/>
              <a:t>23</a:t>
            </a:fld>
            <a:endParaRPr lang="en-US"/>
          </a:p>
        </p:txBody>
      </p:sp>
      <p:sp>
        <p:nvSpPr>
          <p:cNvPr id="6" name="Content Placeholder 2"/>
          <p:cNvSpPr>
            <a:spLocks noGrp="1"/>
          </p:cNvSpPr>
          <p:nvPr>
            <p:ph idx="1"/>
          </p:nvPr>
        </p:nvSpPr>
        <p:spPr>
          <a:xfrm>
            <a:off x="251520" y="1118617"/>
            <a:ext cx="8424936" cy="1158255"/>
          </a:xfrm>
        </p:spPr>
        <p:txBody>
          <a:bodyPr>
            <a:normAutofit/>
          </a:bodyPr>
          <a:lstStyle/>
          <a:p>
            <a:pPr marL="109728" indent="0" algn="ctr">
              <a:buNone/>
            </a:pPr>
            <a:r>
              <a:rPr lang="bg-BG" sz="2000" dirty="0" smtClean="0"/>
              <a:t>Роля, фактори </a:t>
            </a:r>
            <a:r>
              <a:rPr lang="bg-BG" sz="2000" dirty="0"/>
              <a:t>и задачи на трите основни субекта, участващи в съвременното </a:t>
            </a:r>
            <a:r>
              <a:rPr lang="bg-BG" sz="2000" dirty="0" smtClean="0"/>
              <a:t>лечение чрез протезни конструкции</a:t>
            </a:r>
          </a:p>
          <a:p>
            <a:pPr marL="109728" indent="0" algn="ctr">
              <a:buNone/>
            </a:pPr>
            <a:r>
              <a:rPr lang="bg-BG" sz="2000" dirty="0" smtClean="0"/>
              <a:t>ДЕНТАЛНА КЛИНИКА</a:t>
            </a:r>
            <a:endParaRPr lang="en-US" sz="2000" dirty="0"/>
          </a:p>
        </p:txBody>
      </p:sp>
      <p:sp>
        <p:nvSpPr>
          <p:cNvPr id="7" name="Title 1"/>
          <p:cNvSpPr txBox="1">
            <a:spLocks/>
          </p:cNvSpPr>
          <p:nvPr/>
        </p:nvSpPr>
        <p:spPr>
          <a:xfrm>
            <a:off x="107504" y="404664"/>
            <a:ext cx="5400600" cy="713953"/>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bg-BG" sz="3200" dirty="0" smtClean="0"/>
              <a:t>ДЕНТАЛНА МЕДИЦИНА 4.0</a:t>
            </a:r>
            <a:endParaRPr lang="en-US" sz="3200" dirty="0"/>
          </a:p>
        </p:txBody>
      </p:sp>
      <p:grpSp>
        <p:nvGrpSpPr>
          <p:cNvPr id="2" name="Group 1"/>
          <p:cNvGrpSpPr/>
          <p:nvPr/>
        </p:nvGrpSpPr>
        <p:grpSpPr>
          <a:xfrm>
            <a:off x="1316376" y="2060848"/>
            <a:ext cx="6171040" cy="4797153"/>
            <a:chOff x="1316376" y="2060848"/>
            <a:chExt cx="6171040" cy="4797153"/>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6376" y="2060848"/>
              <a:ext cx="6171040" cy="47971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8"/>
            <p:cNvSpPr/>
            <p:nvPr/>
          </p:nvSpPr>
          <p:spPr>
            <a:xfrm>
              <a:off x="1475656" y="3219103"/>
              <a:ext cx="1734733" cy="1481661"/>
            </a:xfrm>
            <a:prstGeom prst="ellipse">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1200" dirty="0" err="1" smtClean="0">
                  <a:solidFill>
                    <a:schemeClr val="bg1"/>
                  </a:solidFill>
                </a:rPr>
                <a:t>Маркетинго</a:t>
              </a:r>
              <a:r>
                <a:rPr lang="bg-BG" sz="1200" dirty="0" smtClean="0">
                  <a:solidFill>
                    <a:schemeClr val="bg1"/>
                  </a:solidFill>
                </a:rPr>
                <a:t>-ва </a:t>
              </a:r>
              <a:r>
                <a:rPr lang="bg-BG" sz="1200" dirty="0">
                  <a:solidFill>
                    <a:schemeClr val="bg1"/>
                  </a:solidFill>
                </a:rPr>
                <a:t>информация</a:t>
              </a:r>
              <a:endParaRPr lang="en-US" sz="1200" dirty="0">
                <a:solidFill>
                  <a:schemeClr val="bg1"/>
                </a:solidFill>
              </a:endParaRPr>
            </a:p>
          </p:txBody>
        </p:sp>
        <p:sp>
          <p:nvSpPr>
            <p:cNvPr id="10" name="Oval 9"/>
            <p:cNvSpPr/>
            <p:nvPr/>
          </p:nvSpPr>
          <p:spPr>
            <a:xfrm>
              <a:off x="3527884" y="3676359"/>
              <a:ext cx="1692188" cy="1264809"/>
            </a:xfrm>
            <a:prstGeom prst="ellipse">
              <a:avLst/>
            </a:prstGeom>
            <a:solidFill>
              <a:schemeClr val="accent3">
                <a:lumMod val="20000"/>
                <a:lumOff val="8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1600" dirty="0" smtClean="0">
                  <a:solidFill>
                    <a:srgbClr val="C00000"/>
                  </a:solidFill>
                </a:rPr>
                <a:t>Дентална клиника</a:t>
              </a:r>
              <a:endParaRPr lang="en-US" sz="1600" dirty="0">
                <a:solidFill>
                  <a:srgbClr val="C00000"/>
                </a:solidFill>
              </a:endParaRPr>
            </a:p>
          </p:txBody>
        </p:sp>
        <p:sp>
          <p:nvSpPr>
            <p:cNvPr id="11" name="Oval 10"/>
            <p:cNvSpPr/>
            <p:nvPr/>
          </p:nvSpPr>
          <p:spPr>
            <a:xfrm>
              <a:off x="2483768" y="2154652"/>
              <a:ext cx="1728192" cy="1490372"/>
            </a:xfrm>
            <a:prstGeom prst="ellipse">
              <a:avLst/>
            </a:prstGeom>
            <a:solidFill>
              <a:srgbClr val="7030A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1200" dirty="0" smtClean="0">
                  <a:solidFill>
                    <a:schemeClr val="bg1"/>
                  </a:solidFill>
                </a:rPr>
                <a:t>Диагностика на пациента (СВСТ)</a:t>
              </a:r>
              <a:endParaRPr lang="en-US" sz="1200" dirty="0">
                <a:solidFill>
                  <a:schemeClr val="bg1"/>
                </a:solidFill>
              </a:endParaRPr>
            </a:p>
          </p:txBody>
        </p:sp>
        <p:sp>
          <p:nvSpPr>
            <p:cNvPr id="12" name="Oval 11"/>
            <p:cNvSpPr/>
            <p:nvPr/>
          </p:nvSpPr>
          <p:spPr>
            <a:xfrm>
              <a:off x="4211960" y="2154651"/>
              <a:ext cx="1800200" cy="1490373"/>
            </a:xfrm>
            <a:prstGeom prst="ellipse">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1200" dirty="0" smtClean="0">
                  <a:solidFill>
                    <a:schemeClr val="bg1"/>
                  </a:solidFill>
                </a:rPr>
                <a:t>Първоначална консултация с центъра за производство за целта на </a:t>
              </a:r>
              <a:r>
                <a:rPr lang="bg-BG" sz="1200" dirty="0" err="1" smtClean="0">
                  <a:solidFill>
                    <a:schemeClr val="bg1"/>
                  </a:solidFill>
                </a:rPr>
                <a:t>протетиното</a:t>
              </a:r>
              <a:r>
                <a:rPr lang="bg-BG" sz="1200" dirty="0" smtClean="0">
                  <a:solidFill>
                    <a:schemeClr val="bg1"/>
                  </a:solidFill>
                </a:rPr>
                <a:t> лечение</a:t>
              </a:r>
              <a:endParaRPr lang="en-US" sz="1200" dirty="0">
                <a:solidFill>
                  <a:schemeClr val="bg1"/>
                </a:solidFill>
              </a:endParaRPr>
            </a:p>
          </p:txBody>
        </p:sp>
        <p:sp>
          <p:nvSpPr>
            <p:cNvPr id="13" name="Oval 12"/>
            <p:cNvSpPr/>
            <p:nvPr/>
          </p:nvSpPr>
          <p:spPr>
            <a:xfrm>
              <a:off x="5537567" y="3171874"/>
              <a:ext cx="1766171" cy="1490373"/>
            </a:xfrm>
            <a:prstGeom prst="ellips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1200" dirty="0" smtClean="0">
                  <a:solidFill>
                    <a:schemeClr val="bg1"/>
                  </a:solidFill>
                </a:rPr>
                <a:t>План на лечение, проектиране и изработване на протезната конструкция в ЦИЗП </a:t>
              </a:r>
              <a:endParaRPr lang="en-US" sz="1200" dirty="0">
                <a:solidFill>
                  <a:schemeClr val="bg1"/>
                </a:solidFill>
              </a:endParaRPr>
            </a:p>
          </p:txBody>
        </p:sp>
        <p:sp>
          <p:nvSpPr>
            <p:cNvPr id="14" name="Oval 13"/>
            <p:cNvSpPr/>
            <p:nvPr/>
          </p:nvSpPr>
          <p:spPr>
            <a:xfrm>
              <a:off x="5220072" y="4612034"/>
              <a:ext cx="1872208" cy="1481262"/>
            </a:xfrm>
            <a:prstGeom prst="ellipse">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1200" dirty="0" smtClean="0">
                  <a:solidFill>
                    <a:schemeClr val="bg1"/>
                  </a:solidFill>
                </a:rPr>
                <a:t>Получаване на протезната конструкция от ЦИЗП</a:t>
              </a:r>
              <a:endParaRPr lang="en-US" sz="1200" dirty="0">
                <a:solidFill>
                  <a:schemeClr val="bg1"/>
                </a:solidFill>
              </a:endParaRPr>
            </a:p>
          </p:txBody>
        </p:sp>
        <p:sp>
          <p:nvSpPr>
            <p:cNvPr id="15" name="Oval 14"/>
            <p:cNvSpPr/>
            <p:nvPr/>
          </p:nvSpPr>
          <p:spPr>
            <a:xfrm>
              <a:off x="3670992" y="5229200"/>
              <a:ext cx="1837112" cy="1440160"/>
            </a:xfrm>
            <a:prstGeom prst="ellipse">
              <a:avLst/>
            </a:prstGeom>
            <a:solidFill>
              <a:schemeClr val="accent2">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1200" dirty="0" smtClean="0">
                  <a:solidFill>
                    <a:schemeClr val="bg1"/>
                  </a:solidFill>
                </a:rPr>
                <a:t>Поставяне на протезната конструкция</a:t>
              </a:r>
              <a:endParaRPr lang="en-US" sz="1200" dirty="0">
                <a:solidFill>
                  <a:schemeClr val="bg1"/>
                </a:solidFill>
              </a:endParaRPr>
            </a:p>
          </p:txBody>
        </p:sp>
        <p:sp>
          <p:nvSpPr>
            <p:cNvPr id="16" name="Oval 15"/>
            <p:cNvSpPr/>
            <p:nvPr/>
          </p:nvSpPr>
          <p:spPr>
            <a:xfrm>
              <a:off x="2051720" y="4587255"/>
              <a:ext cx="1767012" cy="1578049"/>
            </a:xfrm>
            <a:prstGeom prst="ellipse">
              <a:avLst/>
            </a:prstGeom>
            <a:solidFill>
              <a:srgbClr val="92D05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1200" dirty="0" smtClean="0">
                  <a:solidFill>
                    <a:schemeClr val="bg1"/>
                  </a:solidFill>
                </a:rPr>
                <a:t>Следоперативни грижи</a:t>
              </a:r>
              <a:endParaRPr lang="en-US" sz="1200" dirty="0">
                <a:solidFill>
                  <a:schemeClr val="bg1"/>
                </a:solidFill>
              </a:endParaRPr>
            </a:p>
          </p:txBody>
        </p:sp>
      </p:grpSp>
      <p:sp>
        <p:nvSpPr>
          <p:cNvPr id="8" name="Content Placeholder 6"/>
          <p:cNvSpPr txBox="1">
            <a:spLocks/>
          </p:cNvSpPr>
          <p:nvPr/>
        </p:nvSpPr>
        <p:spPr>
          <a:xfrm>
            <a:off x="6156176" y="6424073"/>
            <a:ext cx="2880320" cy="317295"/>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lgn="r">
              <a:lnSpc>
                <a:spcPct val="80000"/>
              </a:lnSpc>
              <a:buNone/>
              <a:defRPr/>
            </a:pPr>
            <a:r>
              <a:rPr lang="en-US" sz="1200" i="1" dirty="0"/>
              <a:t>[</a:t>
            </a:r>
            <a:r>
              <a:rPr lang="en-US" sz="1200" i="1" dirty="0" err="1"/>
              <a:t>Dobrzanski</a:t>
            </a:r>
            <a:r>
              <a:rPr lang="en-US" sz="1200" i="1" dirty="0"/>
              <a:t> L.A</a:t>
            </a:r>
            <a:r>
              <a:rPr lang="en-US" sz="1200" i="1" dirty="0" smtClean="0"/>
              <a:t>., MPC (2020)]</a:t>
            </a:r>
            <a:endParaRPr lang="bg-BG" sz="1200" i="1" dirty="0" smtClean="0"/>
          </a:p>
        </p:txBody>
      </p:sp>
    </p:spTree>
    <p:extLst>
      <p:ext uri="{BB962C8B-B14F-4D97-AF65-F5344CB8AC3E}">
        <p14:creationId xmlns:p14="http://schemas.microsoft.com/office/powerpoint/2010/main" val="34043316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EC7A8B4-EB1B-4124-A715-C71E228A3B6F}" type="slidenum">
              <a:rPr lang="en-US" smtClean="0"/>
              <a:t>24</a:t>
            </a:fld>
            <a:endParaRPr lang="en-US"/>
          </a:p>
        </p:txBody>
      </p:sp>
      <p:sp>
        <p:nvSpPr>
          <p:cNvPr id="6" name="Content Placeholder 2"/>
          <p:cNvSpPr>
            <a:spLocks noGrp="1"/>
          </p:cNvSpPr>
          <p:nvPr>
            <p:ph idx="1"/>
          </p:nvPr>
        </p:nvSpPr>
        <p:spPr>
          <a:xfrm>
            <a:off x="251520" y="1118617"/>
            <a:ext cx="8424936" cy="1158255"/>
          </a:xfrm>
        </p:spPr>
        <p:txBody>
          <a:bodyPr>
            <a:normAutofit/>
          </a:bodyPr>
          <a:lstStyle/>
          <a:p>
            <a:pPr marL="109728" indent="0" algn="ctr">
              <a:buNone/>
            </a:pPr>
            <a:r>
              <a:rPr lang="bg-BG" sz="2000" dirty="0" smtClean="0"/>
              <a:t>Роля, фактори </a:t>
            </a:r>
            <a:r>
              <a:rPr lang="bg-BG" sz="2000" dirty="0"/>
              <a:t>и задачи на трите основни субекта, участващи в съвременното </a:t>
            </a:r>
            <a:r>
              <a:rPr lang="bg-BG" sz="2000" dirty="0" smtClean="0"/>
              <a:t>лечение чрез протезни конструкции</a:t>
            </a:r>
          </a:p>
          <a:p>
            <a:pPr marL="109728" indent="0" algn="ctr">
              <a:buNone/>
            </a:pPr>
            <a:r>
              <a:rPr lang="bg-BG" sz="2000" dirty="0" smtClean="0"/>
              <a:t>ЦЕНТЪР ЗА ПРОИЗВОДСТВО НА ПРОТЕТИЧНИ КОНСТРУКЦИИ</a:t>
            </a:r>
            <a:endParaRPr lang="en-US" sz="2000" dirty="0"/>
          </a:p>
        </p:txBody>
      </p:sp>
      <p:sp>
        <p:nvSpPr>
          <p:cNvPr id="7" name="Title 1"/>
          <p:cNvSpPr txBox="1">
            <a:spLocks/>
          </p:cNvSpPr>
          <p:nvPr/>
        </p:nvSpPr>
        <p:spPr>
          <a:xfrm>
            <a:off x="107504" y="404664"/>
            <a:ext cx="5400600" cy="713953"/>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bg-BG" sz="3200" dirty="0" smtClean="0"/>
              <a:t>ДЕНТАЛНА МЕДИЦИНА 4.0</a:t>
            </a:r>
            <a:endParaRPr lang="en-US" sz="3200" dirty="0"/>
          </a:p>
        </p:txBody>
      </p:sp>
      <p:grpSp>
        <p:nvGrpSpPr>
          <p:cNvPr id="2" name="Group 1"/>
          <p:cNvGrpSpPr/>
          <p:nvPr/>
        </p:nvGrpSpPr>
        <p:grpSpPr>
          <a:xfrm>
            <a:off x="1013273" y="1988840"/>
            <a:ext cx="6367039" cy="4871661"/>
            <a:chOff x="1013273" y="1988840"/>
            <a:chExt cx="6367039" cy="4871661"/>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3273" y="1988840"/>
              <a:ext cx="6367039" cy="48716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Oval 8"/>
            <p:cNvSpPr/>
            <p:nvPr/>
          </p:nvSpPr>
          <p:spPr>
            <a:xfrm>
              <a:off x="2987824" y="3501008"/>
              <a:ext cx="2376264" cy="1512168"/>
            </a:xfrm>
            <a:prstGeom prst="ellipse">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dirty="0" smtClean="0">
                  <a:solidFill>
                    <a:schemeClr val="accent2">
                      <a:lumMod val="50000"/>
                    </a:schemeClr>
                  </a:solidFill>
                </a:rPr>
                <a:t>Център за производство на протезни конструкции</a:t>
              </a:r>
              <a:endParaRPr lang="en-US" dirty="0">
                <a:solidFill>
                  <a:schemeClr val="accent2">
                    <a:lumMod val="50000"/>
                  </a:schemeClr>
                </a:solidFill>
              </a:endParaRPr>
            </a:p>
          </p:txBody>
        </p:sp>
        <p:sp>
          <p:nvSpPr>
            <p:cNvPr id="12" name="Oval 11"/>
            <p:cNvSpPr/>
            <p:nvPr/>
          </p:nvSpPr>
          <p:spPr>
            <a:xfrm>
              <a:off x="4932040" y="2564904"/>
              <a:ext cx="1548171" cy="1152128"/>
            </a:xfrm>
            <a:prstGeom prst="ellipse">
              <a:avLst/>
            </a:prstGeom>
            <a:solidFill>
              <a:srgbClr val="00B050"/>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1100" dirty="0" smtClean="0">
                  <a:solidFill>
                    <a:schemeClr val="bg1"/>
                  </a:solidFill>
                </a:rPr>
                <a:t>Консултации за целта на лечение с клиниката </a:t>
              </a:r>
              <a:endParaRPr lang="en-US" sz="1100" dirty="0">
                <a:solidFill>
                  <a:schemeClr val="bg1"/>
                </a:solidFill>
              </a:endParaRPr>
            </a:p>
          </p:txBody>
        </p:sp>
        <p:sp>
          <p:nvSpPr>
            <p:cNvPr id="13" name="Oval 12"/>
            <p:cNvSpPr/>
            <p:nvPr/>
          </p:nvSpPr>
          <p:spPr>
            <a:xfrm>
              <a:off x="5786598" y="3549192"/>
              <a:ext cx="1521705" cy="1103944"/>
            </a:xfrm>
            <a:prstGeom prst="ellipse">
              <a:avLst/>
            </a:prstGeom>
            <a:solidFill>
              <a:schemeClr val="accent3">
                <a:lumMod val="5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1100" dirty="0" smtClean="0">
                  <a:solidFill>
                    <a:schemeClr val="bg1"/>
                  </a:solidFill>
                </a:rPr>
                <a:t>План на лечение</a:t>
              </a:r>
              <a:endParaRPr lang="en-US" sz="1100" dirty="0">
                <a:solidFill>
                  <a:schemeClr val="bg1"/>
                </a:solidFill>
              </a:endParaRPr>
            </a:p>
          </p:txBody>
        </p:sp>
        <p:sp>
          <p:nvSpPr>
            <p:cNvPr id="14" name="Oval 13"/>
            <p:cNvSpPr/>
            <p:nvPr/>
          </p:nvSpPr>
          <p:spPr>
            <a:xfrm>
              <a:off x="5652120" y="4653136"/>
              <a:ext cx="1692189" cy="1152128"/>
            </a:xfrm>
            <a:prstGeom prst="ellipse">
              <a:avLst/>
            </a:prstGeom>
            <a:solidFill>
              <a:schemeClr val="accent4">
                <a:lumMod val="75000"/>
              </a:scheme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1100" dirty="0" smtClean="0">
                  <a:solidFill>
                    <a:schemeClr val="bg1"/>
                  </a:solidFill>
                </a:rPr>
                <a:t>Проектиране на протезната конструкция</a:t>
              </a:r>
              <a:endParaRPr lang="en-US" sz="1100" dirty="0">
                <a:solidFill>
                  <a:schemeClr val="bg1"/>
                </a:solidFill>
              </a:endParaRPr>
            </a:p>
          </p:txBody>
        </p:sp>
        <p:sp>
          <p:nvSpPr>
            <p:cNvPr id="15" name="Oval 14"/>
            <p:cNvSpPr/>
            <p:nvPr/>
          </p:nvSpPr>
          <p:spPr>
            <a:xfrm>
              <a:off x="4572000" y="5349391"/>
              <a:ext cx="1908212" cy="1277911"/>
            </a:xfrm>
            <a:prstGeom prst="ellipse">
              <a:avLst/>
            </a:prstGeom>
            <a:solidFill>
              <a:srgbClr val="0070C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1100" dirty="0" smtClean="0">
                  <a:solidFill>
                    <a:schemeClr val="bg1"/>
                  </a:solidFill>
                </a:rPr>
                <a:t>Верификация на конструкцията чрез </a:t>
              </a:r>
              <a:r>
                <a:rPr lang="bg-BG" sz="1100" dirty="0" err="1" smtClean="0">
                  <a:solidFill>
                    <a:schemeClr val="bg1"/>
                  </a:solidFill>
                </a:rPr>
                <a:t>симулационен</a:t>
              </a:r>
              <a:r>
                <a:rPr lang="bg-BG" sz="1100" dirty="0" smtClean="0">
                  <a:solidFill>
                    <a:schemeClr val="bg1"/>
                  </a:solidFill>
                </a:rPr>
                <a:t> анализ и</a:t>
              </a:r>
              <a:r>
                <a:rPr lang="en-US" sz="1100" dirty="0" smtClean="0">
                  <a:solidFill>
                    <a:schemeClr val="bg1"/>
                  </a:solidFill>
                </a:rPr>
                <a:t> 3D </a:t>
              </a:r>
              <a:r>
                <a:rPr lang="bg-BG" sz="1100" dirty="0" smtClean="0">
                  <a:solidFill>
                    <a:schemeClr val="bg1"/>
                  </a:solidFill>
                </a:rPr>
                <a:t>печат</a:t>
              </a:r>
              <a:endParaRPr lang="en-US" sz="1100" dirty="0">
                <a:solidFill>
                  <a:schemeClr val="bg1"/>
                </a:solidFill>
              </a:endParaRPr>
            </a:p>
          </p:txBody>
        </p:sp>
        <p:sp>
          <p:nvSpPr>
            <p:cNvPr id="16" name="Oval 15"/>
            <p:cNvSpPr/>
            <p:nvPr/>
          </p:nvSpPr>
          <p:spPr>
            <a:xfrm>
              <a:off x="3339194" y="5493408"/>
              <a:ext cx="1476164" cy="1103944"/>
            </a:xfrm>
            <a:prstGeom prst="ellipse">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1100" dirty="0" smtClean="0">
                  <a:solidFill>
                    <a:schemeClr val="bg1"/>
                  </a:solidFill>
                </a:rPr>
                <a:t>Опити и изследвания на модел и начални образци</a:t>
              </a:r>
              <a:endParaRPr lang="en-US" sz="1100" dirty="0">
                <a:solidFill>
                  <a:schemeClr val="bg1"/>
                </a:solidFill>
              </a:endParaRPr>
            </a:p>
          </p:txBody>
        </p:sp>
        <p:sp>
          <p:nvSpPr>
            <p:cNvPr id="17" name="Oval 16"/>
            <p:cNvSpPr/>
            <p:nvPr/>
          </p:nvSpPr>
          <p:spPr>
            <a:xfrm>
              <a:off x="1929254" y="5073011"/>
              <a:ext cx="1614411" cy="1103944"/>
            </a:xfrm>
            <a:prstGeom prst="ellipse">
              <a:avLst/>
            </a:prstGeom>
            <a:solidFill>
              <a:srgbClr val="C0000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1100" dirty="0" smtClean="0">
                  <a:solidFill>
                    <a:schemeClr val="bg1"/>
                  </a:solidFill>
                </a:rPr>
                <a:t>Производство на протезната конструкция</a:t>
              </a:r>
              <a:endParaRPr lang="en-US" sz="1100" dirty="0">
                <a:solidFill>
                  <a:schemeClr val="bg1"/>
                </a:solidFill>
              </a:endParaRPr>
            </a:p>
          </p:txBody>
        </p:sp>
        <p:sp>
          <p:nvSpPr>
            <p:cNvPr id="18" name="Oval 17"/>
            <p:cNvSpPr/>
            <p:nvPr/>
          </p:nvSpPr>
          <p:spPr>
            <a:xfrm>
              <a:off x="1259632" y="4053248"/>
              <a:ext cx="1476164" cy="1103944"/>
            </a:xfrm>
            <a:prstGeom prst="ellipse">
              <a:avLst/>
            </a:prstGeom>
            <a:solidFill>
              <a:srgbClr val="FF000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1100" dirty="0" smtClean="0">
                  <a:solidFill>
                    <a:schemeClr val="bg1"/>
                  </a:solidFill>
                </a:rPr>
                <a:t>Доставка на протезната конструкция в клиниката</a:t>
              </a:r>
              <a:endParaRPr lang="en-US" sz="1100" dirty="0">
                <a:solidFill>
                  <a:schemeClr val="bg1"/>
                </a:solidFill>
              </a:endParaRPr>
            </a:p>
          </p:txBody>
        </p:sp>
        <p:sp>
          <p:nvSpPr>
            <p:cNvPr id="11" name="Oval 10"/>
            <p:cNvSpPr/>
            <p:nvPr/>
          </p:nvSpPr>
          <p:spPr>
            <a:xfrm>
              <a:off x="3599892" y="2109032"/>
              <a:ext cx="1548172" cy="1103944"/>
            </a:xfrm>
            <a:prstGeom prst="ellipse">
              <a:avLst/>
            </a:prstGeom>
            <a:solidFill>
              <a:srgbClr val="92D050"/>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1100" dirty="0" smtClean="0">
                  <a:solidFill>
                    <a:schemeClr val="bg1"/>
                  </a:solidFill>
                </a:rPr>
                <a:t>Регистрация на лечението от клиниката</a:t>
              </a:r>
              <a:endParaRPr lang="en-US" sz="1100" dirty="0">
                <a:solidFill>
                  <a:schemeClr val="bg1"/>
                </a:solidFill>
              </a:endParaRPr>
            </a:p>
          </p:txBody>
        </p:sp>
        <p:sp>
          <p:nvSpPr>
            <p:cNvPr id="10" name="Oval 9"/>
            <p:cNvSpPr/>
            <p:nvPr/>
          </p:nvSpPr>
          <p:spPr>
            <a:xfrm>
              <a:off x="2267745" y="2253048"/>
              <a:ext cx="1584175" cy="1103944"/>
            </a:xfrm>
            <a:prstGeom prst="ellipse">
              <a:avLst/>
            </a:prstGeom>
            <a:solidFill>
              <a:srgbClr val="00206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1100" dirty="0" err="1" smtClean="0">
                  <a:solidFill>
                    <a:schemeClr val="bg1"/>
                  </a:solidFill>
                </a:rPr>
                <a:t>Маркетинго</a:t>
              </a:r>
              <a:r>
                <a:rPr lang="bg-BG" sz="1100" dirty="0" smtClean="0">
                  <a:solidFill>
                    <a:schemeClr val="bg1"/>
                  </a:solidFill>
                </a:rPr>
                <a:t>-ва </a:t>
              </a:r>
              <a:r>
                <a:rPr lang="bg-BG" sz="1100" dirty="0">
                  <a:solidFill>
                    <a:schemeClr val="bg1"/>
                  </a:solidFill>
                </a:rPr>
                <a:t>информация</a:t>
              </a:r>
              <a:endParaRPr lang="en-US" sz="1100" dirty="0">
                <a:solidFill>
                  <a:schemeClr val="bg1"/>
                </a:solidFill>
              </a:endParaRPr>
            </a:p>
          </p:txBody>
        </p:sp>
        <p:sp>
          <p:nvSpPr>
            <p:cNvPr id="19" name="Oval 18"/>
            <p:cNvSpPr/>
            <p:nvPr/>
          </p:nvSpPr>
          <p:spPr>
            <a:xfrm>
              <a:off x="1232227" y="2973128"/>
              <a:ext cx="1603349" cy="1103944"/>
            </a:xfrm>
            <a:prstGeom prst="ellipse">
              <a:avLst/>
            </a:prstGeom>
            <a:solidFill>
              <a:schemeClr val="accent3">
                <a:lumMod val="7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1100" dirty="0" smtClean="0">
                  <a:solidFill>
                    <a:schemeClr val="bg1"/>
                  </a:solidFill>
                </a:rPr>
                <a:t>Верификация на произведения продукт в клиниката</a:t>
              </a:r>
              <a:endParaRPr lang="en-US" sz="1100" dirty="0">
                <a:solidFill>
                  <a:schemeClr val="bg1"/>
                </a:solidFill>
              </a:endParaRPr>
            </a:p>
          </p:txBody>
        </p:sp>
      </p:grpSp>
      <p:sp>
        <p:nvSpPr>
          <p:cNvPr id="8" name="Content Placeholder 6"/>
          <p:cNvSpPr txBox="1">
            <a:spLocks/>
          </p:cNvSpPr>
          <p:nvPr/>
        </p:nvSpPr>
        <p:spPr>
          <a:xfrm>
            <a:off x="6156176" y="6424073"/>
            <a:ext cx="2880320" cy="317295"/>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lgn="r">
              <a:lnSpc>
                <a:spcPct val="80000"/>
              </a:lnSpc>
              <a:buNone/>
              <a:defRPr/>
            </a:pPr>
            <a:r>
              <a:rPr lang="en-US" sz="1200" i="1" dirty="0"/>
              <a:t>[</a:t>
            </a:r>
            <a:r>
              <a:rPr lang="en-US" sz="1200" i="1" dirty="0" err="1"/>
              <a:t>Dobrzanski</a:t>
            </a:r>
            <a:r>
              <a:rPr lang="en-US" sz="1200" i="1" dirty="0"/>
              <a:t> L.A</a:t>
            </a:r>
            <a:r>
              <a:rPr lang="en-US" sz="1200" i="1" dirty="0" smtClean="0"/>
              <a:t>., MPC (2020)]</a:t>
            </a:r>
            <a:endParaRPr lang="bg-BG" sz="1200" i="1" dirty="0" smtClean="0"/>
          </a:p>
        </p:txBody>
      </p:sp>
    </p:spTree>
    <p:extLst>
      <p:ext uri="{BB962C8B-B14F-4D97-AF65-F5344CB8AC3E}">
        <p14:creationId xmlns:p14="http://schemas.microsoft.com/office/powerpoint/2010/main" val="27194156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4471" y="3828109"/>
            <a:ext cx="4716016" cy="2652759"/>
          </a:xfrm>
          <a:prstGeom prst="rect">
            <a:avLst/>
          </a:prstGeom>
        </p:spPr>
      </p:pic>
      <p:sp>
        <p:nvSpPr>
          <p:cNvPr id="4" name="Slide Number Placeholder 3"/>
          <p:cNvSpPr>
            <a:spLocks noGrp="1"/>
          </p:cNvSpPr>
          <p:nvPr>
            <p:ph type="sldNum" sz="quarter" idx="12"/>
          </p:nvPr>
        </p:nvSpPr>
        <p:spPr/>
        <p:txBody>
          <a:bodyPr/>
          <a:lstStyle/>
          <a:p>
            <a:fld id="{0EC7A8B4-EB1B-4124-A715-C71E228A3B6F}" type="slidenum">
              <a:rPr lang="en-US" smtClean="0"/>
              <a:t>25</a:t>
            </a:fld>
            <a:endParaRPr lang="en-US"/>
          </a:p>
        </p:txBody>
      </p:sp>
      <p:sp>
        <p:nvSpPr>
          <p:cNvPr id="6" name="Content Placeholder 2"/>
          <p:cNvSpPr>
            <a:spLocks noGrp="1"/>
          </p:cNvSpPr>
          <p:nvPr>
            <p:ph idx="1"/>
          </p:nvPr>
        </p:nvSpPr>
        <p:spPr>
          <a:xfrm>
            <a:off x="123503" y="1229693"/>
            <a:ext cx="8856984" cy="2487340"/>
          </a:xfrm>
        </p:spPr>
        <p:txBody>
          <a:bodyPr>
            <a:noAutofit/>
          </a:bodyPr>
          <a:lstStyle/>
          <a:p>
            <a:pPr marL="109728" indent="0" algn="ctr">
              <a:buNone/>
            </a:pPr>
            <a:r>
              <a:rPr lang="ru-RU" sz="2400" dirty="0" smtClean="0"/>
              <a:t>ПРОТЕТИЧНО ЛЕЧЕНИЕ</a:t>
            </a:r>
          </a:p>
          <a:p>
            <a:endParaRPr lang="en-US" sz="2000" b="1" dirty="0" smtClean="0"/>
          </a:p>
          <a:p>
            <a:r>
              <a:rPr lang="bg-BG" sz="2000" b="1" dirty="0" smtClean="0"/>
              <a:t>Протезните </a:t>
            </a:r>
            <a:r>
              <a:rPr lang="bg-BG" sz="2000" b="1" dirty="0"/>
              <a:t>възстановявания </a:t>
            </a:r>
            <a:r>
              <a:rPr lang="bg-BG" sz="2000" b="1" dirty="0" smtClean="0"/>
              <a:t>се проектират и </a:t>
            </a:r>
            <a:r>
              <a:rPr lang="bg-BG" sz="2000" b="1" dirty="0"/>
              <a:t>произвеждат </a:t>
            </a:r>
            <a:r>
              <a:rPr lang="bg-BG" sz="2000" b="1" dirty="0" smtClean="0"/>
              <a:t>индивидуално за всеки</a:t>
            </a:r>
            <a:r>
              <a:rPr lang="en-US" sz="2000" b="1" dirty="0" smtClean="0"/>
              <a:t> </a:t>
            </a:r>
            <a:r>
              <a:rPr lang="bg-BG" sz="2000" b="1" dirty="0" smtClean="0"/>
              <a:t>конкретен </a:t>
            </a:r>
            <a:r>
              <a:rPr lang="bg-BG" sz="2000" b="1" dirty="0"/>
              <a:t>пациент. </a:t>
            </a:r>
            <a:r>
              <a:rPr lang="bg-BG" sz="2000" b="1" dirty="0" smtClean="0"/>
              <a:t> </a:t>
            </a:r>
            <a:endParaRPr lang="en-US" sz="2000" b="1" dirty="0" smtClean="0"/>
          </a:p>
          <a:p>
            <a:r>
              <a:rPr lang="bg-BG" sz="2000" b="1" dirty="0"/>
              <a:t>Дейностите по планирането, проектирането и производството </a:t>
            </a:r>
            <a:r>
              <a:rPr lang="bg-BG" sz="2000" dirty="0"/>
              <a:t>на протезните възстановявания </a:t>
            </a:r>
            <a:r>
              <a:rPr lang="bg-BG" sz="2000" dirty="0" smtClean="0"/>
              <a:t>представлява </a:t>
            </a:r>
            <a:r>
              <a:rPr lang="bg-BG" sz="2000" b="1" dirty="0"/>
              <a:t>комплекс от клиничен и производствен процес. </a:t>
            </a:r>
          </a:p>
        </p:txBody>
      </p:sp>
      <p:sp>
        <p:nvSpPr>
          <p:cNvPr id="7" name="Title 1"/>
          <p:cNvSpPr txBox="1">
            <a:spLocks/>
          </p:cNvSpPr>
          <p:nvPr/>
        </p:nvSpPr>
        <p:spPr>
          <a:xfrm>
            <a:off x="107504" y="404664"/>
            <a:ext cx="5400600" cy="713953"/>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bg-BG" sz="3200" dirty="0" smtClean="0"/>
              <a:t>ДЕНТАЛНА МЕДИЦИНА 4.0</a:t>
            </a:r>
            <a:endParaRPr lang="en-US" sz="3200" dirty="0"/>
          </a:p>
        </p:txBody>
      </p:sp>
      <p:sp>
        <p:nvSpPr>
          <p:cNvPr id="8" name="Content Placeholder 2"/>
          <p:cNvSpPr txBox="1">
            <a:spLocks/>
          </p:cNvSpPr>
          <p:nvPr/>
        </p:nvSpPr>
        <p:spPr>
          <a:xfrm>
            <a:off x="107504" y="3828109"/>
            <a:ext cx="4328467" cy="2916074"/>
          </a:xfrm>
          <a:prstGeom prst="rect">
            <a:avLst/>
          </a:prstGeom>
        </p:spPr>
        <p:txBody>
          <a:bodyPr vert="horz">
            <a:no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bg-BG" sz="2000" b="1" dirty="0" err="1" smtClean="0"/>
              <a:t>Протетичното</a:t>
            </a:r>
            <a:r>
              <a:rPr lang="bg-BG" sz="2000" b="1" dirty="0" smtClean="0"/>
              <a:t> лечение - работа в екип:</a:t>
            </a:r>
          </a:p>
          <a:p>
            <a:pPr lvl="1"/>
            <a:r>
              <a:rPr lang="bg-BG" sz="2000" b="1" dirty="0" smtClean="0"/>
              <a:t>Дентален лекар-</a:t>
            </a:r>
            <a:r>
              <a:rPr lang="bg-BG" sz="2000" b="1" dirty="0" err="1" smtClean="0"/>
              <a:t>протезист</a:t>
            </a:r>
            <a:r>
              <a:rPr lang="bg-BG" sz="2000" dirty="0" smtClean="0"/>
              <a:t>, </a:t>
            </a:r>
          </a:p>
          <a:p>
            <a:pPr lvl="1"/>
            <a:r>
              <a:rPr lang="bg-BG" sz="2000" dirty="0" smtClean="0"/>
              <a:t>Често </a:t>
            </a:r>
            <a:r>
              <a:rPr lang="bg-BG" sz="2000" b="1" dirty="0" smtClean="0"/>
              <a:t>хирург и </a:t>
            </a:r>
            <a:r>
              <a:rPr lang="bg-BG" sz="2000" b="1" dirty="0" err="1" smtClean="0"/>
              <a:t>ортодонт</a:t>
            </a:r>
            <a:r>
              <a:rPr lang="bg-BG" sz="2000" dirty="0" smtClean="0"/>
              <a:t>,</a:t>
            </a:r>
          </a:p>
          <a:p>
            <a:pPr lvl="1"/>
            <a:r>
              <a:rPr lang="bg-BG" sz="2000" b="1" dirty="0" smtClean="0"/>
              <a:t>Дентален инженер, използващ </a:t>
            </a:r>
            <a:r>
              <a:rPr lang="bg-BG" sz="2000" b="1" dirty="0" err="1" smtClean="0"/>
              <a:t>биоинженерни</a:t>
            </a:r>
            <a:r>
              <a:rPr lang="bg-BG" sz="2000" b="1" dirty="0" smtClean="0"/>
              <a:t> методи. </a:t>
            </a:r>
          </a:p>
        </p:txBody>
      </p:sp>
    </p:spTree>
    <p:extLst>
      <p:ext uri="{BB962C8B-B14F-4D97-AF65-F5344CB8AC3E}">
        <p14:creationId xmlns:p14="http://schemas.microsoft.com/office/powerpoint/2010/main" val="19533568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EC7A8B4-EB1B-4124-A715-C71E228A3B6F}" type="slidenum">
              <a:rPr lang="en-US" smtClean="0"/>
              <a:t>26</a:t>
            </a:fld>
            <a:endParaRPr lang="en-US"/>
          </a:p>
        </p:txBody>
      </p:sp>
      <p:sp>
        <p:nvSpPr>
          <p:cNvPr id="6" name="Content Placeholder 2"/>
          <p:cNvSpPr>
            <a:spLocks noGrp="1"/>
          </p:cNvSpPr>
          <p:nvPr>
            <p:ph idx="1"/>
          </p:nvPr>
        </p:nvSpPr>
        <p:spPr>
          <a:xfrm>
            <a:off x="107504" y="1118617"/>
            <a:ext cx="8856984" cy="5550743"/>
          </a:xfrm>
        </p:spPr>
        <p:txBody>
          <a:bodyPr>
            <a:noAutofit/>
          </a:bodyPr>
          <a:lstStyle/>
          <a:p>
            <a:pPr marL="109728" indent="0" algn="ctr">
              <a:buNone/>
            </a:pPr>
            <a:r>
              <a:rPr lang="ru-RU" sz="2400" dirty="0" smtClean="0"/>
              <a:t>ПРОТЕТИЧНО ЛЕЧЕНИЕ</a:t>
            </a:r>
          </a:p>
          <a:p>
            <a:r>
              <a:rPr lang="bg-BG" sz="2400" b="1" dirty="0" smtClean="0"/>
              <a:t>Синергията </a:t>
            </a:r>
            <a:r>
              <a:rPr lang="bg-BG" sz="2400" b="1" dirty="0"/>
              <a:t>на </a:t>
            </a:r>
            <a:r>
              <a:rPr lang="bg-BG" sz="2400" b="1" dirty="0" smtClean="0"/>
              <a:t>интердисциплинарните познания </a:t>
            </a:r>
            <a:r>
              <a:rPr lang="bg-BG" sz="2400" dirty="0"/>
              <a:t>в </a:t>
            </a:r>
            <a:r>
              <a:rPr lang="bg-BG" sz="2400" dirty="0" smtClean="0"/>
              <a:t>областта на:</a:t>
            </a:r>
          </a:p>
          <a:p>
            <a:pPr lvl="1"/>
            <a:r>
              <a:rPr lang="bg-BG" sz="2000" b="1" dirty="0" smtClean="0"/>
              <a:t>Образната и дентална медицина, </a:t>
            </a:r>
          </a:p>
          <a:p>
            <a:pPr lvl="1"/>
            <a:r>
              <a:rPr lang="bg-BG" sz="2000" b="1" dirty="0" smtClean="0"/>
              <a:t>Тъканното </a:t>
            </a:r>
            <a:r>
              <a:rPr lang="bg-BG" sz="2000" b="1" dirty="0"/>
              <a:t>инженерство, </a:t>
            </a:r>
            <a:endParaRPr lang="bg-BG" sz="2000" b="1" dirty="0" smtClean="0"/>
          </a:p>
          <a:p>
            <a:pPr lvl="1"/>
            <a:r>
              <a:rPr lang="bg-BG" sz="2000" b="1" dirty="0" smtClean="0"/>
              <a:t>Денталното </a:t>
            </a:r>
            <a:r>
              <a:rPr lang="bg-BG" sz="2000" b="1" dirty="0"/>
              <a:t>инженерство, </a:t>
            </a:r>
            <a:endParaRPr lang="bg-BG" sz="2000" b="1" dirty="0" smtClean="0"/>
          </a:p>
          <a:p>
            <a:pPr lvl="1"/>
            <a:r>
              <a:rPr lang="bg-BG" sz="2000" b="1" dirty="0" smtClean="0"/>
              <a:t>Материали и технологии,</a:t>
            </a:r>
          </a:p>
          <a:p>
            <a:pPr lvl="1"/>
            <a:r>
              <a:rPr lang="en-US" sz="2000" b="1" dirty="0" smtClean="0"/>
              <a:t>CAD </a:t>
            </a:r>
            <a:r>
              <a:rPr lang="bg-BG" sz="2000" b="1" dirty="0" smtClean="0"/>
              <a:t>проектиране</a:t>
            </a:r>
            <a:endParaRPr lang="bg-BG" sz="2000" dirty="0" smtClean="0"/>
          </a:p>
          <a:p>
            <a:pPr marL="411480" lvl="1" indent="0">
              <a:buNone/>
            </a:pPr>
            <a:r>
              <a:rPr lang="bg-BG" sz="2400" dirty="0" smtClean="0">
                <a:solidFill>
                  <a:schemeClr val="tx1"/>
                </a:solidFill>
              </a:rPr>
              <a:t>позволяват </a:t>
            </a:r>
            <a:r>
              <a:rPr lang="bg-BG" sz="2400" dirty="0">
                <a:solidFill>
                  <a:schemeClr val="tx1"/>
                </a:solidFill>
              </a:rPr>
              <a:t>на </a:t>
            </a:r>
            <a:r>
              <a:rPr lang="bg-BG" sz="2400" b="1" dirty="0" smtClean="0">
                <a:solidFill>
                  <a:schemeClr val="tx1"/>
                </a:solidFill>
              </a:rPr>
              <a:t>денталния лекар </a:t>
            </a:r>
            <a:r>
              <a:rPr lang="bg-BG" sz="2400" b="1" dirty="0">
                <a:solidFill>
                  <a:schemeClr val="tx1"/>
                </a:solidFill>
              </a:rPr>
              <a:t>да прилага сложни планове за лечение. </a:t>
            </a:r>
            <a:endParaRPr lang="bg-BG" sz="2400" b="1" dirty="0" smtClean="0">
              <a:solidFill>
                <a:schemeClr val="tx1"/>
              </a:solidFill>
            </a:endParaRPr>
          </a:p>
          <a:p>
            <a:r>
              <a:rPr lang="bg-BG" sz="2400" b="1" dirty="0" smtClean="0"/>
              <a:t>Подробният план за проектиране и производство на конструкциите</a:t>
            </a:r>
            <a:r>
              <a:rPr lang="bg-BG" sz="2400" dirty="0" smtClean="0"/>
              <a:t>, </a:t>
            </a:r>
            <a:r>
              <a:rPr lang="bg-BG" sz="2400" dirty="0"/>
              <a:t>изготвен в зъботехническата лаборатория </a:t>
            </a:r>
            <a:r>
              <a:rPr lang="bg-BG" sz="2400" dirty="0" smtClean="0"/>
              <a:t>на основата на </a:t>
            </a:r>
            <a:r>
              <a:rPr lang="bg-BG" sz="2400" dirty="0"/>
              <a:t>плана за лечение, </a:t>
            </a:r>
            <a:r>
              <a:rPr lang="bg-BG" sz="2400" b="1" dirty="0" smtClean="0"/>
              <a:t>е условие </a:t>
            </a:r>
            <a:r>
              <a:rPr lang="bg-BG" sz="2400" b="1" dirty="0"/>
              <a:t>за ефективност на </a:t>
            </a:r>
            <a:r>
              <a:rPr lang="bg-BG" sz="2400" b="1" dirty="0" smtClean="0"/>
              <a:t>клиничната работа. </a:t>
            </a:r>
          </a:p>
        </p:txBody>
      </p:sp>
      <p:sp>
        <p:nvSpPr>
          <p:cNvPr id="7" name="Title 1"/>
          <p:cNvSpPr txBox="1">
            <a:spLocks/>
          </p:cNvSpPr>
          <p:nvPr/>
        </p:nvSpPr>
        <p:spPr>
          <a:xfrm>
            <a:off x="107504" y="404664"/>
            <a:ext cx="5400600" cy="713953"/>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bg-BG" sz="3200" dirty="0" smtClean="0"/>
              <a:t>ДЕНТАЛНА МЕДИЦИНА 4.0</a:t>
            </a:r>
            <a:endParaRPr lang="en-US" sz="3200" dirty="0"/>
          </a:p>
        </p:txBody>
      </p:sp>
    </p:spTree>
    <p:extLst>
      <p:ext uri="{BB962C8B-B14F-4D97-AF65-F5344CB8AC3E}">
        <p14:creationId xmlns:p14="http://schemas.microsoft.com/office/powerpoint/2010/main" val="690099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EC7A8B4-EB1B-4124-A715-C71E228A3B6F}" type="slidenum">
              <a:rPr lang="en-US" smtClean="0"/>
              <a:t>27</a:t>
            </a:fld>
            <a:endParaRPr lang="en-US"/>
          </a:p>
        </p:txBody>
      </p:sp>
      <p:sp>
        <p:nvSpPr>
          <p:cNvPr id="6" name="Content Placeholder 2"/>
          <p:cNvSpPr>
            <a:spLocks noGrp="1"/>
          </p:cNvSpPr>
          <p:nvPr>
            <p:ph idx="1"/>
          </p:nvPr>
        </p:nvSpPr>
        <p:spPr>
          <a:xfrm>
            <a:off x="251520" y="1132148"/>
            <a:ext cx="8727083" cy="1224136"/>
          </a:xfrm>
        </p:spPr>
        <p:txBody>
          <a:bodyPr>
            <a:noAutofit/>
          </a:bodyPr>
          <a:lstStyle/>
          <a:p>
            <a:pPr marL="109728" indent="0" algn="ctr">
              <a:buNone/>
            </a:pPr>
            <a:r>
              <a:rPr lang="ru-RU" sz="2400" cap="all" dirty="0" err="1" smtClean="0"/>
              <a:t>Клинична</a:t>
            </a:r>
            <a:r>
              <a:rPr lang="ru-RU" sz="2400" cap="all" dirty="0" smtClean="0"/>
              <a:t> </a:t>
            </a:r>
            <a:r>
              <a:rPr lang="ru-RU" sz="2400" cap="all" dirty="0"/>
              <a:t>дейност </a:t>
            </a:r>
            <a:r>
              <a:rPr lang="bg-BG" sz="2400" dirty="0" smtClean="0"/>
              <a:t>при Д</a:t>
            </a:r>
            <a:r>
              <a:rPr lang="ru-RU" sz="2400" dirty="0" smtClean="0"/>
              <a:t>ентална </a:t>
            </a:r>
            <a:r>
              <a:rPr lang="ru-RU" sz="2400" dirty="0"/>
              <a:t>медицина </a:t>
            </a:r>
            <a:r>
              <a:rPr lang="ru-RU" sz="2400" dirty="0" smtClean="0"/>
              <a:t>4.0 </a:t>
            </a:r>
          </a:p>
          <a:p>
            <a:r>
              <a:rPr lang="ru-RU" sz="2400" b="1" dirty="0" err="1" smtClean="0"/>
              <a:t>Синергично</a:t>
            </a:r>
            <a:r>
              <a:rPr lang="ru-RU" sz="2400" b="1" dirty="0" smtClean="0"/>
              <a:t> </a:t>
            </a:r>
            <a:r>
              <a:rPr lang="ru-RU" sz="2400" b="1" dirty="0"/>
              <a:t>зависи от </a:t>
            </a:r>
            <a:r>
              <a:rPr lang="ru-RU" sz="2400" b="1" dirty="0" smtClean="0"/>
              <a:t>високотехнологичните </a:t>
            </a:r>
            <a:r>
              <a:rPr lang="ru-RU" sz="2400" b="1" dirty="0"/>
              <a:t>дейности в областта на зъботехниката. </a:t>
            </a:r>
            <a:endParaRPr lang="ru-RU" sz="2400" b="1" dirty="0" smtClean="0"/>
          </a:p>
        </p:txBody>
      </p:sp>
      <p:sp>
        <p:nvSpPr>
          <p:cNvPr id="7" name="Title 1"/>
          <p:cNvSpPr txBox="1">
            <a:spLocks/>
          </p:cNvSpPr>
          <p:nvPr/>
        </p:nvSpPr>
        <p:spPr>
          <a:xfrm>
            <a:off x="107504" y="404664"/>
            <a:ext cx="5400600" cy="713953"/>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bg-BG" sz="3200" dirty="0" smtClean="0"/>
              <a:t>ДЕНТАЛНА МЕДИЦИНА 4.0</a:t>
            </a:r>
            <a:endParaRPr lang="en-US" sz="3200" dirty="0"/>
          </a:p>
        </p:txBody>
      </p:sp>
      <p:sp>
        <p:nvSpPr>
          <p:cNvPr id="24" name="Content Placeholder 2"/>
          <p:cNvSpPr txBox="1">
            <a:spLocks/>
          </p:cNvSpPr>
          <p:nvPr/>
        </p:nvSpPr>
        <p:spPr>
          <a:xfrm>
            <a:off x="-30460" y="2394955"/>
            <a:ext cx="4032764" cy="1321182"/>
          </a:xfrm>
          <a:prstGeom prst="rect">
            <a:avLst/>
          </a:prstGeom>
        </p:spPr>
        <p:txBody>
          <a:bodyPr vert="horz">
            <a:no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lvl="1" algn="ctr"/>
            <a:r>
              <a:rPr lang="bg-BG" sz="2000" dirty="0" smtClean="0"/>
              <a:t>Конструиране </a:t>
            </a:r>
            <a:r>
              <a:rPr lang="ru-RU" sz="2000" dirty="0" smtClean="0"/>
              <a:t>на протезни възстановявания и зъбни импланти чрез специализиран </a:t>
            </a:r>
            <a:r>
              <a:rPr lang="ru-RU" sz="2000" dirty="0" err="1" smtClean="0"/>
              <a:t>софтуер</a:t>
            </a:r>
            <a:r>
              <a:rPr lang="ru-RU" sz="2000" dirty="0" smtClean="0"/>
              <a:t>.</a:t>
            </a:r>
          </a:p>
        </p:txBody>
      </p:sp>
      <p:grpSp>
        <p:nvGrpSpPr>
          <p:cNvPr id="8" name="Group 7"/>
          <p:cNvGrpSpPr/>
          <p:nvPr/>
        </p:nvGrpSpPr>
        <p:grpSpPr>
          <a:xfrm>
            <a:off x="3952081" y="3199237"/>
            <a:ext cx="5054675" cy="3614139"/>
            <a:chOff x="3952081" y="2831937"/>
            <a:chExt cx="5054675" cy="3614139"/>
          </a:xfrm>
        </p:grpSpPr>
        <p:grpSp>
          <p:nvGrpSpPr>
            <p:cNvPr id="2" name="Group 1"/>
            <p:cNvGrpSpPr/>
            <p:nvPr/>
          </p:nvGrpSpPr>
          <p:grpSpPr>
            <a:xfrm>
              <a:off x="4493392" y="2831937"/>
              <a:ext cx="4485211" cy="3378370"/>
              <a:chOff x="4493392" y="3280002"/>
              <a:chExt cx="4485211" cy="3378370"/>
            </a:xfrm>
          </p:grpSpPr>
          <p:sp>
            <p:nvSpPr>
              <p:cNvPr id="9" name="Text Box 69"/>
              <p:cNvSpPr txBox="1"/>
              <p:nvPr/>
            </p:nvSpPr>
            <p:spPr>
              <a:xfrm>
                <a:off x="4493392" y="6140283"/>
                <a:ext cx="4485211" cy="51808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1000"/>
                  </a:spcAft>
                </a:pPr>
                <a:r>
                  <a:rPr lang="bg-BG" sz="1400" i="1" dirty="0" smtClean="0">
                    <a:effectLst/>
                    <a:latin typeface="Times New Roman"/>
                    <a:ea typeface="Calibri"/>
                    <a:cs typeface="Times New Roman"/>
                  </a:rPr>
                  <a:t>Коефициент </a:t>
                </a:r>
                <a:r>
                  <a:rPr lang="bg-BG" sz="1400" i="1" dirty="0">
                    <a:effectLst/>
                    <a:latin typeface="Times New Roman"/>
                    <a:ea typeface="Calibri"/>
                    <a:cs typeface="Times New Roman"/>
                  </a:rPr>
                  <a:t>на сигурност</a:t>
                </a:r>
                <a:r>
                  <a:rPr lang="bg-BG" sz="1400" dirty="0">
                    <a:effectLst/>
                    <a:latin typeface="Times New Roman"/>
                    <a:ea typeface="Calibri"/>
                    <a:cs typeface="Times New Roman"/>
                  </a:rPr>
                  <a:t> </a:t>
                </a:r>
                <a:r>
                  <a:rPr lang="bg-BG" sz="1400" i="1" dirty="0">
                    <a:effectLst/>
                    <a:latin typeface="Times New Roman"/>
                    <a:ea typeface="Calibri"/>
                    <a:cs typeface="Times New Roman"/>
                  </a:rPr>
                  <a:t>на дентални мостове, произведени чрез леене (а), (б) и ИЛС (в), (г</a:t>
                </a:r>
                <a:r>
                  <a:rPr lang="bg-BG" sz="1400" i="1" dirty="0" smtClean="0">
                    <a:effectLst/>
                    <a:latin typeface="Times New Roman"/>
                    <a:ea typeface="Calibri"/>
                    <a:cs typeface="Times New Roman"/>
                  </a:rPr>
                  <a:t>).</a:t>
                </a:r>
              </a:p>
              <a:p>
                <a:pPr algn="just">
                  <a:spcAft>
                    <a:spcPts val="1000"/>
                  </a:spcAft>
                </a:pPr>
                <a:endParaRPr lang="en-US" sz="1400" dirty="0">
                  <a:effectLst/>
                  <a:ea typeface="Calibri"/>
                  <a:cs typeface="Times New Roman"/>
                </a:endParaRPr>
              </a:p>
              <a:p>
                <a:pPr algn="ctr">
                  <a:spcAft>
                    <a:spcPts val="1000"/>
                  </a:spcAft>
                </a:pPr>
                <a:r>
                  <a:rPr lang="bg-BG" sz="1400" dirty="0">
                    <a:effectLst/>
                    <a:latin typeface="Times New Roman"/>
                    <a:ea typeface="Calibri"/>
                    <a:cs typeface="Times New Roman"/>
                  </a:rPr>
                  <a:t> </a:t>
                </a:r>
                <a:endParaRPr lang="en-US" sz="1400" dirty="0">
                  <a:effectLst/>
                  <a:ea typeface="Calibri"/>
                  <a:cs typeface="Times New Roman"/>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7059" y="3280002"/>
                <a:ext cx="4104753" cy="28977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6" name="Rectangle 25"/>
            <p:cNvSpPr/>
            <p:nvPr/>
          </p:nvSpPr>
          <p:spPr>
            <a:xfrm>
              <a:off x="3952081" y="6138299"/>
              <a:ext cx="5054675" cy="307777"/>
            </a:xfrm>
            <a:prstGeom prst="rect">
              <a:avLst/>
            </a:prstGeom>
          </p:spPr>
          <p:txBody>
            <a:bodyPr wrap="square">
              <a:spAutoFit/>
            </a:bodyPr>
            <a:lstStyle/>
            <a:p>
              <a:pPr algn="r"/>
              <a:r>
                <a:rPr lang="en-US" sz="1400" i="1" dirty="0" smtClean="0"/>
                <a:t>[</a:t>
              </a:r>
              <a:r>
                <a:rPr lang="en-US" sz="1400" i="1" dirty="0" err="1" smtClean="0"/>
                <a:t>Vasilev</a:t>
              </a:r>
              <a:r>
                <a:rPr lang="en-US" sz="1400" i="1" dirty="0" smtClean="0"/>
                <a:t> </a:t>
              </a:r>
              <a:r>
                <a:rPr lang="en-US" sz="1400" i="1" dirty="0"/>
                <a:t>T, T </a:t>
              </a:r>
              <a:r>
                <a:rPr lang="en-US" sz="1400" i="1" dirty="0" err="1"/>
                <a:t>Dikova</a:t>
              </a:r>
              <a:r>
                <a:rPr lang="en-US" sz="1400" i="1" dirty="0"/>
                <a:t>, D </a:t>
              </a:r>
              <a:r>
                <a:rPr lang="en-US" sz="1400" i="1" dirty="0" err="1"/>
                <a:t>Dzhendov</a:t>
              </a:r>
              <a:r>
                <a:rPr lang="en-US" sz="1400" i="1" dirty="0"/>
                <a:t>, E </a:t>
              </a:r>
              <a:r>
                <a:rPr lang="en-US" sz="1400" i="1" dirty="0" err="1" smtClean="0"/>
                <a:t>Ivanova</a:t>
              </a:r>
              <a:r>
                <a:rPr lang="bg-BG" sz="1400" i="1" dirty="0" smtClean="0"/>
                <a:t>, </a:t>
              </a:r>
              <a:r>
                <a:rPr lang="en-US" sz="1400" i="1" dirty="0" smtClean="0"/>
                <a:t>SSMD (2016)]</a:t>
              </a:r>
              <a:endParaRPr lang="en-US" sz="1400" i="1" dirty="0"/>
            </a:p>
          </p:txBody>
        </p:sp>
      </p:gr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3956428"/>
            <a:ext cx="3795914" cy="2135202"/>
          </a:xfrm>
          <a:prstGeom prst="rect">
            <a:avLst/>
          </a:prstGeom>
        </p:spPr>
      </p:pic>
      <p:sp>
        <p:nvSpPr>
          <p:cNvPr id="13" name="Content Placeholder 2"/>
          <p:cNvSpPr txBox="1">
            <a:spLocks/>
          </p:cNvSpPr>
          <p:nvPr/>
        </p:nvSpPr>
        <p:spPr>
          <a:xfrm>
            <a:off x="3707904" y="2394955"/>
            <a:ext cx="5095061" cy="647611"/>
          </a:xfrm>
          <a:prstGeom prst="rect">
            <a:avLst/>
          </a:prstGeom>
        </p:spPr>
        <p:txBody>
          <a:bodyPr vert="horz">
            <a:no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lvl="1" algn="ctr"/>
            <a:r>
              <a:rPr lang="ru-RU" sz="2000" dirty="0" err="1" smtClean="0"/>
              <a:t>Изследване</a:t>
            </a:r>
            <a:r>
              <a:rPr lang="ru-RU" sz="2000" dirty="0" smtClean="0"/>
              <a:t> с помощта на CAD/CAM инженерни методи. </a:t>
            </a:r>
            <a:endParaRPr lang="ru-RU" sz="2000" dirty="0"/>
          </a:p>
        </p:txBody>
      </p:sp>
    </p:spTree>
    <p:extLst>
      <p:ext uri="{BB962C8B-B14F-4D97-AF65-F5344CB8AC3E}">
        <p14:creationId xmlns:p14="http://schemas.microsoft.com/office/powerpoint/2010/main" val="36504310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EC7A8B4-EB1B-4124-A715-C71E228A3B6F}" type="slidenum">
              <a:rPr lang="en-US" smtClean="0"/>
              <a:t>28</a:t>
            </a:fld>
            <a:endParaRPr lang="en-US"/>
          </a:p>
        </p:txBody>
      </p:sp>
      <p:sp>
        <p:nvSpPr>
          <p:cNvPr id="6" name="Content Placeholder 2"/>
          <p:cNvSpPr>
            <a:spLocks noGrp="1"/>
          </p:cNvSpPr>
          <p:nvPr>
            <p:ph idx="1"/>
          </p:nvPr>
        </p:nvSpPr>
        <p:spPr>
          <a:xfrm>
            <a:off x="2936428" y="1428885"/>
            <a:ext cx="2479400" cy="1505704"/>
          </a:xfrm>
        </p:spPr>
        <p:txBody>
          <a:bodyPr>
            <a:noAutofit/>
          </a:bodyPr>
          <a:lstStyle/>
          <a:p>
            <a:pPr lvl="1"/>
            <a:r>
              <a:rPr lang="bg-BG" sz="2000" dirty="0"/>
              <a:t>Приложение на нови материали и технологии</a:t>
            </a:r>
            <a:r>
              <a:rPr lang="ru-RU" sz="2000" dirty="0"/>
              <a:t>. </a:t>
            </a:r>
          </a:p>
        </p:txBody>
      </p:sp>
      <p:sp>
        <p:nvSpPr>
          <p:cNvPr id="7" name="Title 1"/>
          <p:cNvSpPr txBox="1">
            <a:spLocks/>
          </p:cNvSpPr>
          <p:nvPr/>
        </p:nvSpPr>
        <p:spPr>
          <a:xfrm>
            <a:off x="107504" y="404664"/>
            <a:ext cx="5400600" cy="713953"/>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bg-BG" sz="3200" dirty="0" smtClean="0"/>
              <a:t>ДЕНТАЛНА МЕДИЦИНА 4.0</a:t>
            </a:r>
            <a:endParaRPr lang="en-US" sz="3200" dirty="0"/>
          </a:p>
        </p:txBody>
      </p:sp>
      <p:sp>
        <p:nvSpPr>
          <p:cNvPr id="5" name="Content Placeholder 2"/>
          <p:cNvSpPr txBox="1">
            <a:spLocks/>
          </p:cNvSpPr>
          <p:nvPr/>
        </p:nvSpPr>
        <p:spPr>
          <a:xfrm>
            <a:off x="17165" y="4650920"/>
            <a:ext cx="4911429" cy="2081553"/>
          </a:xfrm>
          <a:prstGeom prst="rect">
            <a:avLst/>
          </a:prstGeom>
        </p:spPr>
        <p:txBody>
          <a:bodyPr vert="horz">
            <a:no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lgn="ctr">
              <a:spcBef>
                <a:spcPts val="0"/>
              </a:spcBef>
              <a:buNone/>
            </a:pPr>
            <a:r>
              <a:rPr lang="ru-RU" sz="2400" b="1" dirty="0" smtClean="0"/>
              <a:t>Всичко това налага дефинирането и необходимостта от нова професия – </a:t>
            </a:r>
            <a:endParaRPr lang="en-US" sz="2400" b="1" dirty="0" smtClean="0"/>
          </a:p>
          <a:p>
            <a:pPr marL="109728" indent="0" algn="ctr">
              <a:spcBef>
                <a:spcPts val="0"/>
              </a:spcBef>
              <a:buNone/>
            </a:pPr>
            <a:r>
              <a:rPr lang="ru-RU" sz="2400" b="1" dirty="0" smtClean="0"/>
              <a:t>ДЕНТАЛЕН ИНЖЕНЕР.</a:t>
            </a:r>
          </a:p>
        </p:txBody>
      </p:sp>
      <p:grpSp>
        <p:nvGrpSpPr>
          <p:cNvPr id="3" name="Group 2"/>
          <p:cNvGrpSpPr/>
          <p:nvPr/>
        </p:nvGrpSpPr>
        <p:grpSpPr>
          <a:xfrm>
            <a:off x="5004048" y="188640"/>
            <a:ext cx="4105778" cy="6493785"/>
            <a:chOff x="5004048" y="267328"/>
            <a:chExt cx="4105778" cy="6493785"/>
          </a:xfrm>
        </p:grpSpPr>
        <p:grpSp>
          <p:nvGrpSpPr>
            <p:cNvPr id="2" name="Group 1"/>
            <p:cNvGrpSpPr/>
            <p:nvPr/>
          </p:nvGrpSpPr>
          <p:grpSpPr>
            <a:xfrm>
              <a:off x="5004048" y="267328"/>
              <a:ext cx="4105778" cy="6330024"/>
              <a:chOff x="5004048" y="9128"/>
              <a:chExt cx="4105778" cy="6330024"/>
            </a:xfrm>
          </p:grpSpPr>
          <p:sp>
            <p:nvSpPr>
              <p:cNvPr id="10" name="Text Box 925"/>
              <p:cNvSpPr txBox="1"/>
              <p:nvPr/>
            </p:nvSpPr>
            <p:spPr>
              <a:xfrm>
                <a:off x="5004048" y="5301208"/>
                <a:ext cx="4105778" cy="103794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1000"/>
                  </a:spcAft>
                </a:pPr>
                <a:r>
                  <a:rPr lang="bg-BG" sz="1400" i="1" dirty="0" smtClean="0">
                    <a:effectLst/>
                    <a:latin typeface="Times New Roman"/>
                    <a:ea typeface="Calibri"/>
                    <a:cs typeface="Times New Roman"/>
                  </a:rPr>
                  <a:t>Дентален </a:t>
                </a:r>
                <a:r>
                  <a:rPr lang="bg-BG" sz="1400" i="1" dirty="0">
                    <a:effectLst/>
                    <a:latin typeface="Times New Roman"/>
                    <a:ea typeface="Calibri"/>
                    <a:cs typeface="Times New Roman"/>
                  </a:rPr>
                  <a:t>мост, изработен от Co-Cr сплав чрез ИЛС. Схема на натоварване и деформации при огъване (а), нормални напрежения в най-опасното сечение (б) и лом на разрушения мост (в). </a:t>
                </a:r>
                <a:endParaRPr lang="en-US" sz="1200" dirty="0">
                  <a:effectLst/>
                  <a:ea typeface="Calibri"/>
                  <a:cs typeface="Times New Roman"/>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7107" y="9128"/>
                <a:ext cx="2714175" cy="5310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 name="Rectangle 7"/>
            <p:cNvSpPr/>
            <p:nvPr/>
          </p:nvSpPr>
          <p:spPr>
            <a:xfrm>
              <a:off x="5188924" y="6453336"/>
              <a:ext cx="3830539" cy="307777"/>
            </a:xfrm>
            <a:prstGeom prst="rect">
              <a:avLst/>
            </a:prstGeom>
          </p:spPr>
          <p:txBody>
            <a:bodyPr wrap="square">
              <a:spAutoFit/>
            </a:bodyPr>
            <a:lstStyle/>
            <a:p>
              <a:pPr algn="r"/>
              <a:r>
                <a:rPr lang="en-US" sz="1400" i="1" dirty="0" smtClean="0"/>
                <a:t>[</a:t>
              </a:r>
              <a:r>
                <a:rPr lang="en-US" sz="1400" i="1" dirty="0" err="1" smtClean="0"/>
                <a:t>Dikova</a:t>
              </a:r>
              <a:r>
                <a:rPr lang="en-US" sz="1400" i="1" dirty="0" smtClean="0"/>
                <a:t> T and </a:t>
              </a:r>
              <a:r>
                <a:rPr lang="en-US" sz="1400" i="1" dirty="0" err="1"/>
                <a:t>Vasilev</a:t>
              </a:r>
              <a:r>
                <a:rPr lang="en-US" sz="1400" i="1" dirty="0"/>
                <a:t> T</a:t>
              </a:r>
              <a:r>
                <a:rPr lang="en-US" sz="1400" i="1" dirty="0" smtClean="0"/>
                <a:t>, EFM (Aug 201</a:t>
              </a:r>
              <a:r>
                <a:rPr lang="bg-BG" sz="1400" i="1" dirty="0" smtClean="0"/>
                <a:t>9</a:t>
              </a:r>
              <a:r>
                <a:rPr lang="en-US" sz="1400" i="1" dirty="0" smtClean="0"/>
                <a:t>)]</a:t>
              </a:r>
              <a:endParaRPr lang="en-US" sz="1400" i="1" dirty="0"/>
            </a:p>
          </p:txBody>
        </p:sp>
      </p:gr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528" y="1095605"/>
            <a:ext cx="3034087" cy="2275565"/>
          </a:xfrm>
          <a:prstGeom prst="rect">
            <a:avLst/>
          </a:prstGeom>
        </p:spPr>
      </p:pic>
      <p:sp>
        <p:nvSpPr>
          <p:cNvPr id="12" name="Content Placeholder 2"/>
          <p:cNvSpPr txBox="1">
            <a:spLocks/>
          </p:cNvSpPr>
          <p:nvPr/>
        </p:nvSpPr>
        <p:spPr>
          <a:xfrm>
            <a:off x="314772" y="3587800"/>
            <a:ext cx="5400600" cy="1202224"/>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lvl="1" algn="r"/>
            <a:r>
              <a:rPr lang="ru-RU" sz="2000" dirty="0" err="1" smtClean="0"/>
              <a:t>Проектиране</a:t>
            </a:r>
            <a:r>
              <a:rPr lang="ru-RU" sz="2000" dirty="0" smtClean="0"/>
              <a:t> на </a:t>
            </a:r>
            <a:r>
              <a:rPr lang="ru-RU" sz="2000" dirty="0" err="1" smtClean="0"/>
              <a:t>производствени</a:t>
            </a:r>
            <a:r>
              <a:rPr lang="ru-RU" sz="2000" dirty="0" smtClean="0"/>
              <a:t> </a:t>
            </a:r>
            <a:r>
              <a:rPr lang="ru-RU" sz="2000" dirty="0" err="1" smtClean="0"/>
              <a:t>процеси</a:t>
            </a:r>
            <a:r>
              <a:rPr lang="ru-RU" sz="2000" dirty="0" smtClean="0"/>
              <a:t> с </a:t>
            </a:r>
            <a:r>
              <a:rPr lang="ru-RU" sz="2000" dirty="0" err="1" smtClean="0"/>
              <a:t>използване</a:t>
            </a:r>
            <a:r>
              <a:rPr lang="ru-RU" sz="2000" dirty="0" smtClean="0"/>
              <a:t> на CAD/CAM  и </a:t>
            </a:r>
            <a:r>
              <a:rPr lang="ru-RU" sz="2000" dirty="0" err="1" smtClean="0"/>
              <a:t>адитивни</a:t>
            </a:r>
            <a:r>
              <a:rPr lang="ru-RU" sz="2000" dirty="0" smtClean="0"/>
              <a:t> технологии. </a:t>
            </a:r>
            <a:endParaRPr lang="ru-RU" sz="2000" dirty="0"/>
          </a:p>
        </p:txBody>
      </p:sp>
    </p:spTree>
    <p:extLst>
      <p:ext uri="{BB962C8B-B14F-4D97-AF65-F5344CB8AC3E}">
        <p14:creationId xmlns:p14="http://schemas.microsoft.com/office/powerpoint/2010/main" val="27634502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EC7A8B4-EB1B-4124-A715-C71E228A3B6F}" type="slidenum">
              <a:rPr lang="en-US" smtClean="0"/>
              <a:t>29</a:t>
            </a:fld>
            <a:endParaRPr lang="en-US"/>
          </a:p>
        </p:txBody>
      </p:sp>
      <p:sp>
        <p:nvSpPr>
          <p:cNvPr id="6" name="Content Placeholder 2"/>
          <p:cNvSpPr>
            <a:spLocks noGrp="1"/>
          </p:cNvSpPr>
          <p:nvPr>
            <p:ph idx="1"/>
          </p:nvPr>
        </p:nvSpPr>
        <p:spPr>
          <a:xfrm>
            <a:off x="251520" y="1268760"/>
            <a:ext cx="8712968" cy="5400600"/>
          </a:xfrm>
        </p:spPr>
        <p:txBody>
          <a:bodyPr>
            <a:normAutofit/>
          </a:bodyPr>
          <a:lstStyle/>
          <a:p>
            <a:pPr marL="109728" indent="0" algn="ctr">
              <a:buNone/>
            </a:pPr>
            <a:r>
              <a:rPr lang="ru-RU" sz="2000" dirty="0" smtClean="0"/>
              <a:t>ДЕНТАЛЕН ИНЖЕНЕР</a:t>
            </a:r>
          </a:p>
          <a:p>
            <a:r>
              <a:rPr lang="ru-RU" sz="2000" b="1" dirty="0" err="1" smtClean="0"/>
              <a:t>Интердисциплинарна</a:t>
            </a:r>
            <a:r>
              <a:rPr lang="ru-RU" sz="2000" b="1" dirty="0" smtClean="0"/>
              <a:t> </a:t>
            </a:r>
            <a:r>
              <a:rPr lang="ru-RU" sz="2000" b="1" dirty="0" err="1" smtClean="0"/>
              <a:t>професия</a:t>
            </a:r>
            <a:r>
              <a:rPr lang="ru-RU" sz="2000" b="1" dirty="0" smtClean="0"/>
              <a:t>.</a:t>
            </a:r>
          </a:p>
          <a:p>
            <a:r>
              <a:rPr lang="ru-RU" sz="2000" b="1" dirty="0" smtClean="0"/>
              <a:t>Необходимост от хибридни </a:t>
            </a:r>
            <a:r>
              <a:rPr lang="ru-RU" sz="2000" b="1" dirty="0"/>
              <a:t>познания </a:t>
            </a:r>
            <a:r>
              <a:rPr lang="ru-RU" sz="2000" b="1" dirty="0" smtClean="0"/>
              <a:t>по инженерни и медицински науки:</a:t>
            </a:r>
          </a:p>
          <a:p>
            <a:pPr lvl="1"/>
            <a:r>
              <a:rPr lang="ru-RU" sz="2000" dirty="0" smtClean="0"/>
              <a:t>Дентална медицина;</a:t>
            </a:r>
          </a:p>
          <a:p>
            <a:pPr lvl="1"/>
            <a:r>
              <a:rPr lang="ru-RU" sz="2000" dirty="0" smtClean="0"/>
              <a:t>Медицински </a:t>
            </a:r>
            <a:r>
              <a:rPr lang="ru-RU" sz="2000" dirty="0"/>
              <a:t>техники за образна диагностика, включително CBCT; </a:t>
            </a:r>
            <a:endParaRPr lang="ru-RU" sz="2000" dirty="0" smtClean="0"/>
          </a:p>
          <a:p>
            <a:pPr lvl="1"/>
            <a:r>
              <a:rPr lang="ru-RU" sz="2000" dirty="0" smtClean="0"/>
              <a:t>Усъвършенствани </a:t>
            </a:r>
            <a:r>
              <a:rPr lang="en-US" sz="2000" dirty="0" smtClean="0"/>
              <a:t>IT</a:t>
            </a:r>
            <a:r>
              <a:rPr lang="ru-RU" sz="2000" dirty="0" smtClean="0"/>
              <a:t> </a:t>
            </a:r>
            <a:r>
              <a:rPr lang="bg-BG" sz="2000" dirty="0" smtClean="0"/>
              <a:t>системи;</a:t>
            </a:r>
          </a:p>
          <a:p>
            <a:pPr lvl="1"/>
            <a:r>
              <a:rPr lang="ru-RU" sz="2000" dirty="0" smtClean="0"/>
              <a:t>Умения за програмиране и дигитално проектиране; </a:t>
            </a:r>
          </a:p>
          <a:p>
            <a:pPr lvl="1"/>
            <a:r>
              <a:rPr lang="ru-RU" sz="2000" dirty="0" smtClean="0"/>
              <a:t>Използване на </a:t>
            </a:r>
            <a:r>
              <a:rPr lang="ru-RU" sz="2000" dirty="0"/>
              <a:t>облачни </a:t>
            </a:r>
            <a:r>
              <a:rPr lang="ru-RU" sz="2000" dirty="0" smtClean="0"/>
              <a:t>технологии и виртуална реалност;</a:t>
            </a:r>
          </a:p>
          <a:p>
            <a:pPr lvl="1"/>
            <a:r>
              <a:rPr lang="ru-RU" sz="2000" dirty="0" smtClean="0"/>
              <a:t>Теоретични </a:t>
            </a:r>
            <a:r>
              <a:rPr lang="ru-RU" sz="2000" dirty="0"/>
              <a:t>и практически познания по </a:t>
            </a:r>
            <a:r>
              <a:rPr lang="ru-RU" sz="2000" dirty="0" smtClean="0"/>
              <a:t>биоинженерство;</a:t>
            </a:r>
          </a:p>
          <a:p>
            <a:pPr lvl="1"/>
            <a:r>
              <a:rPr lang="ru-RU" sz="2000" dirty="0" smtClean="0"/>
              <a:t>Съвременни материали и биоматериали; </a:t>
            </a:r>
          </a:p>
          <a:p>
            <a:pPr lvl="1"/>
            <a:r>
              <a:rPr lang="ru-RU" sz="2000" dirty="0" smtClean="0"/>
              <a:t>Съвременни производствени технологии и оборудване, включително адитивни технологии. </a:t>
            </a:r>
          </a:p>
          <a:p>
            <a:pPr lvl="1"/>
            <a:r>
              <a:rPr lang="bg-BG" sz="2000" dirty="0" smtClean="0"/>
              <a:t>Съвременни кибер-</a:t>
            </a:r>
            <a:r>
              <a:rPr lang="en-US" sz="2000" dirty="0" smtClean="0"/>
              <a:t>IT</a:t>
            </a:r>
            <a:r>
              <a:rPr lang="ru-RU" sz="2000" dirty="0" smtClean="0"/>
              <a:t> </a:t>
            </a:r>
            <a:r>
              <a:rPr lang="bg-BG" sz="2000" dirty="0" smtClean="0"/>
              <a:t>системи за контрол на производството.</a:t>
            </a:r>
            <a:endParaRPr lang="ru-RU" sz="2000" dirty="0" smtClean="0"/>
          </a:p>
          <a:p>
            <a:pPr marL="109728" indent="0" algn="ctr">
              <a:buNone/>
            </a:pPr>
            <a:endParaRPr lang="ru-RU" sz="2000" dirty="0" smtClean="0"/>
          </a:p>
        </p:txBody>
      </p:sp>
      <p:sp>
        <p:nvSpPr>
          <p:cNvPr id="7" name="Title 1"/>
          <p:cNvSpPr txBox="1">
            <a:spLocks/>
          </p:cNvSpPr>
          <p:nvPr/>
        </p:nvSpPr>
        <p:spPr>
          <a:xfrm>
            <a:off x="107504" y="404664"/>
            <a:ext cx="5400600" cy="713953"/>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bg-BG" sz="3200" dirty="0" smtClean="0"/>
              <a:t>ДЕНТАЛНА МЕДИЦИНА 4.0</a:t>
            </a:r>
            <a:endParaRPr lang="en-US" sz="3200" dirty="0"/>
          </a:p>
        </p:txBody>
      </p:sp>
    </p:spTree>
    <p:extLst>
      <p:ext uri="{BB962C8B-B14F-4D97-AF65-F5344CB8AC3E}">
        <p14:creationId xmlns:p14="http://schemas.microsoft.com/office/powerpoint/2010/main" val="7321518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3372" y="404664"/>
            <a:ext cx="5439468" cy="792088"/>
          </a:xfrm>
        </p:spPr>
        <p:txBody>
          <a:bodyPr>
            <a:normAutofit/>
          </a:bodyPr>
          <a:lstStyle/>
          <a:p>
            <a:pPr algn="ctr">
              <a:lnSpc>
                <a:spcPct val="80000"/>
              </a:lnSpc>
              <a:defRPr/>
            </a:pPr>
            <a:r>
              <a:rPr lang="bg-BG" sz="3200" dirty="0" smtClean="0"/>
              <a:t>ИНДУСТРИЯ 4.0</a:t>
            </a:r>
            <a:endParaRPr lang="bg-BG" sz="3200" dirty="0"/>
          </a:p>
        </p:txBody>
      </p:sp>
      <p:sp>
        <p:nvSpPr>
          <p:cNvPr id="3" name="Slide Number Placeholder 2"/>
          <p:cNvSpPr>
            <a:spLocks noGrp="1"/>
          </p:cNvSpPr>
          <p:nvPr>
            <p:ph type="sldNum" sz="quarter" idx="12"/>
          </p:nvPr>
        </p:nvSpPr>
        <p:spPr/>
        <p:txBody>
          <a:bodyPr/>
          <a:lstStyle/>
          <a:p>
            <a:fld id="{0EC7A8B4-EB1B-4124-A715-C71E228A3B6F}" type="slidenum">
              <a:rPr lang="en-US" smtClean="0"/>
              <a:t>3</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6635" y="1340768"/>
            <a:ext cx="6435725" cy="453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a:spLocks noGrp="1" noChangeArrowheads="1"/>
          </p:cNvSpPr>
          <p:nvPr>
            <p:ph sz="half" idx="1"/>
          </p:nvPr>
        </p:nvSpPr>
        <p:spPr>
          <a:xfrm>
            <a:off x="5868144" y="6237312"/>
            <a:ext cx="3096344" cy="431748"/>
          </a:xfrm>
        </p:spPr>
        <p:txBody>
          <a:bodyPr>
            <a:normAutofit/>
          </a:bodyPr>
          <a:lstStyle/>
          <a:p>
            <a:pPr algn="ctr" eaLnBrk="1" hangingPunct="1">
              <a:lnSpc>
                <a:spcPct val="80000"/>
              </a:lnSpc>
              <a:buFont typeface="Wingdings" pitchFamily="2" charset="2"/>
              <a:buNone/>
              <a:defRPr/>
            </a:pPr>
            <a:r>
              <a:rPr lang="en-US" sz="1400" i="1" dirty="0" smtClean="0">
                <a:effectLst/>
              </a:rPr>
              <a:t>[</a:t>
            </a:r>
            <a:r>
              <a:rPr lang="en-US" sz="1400" i="1" dirty="0" err="1" smtClean="0"/>
              <a:t>Dobrzanski</a:t>
            </a:r>
            <a:r>
              <a:rPr lang="en-US" sz="1400" i="1" dirty="0" smtClean="0"/>
              <a:t> L.A. </a:t>
            </a:r>
            <a:r>
              <a:rPr lang="en-US" sz="1400" i="1" dirty="0" smtClean="0">
                <a:effectLst/>
              </a:rPr>
              <a:t>(Sep.2019)]</a:t>
            </a:r>
            <a:r>
              <a:rPr lang="bg-BG" sz="1400" i="1" dirty="0">
                <a:effectLst/>
              </a:rPr>
              <a:t>.</a:t>
            </a:r>
            <a:endParaRPr lang="bg-BG" sz="1400" i="1" dirty="0" smtClean="0"/>
          </a:p>
        </p:txBody>
      </p:sp>
    </p:spTree>
    <p:extLst>
      <p:ext uri="{BB962C8B-B14F-4D97-AF65-F5344CB8AC3E}">
        <p14:creationId xmlns:p14="http://schemas.microsoft.com/office/powerpoint/2010/main" val="3407179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EC7A8B4-EB1B-4124-A715-C71E228A3B6F}" type="slidenum">
              <a:rPr lang="en-US" smtClean="0"/>
              <a:t>30</a:t>
            </a:fld>
            <a:endParaRPr lang="en-US"/>
          </a:p>
        </p:txBody>
      </p:sp>
      <p:sp>
        <p:nvSpPr>
          <p:cNvPr id="6" name="Content Placeholder 2"/>
          <p:cNvSpPr>
            <a:spLocks noGrp="1"/>
          </p:cNvSpPr>
          <p:nvPr>
            <p:ph idx="1"/>
          </p:nvPr>
        </p:nvSpPr>
        <p:spPr>
          <a:xfrm>
            <a:off x="251520" y="1118617"/>
            <a:ext cx="8712968" cy="5550743"/>
          </a:xfrm>
        </p:spPr>
        <p:txBody>
          <a:bodyPr>
            <a:noAutofit/>
          </a:bodyPr>
          <a:lstStyle/>
          <a:p>
            <a:pPr marL="109728" indent="0" algn="ctr">
              <a:buNone/>
            </a:pPr>
            <a:r>
              <a:rPr lang="ru-RU" sz="2400" dirty="0" smtClean="0"/>
              <a:t>ДЕНТАЛЕН ИНЖЕНЕР</a:t>
            </a:r>
          </a:p>
          <a:p>
            <a:r>
              <a:rPr lang="ru-RU" sz="2400" b="1" dirty="0" smtClean="0"/>
              <a:t>Връзката </a:t>
            </a:r>
            <a:r>
              <a:rPr lang="ru-RU" sz="2400" b="1" dirty="0"/>
              <a:t>между </a:t>
            </a:r>
            <a:r>
              <a:rPr lang="ru-RU" sz="2400" b="1" dirty="0" smtClean="0"/>
              <a:t>дентален лекар и дентален инженер </a:t>
            </a:r>
            <a:r>
              <a:rPr lang="ru-RU" sz="2400" dirty="0" smtClean="0"/>
              <a:t>ще претърпи </a:t>
            </a:r>
            <a:r>
              <a:rPr lang="ru-RU" sz="2400" b="1" dirty="0"/>
              <a:t>качествени промени</a:t>
            </a:r>
            <a:r>
              <a:rPr lang="ru-RU" sz="2400" dirty="0"/>
              <a:t>. </a:t>
            </a:r>
            <a:endParaRPr lang="ru-RU" sz="2400" dirty="0" smtClean="0"/>
          </a:p>
          <a:p>
            <a:r>
              <a:rPr lang="ru-RU" sz="2400" b="1" dirty="0"/>
              <a:t>Денталният лекар:</a:t>
            </a:r>
          </a:p>
          <a:p>
            <a:pPr lvl="1"/>
            <a:r>
              <a:rPr lang="ru-RU" sz="2000" dirty="0"/>
              <a:t>Диагностицира и документира състоянието на пациента и зъбите му с използването на CBCT. </a:t>
            </a:r>
          </a:p>
          <a:p>
            <a:pPr lvl="1"/>
            <a:r>
              <a:rPr lang="ru-RU" sz="2000" dirty="0" err="1" smtClean="0"/>
              <a:t>Осъществява</a:t>
            </a:r>
            <a:r>
              <a:rPr lang="ru-RU" sz="2000" dirty="0" smtClean="0"/>
              <a:t> </a:t>
            </a:r>
            <a:r>
              <a:rPr lang="ru-RU" sz="2000" dirty="0"/>
              <a:t>и наблюдава цялото лечение от медицинска гледна точка. </a:t>
            </a:r>
            <a:endParaRPr lang="ru-RU" sz="2400" dirty="0"/>
          </a:p>
          <a:p>
            <a:r>
              <a:rPr lang="ru-RU" sz="2400" b="1" dirty="0"/>
              <a:t>Денталният инженер:</a:t>
            </a:r>
          </a:p>
          <a:p>
            <a:pPr lvl="1"/>
            <a:r>
              <a:rPr lang="ru-RU" sz="2000" dirty="0"/>
              <a:t>Проектира </a:t>
            </a:r>
            <a:r>
              <a:rPr lang="ru-RU" sz="2000" dirty="0" smtClean="0"/>
              <a:t>конструкцията </a:t>
            </a:r>
            <a:r>
              <a:rPr lang="ru-RU" sz="2000" dirty="0"/>
              <a:t>и производството на протезната реставрация с одобрение от денталния лекар. </a:t>
            </a:r>
            <a:endParaRPr lang="ru-RU" sz="2000" dirty="0" smtClean="0"/>
          </a:p>
          <a:p>
            <a:pPr lvl="1"/>
            <a:r>
              <a:rPr lang="ru-RU" sz="2000" dirty="0" smtClean="0"/>
              <a:t>Виртуални симулации още в етапа </a:t>
            </a:r>
            <a:r>
              <a:rPr lang="ru-RU" sz="2000" dirty="0"/>
              <a:t>на </a:t>
            </a:r>
            <a:r>
              <a:rPr lang="ru-RU" sz="2000" dirty="0" smtClean="0"/>
              <a:t>проектиране на </a:t>
            </a:r>
            <a:r>
              <a:rPr lang="ru-RU" sz="2000" dirty="0" err="1" smtClean="0"/>
              <a:t>протезна</a:t>
            </a:r>
            <a:r>
              <a:rPr lang="ru-RU" sz="2000" dirty="0" smtClean="0"/>
              <a:t> конструкция.</a:t>
            </a:r>
          </a:p>
          <a:p>
            <a:pPr lvl="1"/>
            <a:r>
              <a:rPr lang="ru-RU" sz="2000" dirty="0" smtClean="0"/>
              <a:t>Носи </a:t>
            </a:r>
            <a:r>
              <a:rPr lang="ru-RU" sz="2000" dirty="0"/>
              <a:t>пълна отговорност за качеството на тази реставрация, която след одобрение от денталния лекар се поставя в устата на пациента.  </a:t>
            </a:r>
            <a:endParaRPr lang="ru-RU" sz="2000" b="1" dirty="0"/>
          </a:p>
        </p:txBody>
      </p:sp>
      <p:sp>
        <p:nvSpPr>
          <p:cNvPr id="7" name="Title 1"/>
          <p:cNvSpPr txBox="1">
            <a:spLocks/>
          </p:cNvSpPr>
          <p:nvPr/>
        </p:nvSpPr>
        <p:spPr>
          <a:xfrm>
            <a:off x="107504" y="404664"/>
            <a:ext cx="5400600" cy="713953"/>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bg-BG" sz="3200" dirty="0" smtClean="0"/>
              <a:t>ДЕНТАЛНА МЕДИЦИНА 4.0</a:t>
            </a:r>
            <a:endParaRPr lang="en-US" sz="3200" dirty="0"/>
          </a:p>
        </p:txBody>
      </p:sp>
    </p:spTree>
    <p:extLst>
      <p:ext uri="{BB962C8B-B14F-4D97-AF65-F5344CB8AC3E}">
        <p14:creationId xmlns:p14="http://schemas.microsoft.com/office/powerpoint/2010/main" val="16974990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EC7A8B4-EB1B-4124-A715-C71E228A3B6F}" type="slidenum">
              <a:rPr lang="en-US" smtClean="0"/>
              <a:t>31</a:t>
            </a:fld>
            <a:endParaRPr lang="en-US"/>
          </a:p>
        </p:txBody>
      </p:sp>
      <p:sp>
        <p:nvSpPr>
          <p:cNvPr id="6" name="Content Placeholder 2"/>
          <p:cNvSpPr>
            <a:spLocks noGrp="1"/>
          </p:cNvSpPr>
          <p:nvPr>
            <p:ph idx="1"/>
          </p:nvPr>
        </p:nvSpPr>
        <p:spPr>
          <a:xfrm>
            <a:off x="107504" y="1118617"/>
            <a:ext cx="8856984" cy="2742431"/>
          </a:xfrm>
        </p:spPr>
        <p:txBody>
          <a:bodyPr>
            <a:noAutofit/>
          </a:bodyPr>
          <a:lstStyle/>
          <a:p>
            <a:pPr marL="109728" indent="0" algn="ctr">
              <a:buNone/>
            </a:pPr>
            <a:r>
              <a:rPr lang="ru-RU" sz="2400" dirty="0" smtClean="0"/>
              <a:t>ДЕНТАЛЕН ИНЖЕНЕР</a:t>
            </a:r>
          </a:p>
          <a:p>
            <a:endParaRPr lang="ru-RU" sz="2400" b="1" dirty="0" smtClean="0"/>
          </a:p>
          <a:p>
            <a:r>
              <a:rPr lang="ru-RU" sz="2400" b="1" dirty="0" err="1" smtClean="0"/>
              <a:t>Целият</a:t>
            </a:r>
            <a:r>
              <a:rPr lang="ru-RU" sz="2400" b="1" dirty="0" smtClean="0"/>
              <a:t> </a:t>
            </a:r>
            <a:r>
              <a:rPr lang="ru-RU" sz="2400" b="1" dirty="0"/>
              <a:t>план за проектиране и производство на протезаната конструкция </a:t>
            </a:r>
            <a:r>
              <a:rPr lang="ru-RU" sz="2400" dirty="0" err="1"/>
              <a:t>ще</a:t>
            </a:r>
            <a:r>
              <a:rPr lang="ru-RU" sz="2400" dirty="0"/>
              <a:t> </a:t>
            </a:r>
            <a:r>
              <a:rPr lang="ru-RU" sz="2400" dirty="0" err="1" smtClean="0"/>
              <a:t>бъде</a:t>
            </a:r>
            <a:r>
              <a:rPr lang="ru-RU" sz="2400" dirty="0" smtClean="0"/>
              <a:t> от</a:t>
            </a:r>
            <a:r>
              <a:rPr lang="ru-RU" sz="2400" b="1" dirty="0" smtClean="0"/>
              <a:t> </a:t>
            </a:r>
            <a:r>
              <a:rPr lang="ru-RU" sz="2400" b="1" dirty="0"/>
              <a:t>компетенциите на денталния инженер</a:t>
            </a:r>
            <a:r>
              <a:rPr lang="ru-RU" sz="2400" dirty="0"/>
              <a:t>, който ще </a:t>
            </a:r>
            <a:r>
              <a:rPr lang="ru-RU" sz="2400" b="1" dirty="0"/>
              <a:t>работи съвместно с лекаря по дентална медицина. </a:t>
            </a:r>
            <a:endParaRPr lang="ru-RU" sz="2400" b="1" dirty="0" smtClean="0"/>
          </a:p>
          <a:p>
            <a:pPr marL="109728" indent="0" algn="ctr">
              <a:buNone/>
            </a:pPr>
            <a:endParaRPr lang="ru-RU" sz="2400" dirty="0" smtClean="0"/>
          </a:p>
        </p:txBody>
      </p:sp>
      <p:sp>
        <p:nvSpPr>
          <p:cNvPr id="7" name="Title 1"/>
          <p:cNvSpPr txBox="1">
            <a:spLocks/>
          </p:cNvSpPr>
          <p:nvPr/>
        </p:nvSpPr>
        <p:spPr>
          <a:xfrm>
            <a:off x="107504" y="404664"/>
            <a:ext cx="5400600" cy="713953"/>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bg-BG" sz="3200" dirty="0" smtClean="0"/>
              <a:t>ДЕНТАЛНА МЕДИЦИНА 4.0</a:t>
            </a:r>
            <a:endParaRPr lang="en-US" sz="3200" dirty="0"/>
          </a:p>
        </p:txBody>
      </p:sp>
      <p:sp>
        <p:nvSpPr>
          <p:cNvPr id="8" name="Content Placeholder 2"/>
          <p:cNvSpPr txBox="1">
            <a:spLocks/>
          </p:cNvSpPr>
          <p:nvPr/>
        </p:nvSpPr>
        <p:spPr>
          <a:xfrm>
            <a:off x="377788" y="4077072"/>
            <a:ext cx="8316416" cy="2551974"/>
          </a:xfrm>
          <a:prstGeom prst="rect">
            <a:avLst/>
          </a:prstGeom>
        </p:spPr>
        <p:txBody>
          <a:bodyPr vert="horz">
            <a:no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algn="ctr"/>
            <a:r>
              <a:rPr lang="bg-BG" sz="2400" b="1" dirty="0" smtClean="0"/>
              <a:t>Необходимо е:</a:t>
            </a:r>
          </a:p>
          <a:p>
            <a:pPr lvl="1" algn="ctr"/>
            <a:r>
              <a:rPr lang="bg-BG" sz="2400" b="1" dirty="0" smtClean="0"/>
              <a:t>Взаимно разбиране между денталния лекар и денталния инженер </a:t>
            </a:r>
            <a:r>
              <a:rPr lang="bg-BG" sz="2400" dirty="0" smtClean="0"/>
              <a:t>за спецификите и ограниченията както на технологиите, така и на клиничното лечение;</a:t>
            </a:r>
          </a:p>
          <a:p>
            <a:pPr lvl="1" algn="ctr"/>
            <a:r>
              <a:rPr lang="bg-BG" sz="2400" b="1" dirty="0" smtClean="0"/>
              <a:t>Доверие и сътрудничество.</a:t>
            </a:r>
            <a:endParaRPr lang="ru-RU" sz="2400" b="1" dirty="0" smtClean="0"/>
          </a:p>
        </p:txBody>
      </p:sp>
    </p:spTree>
    <p:extLst>
      <p:ext uri="{BB962C8B-B14F-4D97-AF65-F5344CB8AC3E}">
        <p14:creationId xmlns:p14="http://schemas.microsoft.com/office/powerpoint/2010/main" val="27205971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2600" y="2348880"/>
            <a:ext cx="3909195"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0EC7A8B4-EB1B-4124-A715-C71E228A3B6F}" type="slidenum">
              <a:rPr lang="en-US" smtClean="0"/>
              <a:t>32</a:t>
            </a:fld>
            <a:endParaRPr lang="en-US"/>
          </a:p>
        </p:txBody>
      </p:sp>
      <p:sp>
        <p:nvSpPr>
          <p:cNvPr id="6" name="Content Placeholder 2"/>
          <p:cNvSpPr>
            <a:spLocks noGrp="1"/>
          </p:cNvSpPr>
          <p:nvPr>
            <p:ph idx="1"/>
          </p:nvPr>
        </p:nvSpPr>
        <p:spPr>
          <a:xfrm>
            <a:off x="-1116" y="1766689"/>
            <a:ext cx="5653236" cy="4302406"/>
          </a:xfrm>
        </p:spPr>
        <p:txBody>
          <a:bodyPr>
            <a:noAutofit/>
          </a:bodyPr>
          <a:lstStyle/>
          <a:p>
            <a:r>
              <a:rPr lang="ru-RU" sz="2000" b="1" dirty="0" smtClean="0"/>
              <a:t>Разходите за </a:t>
            </a:r>
            <a:r>
              <a:rPr lang="ru-RU" sz="2000" b="1" dirty="0"/>
              <a:t>производство </a:t>
            </a:r>
            <a:r>
              <a:rPr lang="ru-RU" sz="2000" dirty="0"/>
              <a:t>на персонализирани протезни </a:t>
            </a:r>
            <a:r>
              <a:rPr lang="ru-RU" sz="2000" dirty="0" smtClean="0"/>
              <a:t>конструкции </a:t>
            </a:r>
            <a:r>
              <a:rPr lang="ru-RU" sz="2000" b="1" dirty="0" smtClean="0"/>
              <a:t>се </a:t>
            </a:r>
            <a:r>
              <a:rPr lang="ru-RU" sz="2000" b="1" dirty="0" err="1" smtClean="0"/>
              <a:t>намаляват</a:t>
            </a:r>
            <a:r>
              <a:rPr lang="ru-RU" sz="2000" b="1" dirty="0" smtClean="0"/>
              <a:t> с </a:t>
            </a:r>
            <a:r>
              <a:rPr lang="ru-RU" sz="2000" b="1" dirty="0"/>
              <a:t>над 70% </a:t>
            </a:r>
            <a:r>
              <a:rPr lang="ru-RU" sz="2000" dirty="0"/>
              <a:t>в сравнение с </a:t>
            </a:r>
            <a:r>
              <a:rPr lang="ru-RU" sz="2000" dirty="0" err="1"/>
              <a:t>конвенционалните</a:t>
            </a:r>
            <a:r>
              <a:rPr lang="ru-RU" sz="2000" dirty="0"/>
              <a:t> </a:t>
            </a:r>
            <a:r>
              <a:rPr lang="ru-RU" sz="2000" dirty="0" err="1"/>
              <a:t>методи</a:t>
            </a:r>
            <a:r>
              <a:rPr lang="ru-RU" sz="2000" dirty="0" smtClean="0"/>
              <a:t>;</a:t>
            </a:r>
          </a:p>
          <a:p>
            <a:endParaRPr lang="ru-RU" sz="2000" dirty="0" smtClean="0"/>
          </a:p>
          <a:p>
            <a:r>
              <a:rPr lang="ru-RU" sz="2000" b="1" dirty="0" smtClean="0"/>
              <a:t>Разходите за </a:t>
            </a:r>
            <a:r>
              <a:rPr lang="ru-RU" sz="2000" b="1" dirty="0" err="1" smtClean="0"/>
              <a:t>клинични</a:t>
            </a:r>
            <a:r>
              <a:rPr lang="ru-RU" sz="2000" b="1" dirty="0" smtClean="0"/>
              <a:t> процедури, </a:t>
            </a:r>
            <a:r>
              <a:rPr lang="ru-RU" sz="2000" b="1" dirty="0" err="1" smtClean="0"/>
              <a:t>медицински</a:t>
            </a:r>
            <a:r>
              <a:rPr lang="ru-RU" sz="2000" b="1" dirty="0" smtClean="0"/>
              <a:t> персонал </a:t>
            </a:r>
            <a:r>
              <a:rPr lang="ru-RU" sz="2000" b="1" dirty="0"/>
              <a:t>и </a:t>
            </a:r>
            <a:r>
              <a:rPr lang="ru-RU" sz="2000" b="1" dirty="0" err="1" smtClean="0"/>
              <a:t>екип</a:t>
            </a:r>
            <a:r>
              <a:rPr lang="ru-RU" sz="2000" dirty="0" smtClean="0"/>
              <a:t>, </a:t>
            </a:r>
            <a:r>
              <a:rPr lang="ru-RU" sz="2000" dirty="0" err="1" smtClean="0"/>
              <a:t>произвеждащ</a:t>
            </a:r>
            <a:r>
              <a:rPr lang="ru-RU" sz="2000" dirty="0" smtClean="0"/>
              <a:t> протезните възстановявания, </a:t>
            </a:r>
            <a:r>
              <a:rPr lang="ru-RU" sz="2000" b="1" dirty="0" smtClean="0"/>
              <a:t>се </a:t>
            </a:r>
            <a:r>
              <a:rPr lang="ru-RU" sz="2000" b="1" dirty="0" err="1" smtClean="0"/>
              <a:t>понижават</a:t>
            </a:r>
            <a:endParaRPr lang="ru-RU" sz="2000" b="1" dirty="0" smtClean="0"/>
          </a:p>
          <a:p>
            <a:endParaRPr lang="ru-RU" sz="2000" b="1" dirty="0" smtClean="0"/>
          </a:p>
          <a:p>
            <a:r>
              <a:rPr lang="ru-RU" sz="2000" b="1" dirty="0" smtClean="0"/>
              <a:t>Намалява времето за логистиката и за необходимите </a:t>
            </a:r>
            <a:r>
              <a:rPr lang="ru-RU" sz="2000" b="1" dirty="0" err="1" smtClean="0"/>
              <a:t>проби</a:t>
            </a:r>
            <a:r>
              <a:rPr lang="ru-RU" sz="2000" b="1" dirty="0" smtClean="0"/>
              <a:t> на пациентите</a:t>
            </a:r>
            <a:r>
              <a:rPr lang="ru-RU" sz="2000" dirty="0" smtClean="0"/>
              <a:t>. </a:t>
            </a:r>
          </a:p>
        </p:txBody>
      </p:sp>
      <p:sp>
        <p:nvSpPr>
          <p:cNvPr id="7" name="Title 1"/>
          <p:cNvSpPr txBox="1">
            <a:spLocks/>
          </p:cNvSpPr>
          <p:nvPr/>
        </p:nvSpPr>
        <p:spPr>
          <a:xfrm>
            <a:off x="107504" y="404664"/>
            <a:ext cx="5400600" cy="713953"/>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bg-BG" sz="3200" dirty="0" smtClean="0"/>
              <a:t>ДЕНТАЛНА МЕДИЦИНА 4.0</a:t>
            </a:r>
            <a:endParaRPr lang="en-US" sz="3200" dirty="0"/>
          </a:p>
        </p:txBody>
      </p:sp>
      <p:sp>
        <p:nvSpPr>
          <p:cNvPr id="8" name="Content Placeholder 2"/>
          <p:cNvSpPr txBox="1">
            <a:spLocks/>
          </p:cNvSpPr>
          <p:nvPr/>
        </p:nvSpPr>
        <p:spPr>
          <a:xfrm>
            <a:off x="111756" y="1118617"/>
            <a:ext cx="8799623" cy="582191"/>
          </a:xfrm>
          <a:prstGeom prst="rect">
            <a:avLst/>
          </a:prstGeom>
        </p:spPr>
        <p:txBody>
          <a:bodyPr vert="horz">
            <a:no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lgn="ctr">
              <a:buFont typeface="Georgia"/>
              <a:buNone/>
            </a:pPr>
            <a:r>
              <a:rPr lang="ru-RU" sz="2400" dirty="0" smtClean="0"/>
              <a:t>ПРЕДИМСТВА НА НОВИЯ МОДЕЛ</a:t>
            </a:r>
          </a:p>
        </p:txBody>
      </p:sp>
      <p:sp>
        <p:nvSpPr>
          <p:cNvPr id="9" name="Content Placeholder 6"/>
          <p:cNvSpPr txBox="1">
            <a:spLocks/>
          </p:cNvSpPr>
          <p:nvPr/>
        </p:nvSpPr>
        <p:spPr>
          <a:xfrm>
            <a:off x="6156176" y="6424073"/>
            <a:ext cx="2880320" cy="317295"/>
          </a:xfrm>
          <a:prstGeom prst="rect">
            <a:avLst/>
          </a:prstGeom>
        </p:spPr>
        <p:txBody>
          <a:bodyPr vert="horz">
            <a:norm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109728" indent="0" algn="r">
              <a:lnSpc>
                <a:spcPct val="80000"/>
              </a:lnSpc>
              <a:buNone/>
              <a:defRPr/>
            </a:pPr>
            <a:r>
              <a:rPr lang="en-US" sz="1200" i="1" dirty="0"/>
              <a:t>[</a:t>
            </a:r>
            <a:r>
              <a:rPr lang="en-US" sz="1200" i="1" dirty="0" err="1"/>
              <a:t>Dobrzanski</a:t>
            </a:r>
            <a:r>
              <a:rPr lang="en-US" sz="1200" i="1" dirty="0"/>
              <a:t> L.A</a:t>
            </a:r>
            <a:r>
              <a:rPr lang="en-US" sz="1200" i="1" dirty="0" smtClean="0"/>
              <a:t>., MPC (2020)]</a:t>
            </a:r>
            <a:endParaRPr lang="bg-BG" sz="1200" i="1" dirty="0" smtClean="0"/>
          </a:p>
        </p:txBody>
      </p:sp>
    </p:spTree>
    <p:extLst>
      <p:ext uri="{BB962C8B-B14F-4D97-AF65-F5344CB8AC3E}">
        <p14:creationId xmlns:p14="http://schemas.microsoft.com/office/powerpoint/2010/main" val="42643567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EC7A8B4-EB1B-4124-A715-C71E228A3B6F}" type="slidenum">
              <a:rPr lang="en-US" smtClean="0"/>
              <a:t>33</a:t>
            </a:fld>
            <a:endParaRPr lang="en-US"/>
          </a:p>
        </p:txBody>
      </p:sp>
      <p:sp>
        <p:nvSpPr>
          <p:cNvPr id="6" name="Content Placeholder 2"/>
          <p:cNvSpPr>
            <a:spLocks noGrp="1"/>
          </p:cNvSpPr>
          <p:nvPr>
            <p:ph idx="1"/>
          </p:nvPr>
        </p:nvSpPr>
        <p:spPr>
          <a:xfrm>
            <a:off x="251520" y="1268760"/>
            <a:ext cx="8712968" cy="5400600"/>
          </a:xfrm>
        </p:spPr>
        <p:txBody>
          <a:bodyPr>
            <a:noAutofit/>
          </a:bodyPr>
          <a:lstStyle/>
          <a:p>
            <a:pPr marL="109728" indent="0" algn="ctr">
              <a:buNone/>
            </a:pPr>
            <a:r>
              <a:rPr lang="ru-RU" sz="2400" dirty="0" smtClean="0"/>
              <a:t>ЗАКЛЮЧЕНИЕ</a:t>
            </a:r>
          </a:p>
          <a:p>
            <a:endParaRPr lang="ru-RU" sz="2400" dirty="0" smtClean="0"/>
          </a:p>
          <a:p>
            <a:r>
              <a:rPr lang="ru-RU" sz="2400" dirty="0" err="1" smtClean="0"/>
              <a:t>Инженерни</a:t>
            </a:r>
            <a:r>
              <a:rPr lang="ru-RU" sz="2400" dirty="0" smtClean="0"/>
              <a:t> </a:t>
            </a:r>
            <a:r>
              <a:rPr lang="ru-RU" sz="2400" dirty="0"/>
              <a:t>аспекти на </a:t>
            </a:r>
            <a:r>
              <a:rPr lang="ru-RU" sz="2400" dirty="0" smtClean="0"/>
              <a:t>ДЕНТАЛНА МЕДИЦИНА 4.0:</a:t>
            </a:r>
          </a:p>
          <a:p>
            <a:pPr lvl="1"/>
            <a:endParaRPr lang="ru-RU" sz="1200" dirty="0" smtClean="0"/>
          </a:p>
          <a:p>
            <a:pPr lvl="1"/>
            <a:r>
              <a:rPr lang="ru-RU" sz="2200" dirty="0" err="1" smtClean="0"/>
              <a:t>Съвременни</a:t>
            </a:r>
            <a:r>
              <a:rPr lang="ru-RU" sz="2200" dirty="0" smtClean="0"/>
              <a:t> материали за </a:t>
            </a:r>
            <a:r>
              <a:rPr lang="ru-RU" sz="2200" dirty="0"/>
              <a:t>протезни възстановявания, </a:t>
            </a:r>
            <a:endParaRPr lang="ru-RU" sz="2200" dirty="0" smtClean="0"/>
          </a:p>
          <a:p>
            <a:pPr lvl="1"/>
            <a:r>
              <a:rPr lang="ru-RU" sz="2200" dirty="0" smtClean="0"/>
              <a:t>Модерни производствени CAD/CAM технологии, </a:t>
            </a:r>
          </a:p>
          <a:p>
            <a:pPr lvl="1"/>
            <a:r>
              <a:rPr lang="ru-RU" sz="2200" dirty="0" smtClean="0"/>
              <a:t>Прилагане </a:t>
            </a:r>
            <a:r>
              <a:rPr lang="ru-RU" sz="2200" dirty="0"/>
              <a:t>на подходящи машини и </a:t>
            </a:r>
            <a:r>
              <a:rPr lang="ru-RU" sz="2200" dirty="0" err="1" smtClean="0"/>
              <a:t>апаратура</a:t>
            </a:r>
            <a:r>
              <a:rPr lang="ru-RU" sz="2200" dirty="0" smtClean="0"/>
              <a:t>,</a:t>
            </a:r>
          </a:p>
          <a:p>
            <a:pPr lvl="1"/>
            <a:r>
              <a:rPr lang="ru-RU" sz="2200" dirty="0" smtClean="0"/>
              <a:t>Тясно </a:t>
            </a:r>
            <a:r>
              <a:rPr lang="ru-RU" sz="2200" dirty="0"/>
              <a:t>специализирани </a:t>
            </a:r>
            <a:r>
              <a:rPr lang="ru-RU" sz="2200" dirty="0" smtClean="0"/>
              <a:t>софтуери </a:t>
            </a:r>
            <a:r>
              <a:rPr lang="ru-RU" sz="2200" dirty="0"/>
              <a:t>за проектиране и производство, </a:t>
            </a:r>
            <a:endParaRPr lang="ru-RU" sz="2200" dirty="0" smtClean="0"/>
          </a:p>
          <a:p>
            <a:pPr lvl="1"/>
            <a:r>
              <a:rPr lang="ru-RU" sz="2200" dirty="0" smtClean="0"/>
              <a:t>Използване </a:t>
            </a:r>
            <a:r>
              <a:rPr lang="ru-RU" sz="2200" dirty="0"/>
              <a:t>на </a:t>
            </a:r>
            <a:r>
              <a:rPr lang="ru-RU" sz="2200" dirty="0" err="1"/>
              <a:t>компютърни</a:t>
            </a:r>
            <a:r>
              <a:rPr lang="ru-RU" sz="2200" dirty="0"/>
              <a:t> </a:t>
            </a:r>
            <a:r>
              <a:rPr lang="ru-RU" sz="2200" dirty="0" smtClean="0"/>
              <a:t>мрежи и </a:t>
            </a:r>
            <a:r>
              <a:rPr lang="ru-RU" sz="2200" dirty="0" err="1" smtClean="0"/>
              <a:t>облачни</a:t>
            </a:r>
            <a:r>
              <a:rPr lang="ru-RU" sz="2200" dirty="0" smtClean="0"/>
              <a:t> технологии,</a:t>
            </a:r>
          </a:p>
          <a:p>
            <a:pPr lvl="1"/>
            <a:r>
              <a:rPr lang="ru-RU" sz="2200" dirty="0" smtClean="0"/>
              <a:t>Анализ </a:t>
            </a:r>
            <a:r>
              <a:rPr lang="ru-RU" sz="2200" dirty="0"/>
              <a:t>на големи масиви от данни, </a:t>
            </a:r>
            <a:endParaRPr lang="ru-RU" sz="2200" dirty="0" smtClean="0"/>
          </a:p>
          <a:p>
            <a:pPr lvl="1"/>
            <a:r>
              <a:rPr lang="ru-RU" sz="2200" dirty="0" err="1" smtClean="0"/>
              <a:t>Виртуална</a:t>
            </a:r>
            <a:r>
              <a:rPr lang="ru-RU" sz="2200" dirty="0" smtClean="0"/>
              <a:t> </a:t>
            </a:r>
            <a:r>
              <a:rPr lang="ru-RU" sz="2200" dirty="0" err="1" smtClean="0"/>
              <a:t>реалност</a:t>
            </a:r>
            <a:r>
              <a:rPr lang="ru-RU" sz="2200" dirty="0" smtClean="0"/>
              <a:t> и </a:t>
            </a:r>
            <a:r>
              <a:rPr lang="ru-RU" sz="2200" dirty="0" err="1" smtClean="0"/>
              <a:t>изкуствен</a:t>
            </a:r>
            <a:r>
              <a:rPr lang="ru-RU" sz="2200" dirty="0" smtClean="0"/>
              <a:t> </a:t>
            </a:r>
            <a:r>
              <a:rPr lang="ru-RU" sz="2200" dirty="0" err="1" smtClean="0"/>
              <a:t>интелект</a:t>
            </a:r>
            <a:r>
              <a:rPr lang="ru-RU" sz="2200" dirty="0" smtClean="0"/>
              <a:t>, </a:t>
            </a:r>
          </a:p>
          <a:p>
            <a:pPr lvl="1"/>
            <a:r>
              <a:rPr lang="ru-RU" sz="2200" dirty="0" smtClean="0"/>
              <a:t>Симулационна учебна апаратура. </a:t>
            </a:r>
          </a:p>
        </p:txBody>
      </p:sp>
      <p:sp>
        <p:nvSpPr>
          <p:cNvPr id="7" name="Title 1"/>
          <p:cNvSpPr txBox="1">
            <a:spLocks/>
          </p:cNvSpPr>
          <p:nvPr/>
        </p:nvSpPr>
        <p:spPr>
          <a:xfrm>
            <a:off x="107504" y="404664"/>
            <a:ext cx="5400600" cy="713953"/>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bg-BG" sz="3200" dirty="0" smtClean="0"/>
              <a:t>ДЕНТАЛНА МЕДИЦИНА 4.0</a:t>
            </a:r>
            <a:endParaRPr lang="en-US" sz="3200" dirty="0"/>
          </a:p>
        </p:txBody>
      </p:sp>
    </p:spTree>
    <p:extLst>
      <p:ext uri="{BB962C8B-B14F-4D97-AF65-F5344CB8AC3E}">
        <p14:creationId xmlns:p14="http://schemas.microsoft.com/office/powerpoint/2010/main" val="4320925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EC7A8B4-EB1B-4124-A715-C71E228A3B6F}" type="slidenum">
              <a:rPr lang="en-US" smtClean="0"/>
              <a:t>34</a:t>
            </a:fld>
            <a:endParaRPr lang="en-US"/>
          </a:p>
        </p:txBody>
      </p:sp>
      <p:sp>
        <p:nvSpPr>
          <p:cNvPr id="6" name="Content Placeholder 2"/>
          <p:cNvSpPr>
            <a:spLocks noGrp="1"/>
          </p:cNvSpPr>
          <p:nvPr>
            <p:ph idx="1"/>
          </p:nvPr>
        </p:nvSpPr>
        <p:spPr>
          <a:xfrm>
            <a:off x="251520" y="1268760"/>
            <a:ext cx="8712968" cy="5400600"/>
          </a:xfrm>
        </p:spPr>
        <p:txBody>
          <a:bodyPr>
            <a:noAutofit/>
          </a:bodyPr>
          <a:lstStyle/>
          <a:p>
            <a:pPr marL="109728" indent="0" algn="ctr">
              <a:buNone/>
            </a:pPr>
            <a:r>
              <a:rPr lang="ru-RU" sz="2400" dirty="0" smtClean="0"/>
              <a:t>ЗАКЛЮЧЕНИЕ</a:t>
            </a:r>
          </a:p>
          <a:p>
            <a:r>
              <a:rPr lang="ru-RU" sz="2400" dirty="0"/>
              <a:t>Необходимо </a:t>
            </a:r>
            <a:r>
              <a:rPr lang="ru-RU" sz="2400" dirty="0" smtClean="0"/>
              <a:t>е:</a:t>
            </a:r>
          </a:p>
          <a:p>
            <a:pPr lvl="1"/>
            <a:r>
              <a:rPr lang="ru-RU" sz="2200" b="1" dirty="0" smtClean="0"/>
              <a:t>Лекарите </a:t>
            </a:r>
            <a:r>
              <a:rPr lang="ru-RU" sz="2200" b="1" dirty="0"/>
              <a:t>по дентална медицина да имат богати познания в </a:t>
            </a:r>
            <a:r>
              <a:rPr lang="en-US" sz="2200" b="1" dirty="0"/>
              <a:t>IT</a:t>
            </a:r>
            <a:r>
              <a:rPr lang="ru-RU" sz="2200" b="1" dirty="0"/>
              <a:t> и дигиталните </a:t>
            </a:r>
            <a:r>
              <a:rPr lang="ru-RU" sz="2200" b="1" dirty="0" smtClean="0"/>
              <a:t>технологии</a:t>
            </a:r>
            <a:r>
              <a:rPr lang="ru-RU" sz="2200" dirty="0" smtClean="0"/>
              <a:t>.</a:t>
            </a:r>
          </a:p>
          <a:p>
            <a:pPr lvl="1"/>
            <a:r>
              <a:rPr lang="ru-RU" sz="2200" b="1" dirty="0"/>
              <a:t>Постоянно </a:t>
            </a:r>
            <a:r>
              <a:rPr lang="ru-RU" sz="2200" b="1" dirty="0" err="1"/>
              <a:t>усъвършенстване</a:t>
            </a:r>
            <a:r>
              <a:rPr lang="ru-RU" sz="2200" b="1" dirty="0"/>
              <a:t> на </a:t>
            </a:r>
            <a:r>
              <a:rPr lang="ru-RU" sz="2200" b="1" dirty="0" err="1"/>
              <a:t>компетенциите</a:t>
            </a:r>
            <a:r>
              <a:rPr lang="ru-RU" sz="2200" b="1" dirty="0"/>
              <a:t> и </a:t>
            </a:r>
            <a:r>
              <a:rPr lang="ru-RU" sz="2200" b="1" dirty="0" err="1"/>
              <a:t>квалификацията</a:t>
            </a:r>
            <a:r>
              <a:rPr lang="ru-RU" sz="2200" b="1" dirty="0"/>
              <a:t> на </a:t>
            </a:r>
            <a:r>
              <a:rPr lang="ru-RU" sz="2200" b="1" dirty="0" err="1"/>
              <a:t>зъботехниците</a:t>
            </a:r>
            <a:r>
              <a:rPr lang="ru-RU" sz="2200" dirty="0"/>
              <a:t>. </a:t>
            </a:r>
          </a:p>
          <a:p>
            <a:pPr lvl="1"/>
            <a:r>
              <a:rPr lang="ru-RU" sz="2200" dirty="0" err="1" smtClean="0"/>
              <a:t>Създаване</a:t>
            </a:r>
            <a:r>
              <a:rPr lang="ru-RU" sz="2200" dirty="0" smtClean="0"/>
              <a:t> </a:t>
            </a:r>
            <a:r>
              <a:rPr lang="ru-RU" sz="2200" dirty="0"/>
              <a:t>на </a:t>
            </a:r>
            <a:r>
              <a:rPr lang="ru-RU" sz="2200" b="1" dirty="0" smtClean="0"/>
              <a:t>нова </a:t>
            </a:r>
            <a:r>
              <a:rPr lang="ru-RU" sz="2200" b="1" dirty="0" err="1" smtClean="0"/>
              <a:t>специалност</a:t>
            </a:r>
            <a:r>
              <a:rPr lang="ru-RU" sz="2200" b="1" dirty="0" smtClean="0"/>
              <a:t> - </a:t>
            </a:r>
            <a:r>
              <a:rPr lang="ru-RU" sz="2200" b="1" dirty="0" err="1" smtClean="0"/>
              <a:t>дентален</a:t>
            </a:r>
            <a:r>
              <a:rPr lang="ru-RU" sz="2200" b="1" dirty="0" smtClean="0"/>
              <a:t> инженер.</a:t>
            </a:r>
          </a:p>
          <a:p>
            <a:pPr lvl="1"/>
            <a:endParaRPr lang="ru-RU" sz="2200" b="1" dirty="0" smtClean="0"/>
          </a:p>
          <a:p>
            <a:r>
              <a:rPr lang="ru-RU" sz="2400" dirty="0" err="1" smtClean="0"/>
              <a:t>Идеята</a:t>
            </a:r>
            <a:r>
              <a:rPr lang="ru-RU" sz="2400" dirty="0" smtClean="0"/>
              <a:t> за ДЕНТАЛНА МЕДИЦИНА 4.0 </a:t>
            </a:r>
            <a:r>
              <a:rPr lang="ru-RU" sz="2400" dirty="0" err="1" smtClean="0"/>
              <a:t>поставя</a:t>
            </a:r>
            <a:r>
              <a:rPr lang="ru-RU" sz="2400" dirty="0" smtClean="0"/>
              <a:t> </a:t>
            </a:r>
            <a:r>
              <a:rPr lang="ru-RU" sz="2400" b="1" dirty="0" smtClean="0"/>
              <a:t>нови </a:t>
            </a:r>
            <a:r>
              <a:rPr lang="ru-RU" sz="2400" b="1" dirty="0" err="1" smtClean="0"/>
              <a:t>предизвикателства</a:t>
            </a:r>
            <a:r>
              <a:rPr lang="ru-RU" sz="2400" b="1" dirty="0" smtClean="0"/>
              <a:t> пред </a:t>
            </a:r>
            <a:r>
              <a:rPr lang="ru-RU" sz="2400" b="1" dirty="0" err="1" smtClean="0"/>
              <a:t>сътрудничеството</a:t>
            </a:r>
            <a:r>
              <a:rPr lang="ru-RU" sz="2400" b="1" dirty="0" smtClean="0"/>
              <a:t> и </a:t>
            </a:r>
            <a:r>
              <a:rPr lang="ru-RU" sz="2400" b="1" dirty="0" err="1" smtClean="0"/>
              <a:t>взаимната</a:t>
            </a:r>
            <a:r>
              <a:rPr lang="ru-RU" sz="2400" b="1" dirty="0" smtClean="0"/>
              <a:t> </a:t>
            </a:r>
            <a:r>
              <a:rPr lang="ru-RU" sz="2400" b="1" dirty="0" err="1" smtClean="0"/>
              <a:t>отговорност</a:t>
            </a:r>
            <a:r>
              <a:rPr lang="ru-RU" sz="2400" b="1" dirty="0" smtClean="0"/>
              <a:t> на </a:t>
            </a:r>
            <a:r>
              <a:rPr lang="ru-RU" sz="2400" b="1" dirty="0" err="1" smtClean="0"/>
              <a:t>денталните</a:t>
            </a:r>
            <a:r>
              <a:rPr lang="ru-RU" sz="2400" b="1" dirty="0" smtClean="0"/>
              <a:t> лекари и </a:t>
            </a:r>
            <a:r>
              <a:rPr lang="ru-RU" sz="2400" b="1" dirty="0" err="1" smtClean="0"/>
              <a:t>денталните</a:t>
            </a:r>
            <a:r>
              <a:rPr lang="ru-RU" sz="2400" b="1" dirty="0" smtClean="0"/>
              <a:t> </a:t>
            </a:r>
            <a:r>
              <a:rPr lang="ru-RU" sz="2400" b="1" dirty="0" err="1" smtClean="0"/>
              <a:t>инженери</a:t>
            </a:r>
            <a:r>
              <a:rPr lang="ru-RU" sz="2400" b="1" dirty="0" smtClean="0"/>
              <a:t> при </a:t>
            </a:r>
            <a:r>
              <a:rPr lang="ru-RU" sz="2400" b="1" dirty="0" err="1" smtClean="0"/>
              <a:t>планиране</a:t>
            </a:r>
            <a:r>
              <a:rPr lang="ru-RU" sz="2400" b="1" dirty="0" smtClean="0"/>
              <a:t> на </a:t>
            </a:r>
            <a:r>
              <a:rPr lang="ru-RU" sz="2400" b="1" dirty="0" err="1" smtClean="0"/>
              <a:t>лечението</a:t>
            </a:r>
            <a:r>
              <a:rPr lang="ru-RU" sz="2400" b="1" dirty="0" smtClean="0"/>
              <a:t> и </a:t>
            </a:r>
            <a:r>
              <a:rPr lang="ru-RU" sz="2400" b="1" dirty="0" err="1" smtClean="0"/>
              <a:t>неговото</a:t>
            </a:r>
            <a:r>
              <a:rPr lang="ru-RU" sz="2400" b="1" dirty="0" smtClean="0"/>
              <a:t> </a:t>
            </a:r>
            <a:r>
              <a:rPr lang="ru-RU" sz="2400" b="1" dirty="0" err="1" smtClean="0"/>
              <a:t>изпълнение</a:t>
            </a:r>
            <a:r>
              <a:rPr lang="ru-RU" sz="2400" dirty="0" smtClean="0"/>
              <a:t>. </a:t>
            </a:r>
          </a:p>
        </p:txBody>
      </p:sp>
      <p:sp>
        <p:nvSpPr>
          <p:cNvPr id="7" name="Title 1"/>
          <p:cNvSpPr txBox="1">
            <a:spLocks/>
          </p:cNvSpPr>
          <p:nvPr/>
        </p:nvSpPr>
        <p:spPr>
          <a:xfrm>
            <a:off x="107504" y="404664"/>
            <a:ext cx="5400600" cy="713953"/>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bg-BG" sz="3200" dirty="0" smtClean="0"/>
              <a:t>ДЕНТАЛНА МЕДИЦИНА 4.0</a:t>
            </a:r>
            <a:endParaRPr lang="en-US" sz="3200" dirty="0"/>
          </a:p>
        </p:txBody>
      </p:sp>
    </p:spTree>
    <p:extLst>
      <p:ext uri="{BB962C8B-B14F-4D97-AF65-F5344CB8AC3E}">
        <p14:creationId xmlns:p14="http://schemas.microsoft.com/office/powerpoint/2010/main" val="29654662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429000"/>
            <a:ext cx="8229600" cy="792088"/>
          </a:xfrm>
        </p:spPr>
        <p:txBody>
          <a:bodyPr/>
          <a:lstStyle/>
          <a:p>
            <a:pPr algn="ctr"/>
            <a:r>
              <a:rPr lang="bg-BG" dirty="0" smtClean="0"/>
              <a:t>БЛАГОДАРЯ ЗА ВНИМАНИЕТО!</a:t>
            </a:r>
            <a:endParaRPr lang="en-US" dirty="0"/>
          </a:p>
        </p:txBody>
      </p:sp>
      <p:sp>
        <p:nvSpPr>
          <p:cNvPr id="4" name="Slide Number Placeholder 3"/>
          <p:cNvSpPr>
            <a:spLocks noGrp="1"/>
          </p:cNvSpPr>
          <p:nvPr>
            <p:ph type="sldNum" sz="quarter" idx="12"/>
          </p:nvPr>
        </p:nvSpPr>
        <p:spPr/>
        <p:txBody>
          <a:bodyPr/>
          <a:lstStyle/>
          <a:p>
            <a:fld id="{0EC7A8B4-EB1B-4124-A715-C71E228A3B6F}" type="slidenum">
              <a:rPr lang="en-US" smtClean="0"/>
              <a:t>35</a:t>
            </a:fld>
            <a:endParaRPr lang="en-US"/>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664" y="476672"/>
            <a:ext cx="2376264" cy="1632770"/>
          </a:xfrm>
          <a:prstGeom prst="rect">
            <a:avLst/>
          </a:prstGeom>
        </p:spPr>
      </p:pic>
    </p:spTree>
    <p:extLst>
      <p:ext uri="{BB962C8B-B14F-4D97-AF65-F5344CB8AC3E}">
        <p14:creationId xmlns:p14="http://schemas.microsoft.com/office/powerpoint/2010/main" val="32000654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76672"/>
            <a:ext cx="8229600" cy="792088"/>
          </a:xfrm>
        </p:spPr>
        <p:txBody>
          <a:bodyPr/>
          <a:lstStyle/>
          <a:p>
            <a:r>
              <a:rPr lang="bg-BG" dirty="0" smtClean="0"/>
              <a:t>Литература:</a:t>
            </a:r>
            <a:endParaRPr lang="en-US" dirty="0"/>
          </a:p>
        </p:txBody>
      </p:sp>
      <p:sp>
        <p:nvSpPr>
          <p:cNvPr id="3" name="Content Placeholder 2"/>
          <p:cNvSpPr>
            <a:spLocks noGrp="1"/>
          </p:cNvSpPr>
          <p:nvPr>
            <p:ph idx="1"/>
          </p:nvPr>
        </p:nvSpPr>
        <p:spPr>
          <a:xfrm>
            <a:off x="251520" y="1484784"/>
            <a:ext cx="8640960" cy="5089752"/>
          </a:xfrm>
        </p:spPr>
        <p:txBody>
          <a:bodyPr>
            <a:noAutofit/>
          </a:bodyPr>
          <a:lstStyle/>
          <a:p>
            <a:pPr marL="624078" indent="-514350">
              <a:buFont typeface="+mj-lt"/>
              <a:buAutoNum type="arabicPeriod"/>
            </a:pPr>
            <a:r>
              <a:rPr lang="bg-BG" sz="1200" dirty="0" err="1"/>
              <a:t>Dikova</a:t>
            </a:r>
            <a:r>
              <a:rPr lang="bg-BG" sz="1200" dirty="0"/>
              <a:t> T, </a:t>
            </a:r>
            <a:r>
              <a:rPr lang="bg-BG" sz="1200" dirty="0" err="1"/>
              <a:t>Dzhendov</a:t>
            </a:r>
            <a:r>
              <a:rPr lang="bg-BG" sz="1200" dirty="0"/>
              <a:t> D, </a:t>
            </a:r>
            <a:r>
              <a:rPr lang="bg-BG" sz="1200" dirty="0" err="1"/>
              <a:t>Simov</a:t>
            </a:r>
            <a:r>
              <a:rPr lang="bg-BG" sz="1200" dirty="0"/>
              <a:t> M, </a:t>
            </a:r>
            <a:r>
              <a:rPr lang="bg-BG" sz="1200" dirty="0" err="1"/>
              <a:t>Katreva-Bozukova</a:t>
            </a:r>
            <a:r>
              <a:rPr lang="bg-BG" sz="1200" dirty="0"/>
              <a:t> I, </a:t>
            </a:r>
            <a:r>
              <a:rPr lang="bg-BG" sz="1200" dirty="0" err="1"/>
              <a:t>Angelova</a:t>
            </a:r>
            <a:r>
              <a:rPr lang="bg-BG" sz="1200" dirty="0"/>
              <a:t> S, </a:t>
            </a:r>
            <a:r>
              <a:rPr lang="bg-BG" sz="1200" dirty="0" err="1"/>
              <a:t>Pavlova</a:t>
            </a:r>
            <a:r>
              <a:rPr lang="bg-BG" sz="1200" dirty="0"/>
              <a:t> D, </a:t>
            </a:r>
            <a:r>
              <a:rPr lang="bg-BG" sz="1200" dirty="0" err="1"/>
              <a:t>Abadzhiev</a:t>
            </a:r>
            <a:r>
              <a:rPr lang="bg-BG" sz="1200" dirty="0"/>
              <a:t> M, </a:t>
            </a:r>
            <a:r>
              <a:rPr lang="bg-BG" sz="1200" dirty="0" err="1"/>
              <a:t>Tonchev</a:t>
            </a:r>
            <a:r>
              <a:rPr lang="bg-BG" sz="1200" dirty="0"/>
              <a:t> T. </a:t>
            </a:r>
            <a:r>
              <a:rPr lang="bg-BG" sz="1200" i="1" dirty="0"/>
              <a:t>MODERN TRENDS IN THE DEVELOPMENT OF THE TECHNOLOGIES FOR PRODUCTION OF DENTAL CONSTRUCTIONS.</a:t>
            </a:r>
            <a:r>
              <a:rPr lang="bg-BG" sz="1200" dirty="0"/>
              <a:t> </a:t>
            </a:r>
            <a:r>
              <a:rPr lang="bg-BG" sz="1200" i="1" dirty="0"/>
              <a:t>J </a:t>
            </a:r>
            <a:r>
              <a:rPr lang="bg-BG" sz="1200" i="1" dirty="0" err="1"/>
              <a:t>of</a:t>
            </a:r>
            <a:r>
              <a:rPr lang="bg-BG" sz="1200" i="1" dirty="0"/>
              <a:t> IMAB</a:t>
            </a:r>
            <a:r>
              <a:rPr lang="bg-BG" sz="1200" dirty="0"/>
              <a:t>. 2015 Oct-Dec;21(4):974-981. </a:t>
            </a:r>
            <a:r>
              <a:rPr lang="bg-BG" sz="1200" dirty="0" err="1"/>
              <a:t>doi</a:t>
            </a:r>
            <a:r>
              <a:rPr lang="bg-BG" sz="1200" dirty="0"/>
              <a:t>: </a:t>
            </a:r>
            <a:r>
              <a:rPr lang="bg-BG" sz="1200" u="sng" dirty="0">
                <a:hlinkClick r:id="rId2"/>
              </a:rPr>
              <a:t>http://dx.doi.org/10.5272/jimab.2015214.974</a:t>
            </a:r>
            <a:r>
              <a:rPr lang="en-US" sz="1200" dirty="0"/>
              <a:t>;</a:t>
            </a:r>
          </a:p>
          <a:p>
            <a:pPr marL="624078" indent="-514350">
              <a:buFont typeface="+mj-lt"/>
              <a:buAutoNum type="arabicPeriod"/>
            </a:pPr>
            <a:r>
              <a:rPr lang="bg-BG" sz="1200" dirty="0" err="1"/>
              <a:t>Dikova</a:t>
            </a:r>
            <a:r>
              <a:rPr lang="bg-BG" sz="1200" dirty="0"/>
              <a:t> T, </a:t>
            </a:r>
            <a:r>
              <a:rPr lang="bg-BG" sz="1200" dirty="0" err="1"/>
              <a:t>Simov</a:t>
            </a:r>
            <a:r>
              <a:rPr lang="bg-BG" sz="1200" dirty="0"/>
              <a:t> M, </a:t>
            </a:r>
            <a:r>
              <a:rPr lang="bg-BG" sz="1200" dirty="0" err="1"/>
              <a:t>Angelova</a:t>
            </a:r>
            <a:r>
              <a:rPr lang="bg-BG" sz="1200" dirty="0"/>
              <a:t> S, </a:t>
            </a:r>
            <a:r>
              <a:rPr lang="bg-BG" sz="1200" dirty="0" err="1"/>
              <a:t>Toncheva</a:t>
            </a:r>
            <a:r>
              <a:rPr lang="bg-BG" sz="1200" dirty="0"/>
              <a:t> S. </a:t>
            </a:r>
            <a:r>
              <a:rPr lang="bg-BG" sz="1200" i="1" dirty="0" err="1"/>
              <a:t>The</a:t>
            </a:r>
            <a:r>
              <a:rPr lang="bg-BG" sz="1200" i="1" dirty="0"/>
              <a:t> </a:t>
            </a:r>
            <a:r>
              <a:rPr lang="bg-BG" sz="1200" i="1" dirty="0" err="1"/>
              <a:t>profession</a:t>
            </a:r>
            <a:r>
              <a:rPr lang="bg-BG" sz="1200" i="1" dirty="0"/>
              <a:t> </a:t>
            </a:r>
            <a:r>
              <a:rPr lang="bg-BG" sz="1200" i="1" dirty="0" err="1"/>
              <a:t>of</a:t>
            </a:r>
            <a:r>
              <a:rPr lang="bg-BG" sz="1200" i="1" dirty="0"/>
              <a:t> </a:t>
            </a:r>
            <a:r>
              <a:rPr lang="bg-BG" sz="1200" i="1" dirty="0" err="1"/>
              <a:t>dental</a:t>
            </a:r>
            <a:r>
              <a:rPr lang="bg-BG" sz="1200" i="1" dirty="0"/>
              <a:t> </a:t>
            </a:r>
            <a:r>
              <a:rPr lang="bg-BG" sz="1200" i="1" dirty="0" err="1"/>
              <a:t>technician</a:t>
            </a:r>
            <a:r>
              <a:rPr lang="bg-BG" sz="1200" i="1" dirty="0"/>
              <a:t> </a:t>
            </a:r>
            <a:r>
              <a:rPr lang="bg-BG" sz="1200" i="1" dirty="0" err="1"/>
              <a:t>in</a:t>
            </a:r>
            <a:r>
              <a:rPr lang="bg-BG" sz="1200" i="1" dirty="0"/>
              <a:t> </a:t>
            </a:r>
            <a:r>
              <a:rPr lang="bg-BG" sz="1200" i="1" dirty="0" err="1"/>
              <a:t>the</a:t>
            </a:r>
            <a:r>
              <a:rPr lang="bg-BG" sz="1200" i="1" dirty="0"/>
              <a:t> </a:t>
            </a:r>
            <a:r>
              <a:rPr lang="bg-BG" sz="1200" i="1" dirty="0" err="1"/>
              <a:t>modern</a:t>
            </a:r>
            <a:r>
              <a:rPr lang="bg-BG" sz="1200" i="1" dirty="0"/>
              <a:t> </a:t>
            </a:r>
            <a:r>
              <a:rPr lang="bg-BG" sz="1200" i="1" dirty="0" err="1"/>
              <a:t>conditions</a:t>
            </a:r>
            <a:r>
              <a:rPr lang="bg-BG" sz="1200" i="1" dirty="0"/>
              <a:t>.</a:t>
            </a:r>
            <a:r>
              <a:rPr lang="bg-BG" sz="1200" dirty="0"/>
              <a:t> </a:t>
            </a:r>
            <a:r>
              <a:rPr lang="bg-BG" sz="1200" dirty="0" err="1"/>
              <a:t>In</a:t>
            </a:r>
            <a:r>
              <a:rPr lang="bg-BG" sz="1200" dirty="0"/>
              <a:t> Варненски медицински форум (</a:t>
            </a:r>
            <a:r>
              <a:rPr lang="bg-BG" sz="1200" dirty="0" err="1"/>
              <a:t>Varna</a:t>
            </a:r>
            <a:r>
              <a:rPr lang="bg-BG" sz="1200" dirty="0"/>
              <a:t> </a:t>
            </a:r>
            <a:r>
              <a:rPr lang="bg-BG" sz="1200" dirty="0" err="1"/>
              <a:t>Medical</a:t>
            </a:r>
            <a:r>
              <a:rPr lang="bg-BG" sz="1200" dirty="0"/>
              <a:t> </a:t>
            </a:r>
            <a:r>
              <a:rPr lang="bg-BG" sz="1200" dirty="0" err="1"/>
              <a:t>Forum</a:t>
            </a:r>
            <a:r>
              <a:rPr lang="bg-BG" sz="1200" dirty="0"/>
              <a:t>) 2016 </a:t>
            </a:r>
            <a:r>
              <a:rPr lang="bg-BG" sz="1200" dirty="0" err="1"/>
              <a:t>Jun</a:t>
            </a:r>
            <a:r>
              <a:rPr lang="bg-BG" sz="1200" dirty="0"/>
              <a:t> 1 (</a:t>
            </a:r>
            <a:r>
              <a:rPr lang="bg-BG" sz="1200" dirty="0" err="1"/>
              <a:t>Vol</a:t>
            </a:r>
            <a:r>
              <a:rPr lang="bg-BG" sz="1200" dirty="0"/>
              <a:t>. 5, </a:t>
            </a:r>
            <a:r>
              <a:rPr lang="bg-BG" sz="1200" dirty="0" err="1"/>
              <a:t>No</a:t>
            </a:r>
            <a:r>
              <a:rPr lang="bg-BG" sz="1200" dirty="0"/>
              <a:t>. 2).</a:t>
            </a:r>
          </a:p>
          <a:p>
            <a:pPr marL="624078" indent="-514350">
              <a:buFont typeface="+mj-lt"/>
              <a:buAutoNum type="arabicPeriod"/>
            </a:pPr>
            <a:r>
              <a:rPr lang="bg-BG" sz="1200" dirty="0" err="1"/>
              <a:t>Vasilev</a:t>
            </a:r>
            <a:r>
              <a:rPr lang="bg-BG" sz="1200" dirty="0"/>
              <a:t> T, T </a:t>
            </a:r>
            <a:r>
              <a:rPr lang="bg-BG" sz="1200" dirty="0" err="1"/>
              <a:t>Dikova</a:t>
            </a:r>
            <a:r>
              <a:rPr lang="bg-BG" sz="1200" dirty="0"/>
              <a:t>, D </a:t>
            </a:r>
            <a:r>
              <a:rPr lang="bg-BG" sz="1200" dirty="0" err="1"/>
              <a:t>Dzhendov</a:t>
            </a:r>
            <a:r>
              <a:rPr lang="bg-BG" sz="1200" dirty="0"/>
              <a:t>, E </a:t>
            </a:r>
            <a:r>
              <a:rPr lang="bg-BG" sz="1200" dirty="0" err="1"/>
              <a:t>Ivanova</a:t>
            </a:r>
            <a:r>
              <a:rPr lang="en-US" sz="1200" dirty="0"/>
              <a:t>, </a:t>
            </a:r>
            <a:r>
              <a:rPr lang="en-US" sz="1200" i="1" dirty="0"/>
              <a:t>Simulations of Cast and Selective Laser Melted Dental Bridges with Chewing Load</a:t>
            </a:r>
            <a:r>
              <a:rPr lang="en-US" sz="1200" dirty="0"/>
              <a:t>, </a:t>
            </a:r>
            <a:r>
              <a:rPr lang="bg-BG" sz="1200" dirty="0" err="1"/>
              <a:t>Scripta</a:t>
            </a:r>
            <a:r>
              <a:rPr lang="bg-BG" sz="1200" dirty="0"/>
              <a:t> </a:t>
            </a:r>
            <a:r>
              <a:rPr lang="bg-BG" sz="1200" dirty="0" err="1"/>
              <a:t>Scientifica</a:t>
            </a:r>
            <a:r>
              <a:rPr lang="bg-BG" sz="1200" dirty="0"/>
              <a:t> </a:t>
            </a:r>
            <a:r>
              <a:rPr lang="bg-BG" sz="1200" dirty="0" err="1"/>
              <a:t>Medicinae</a:t>
            </a:r>
            <a:r>
              <a:rPr lang="bg-BG" sz="1200" dirty="0"/>
              <a:t> </a:t>
            </a:r>
            <a:r>
              <a:rPr lang="bg-BG" sz="1200" dirty="0" err="1"/>
              <a:t>Dentalis</a:t>
            </a:r>
            <a:r>
              <a:rPr lang="en-US" sz="1200" dirty="0"/>
              <a:t>.</a:t>
            </a:r>
            <a:r>
              <a:rPr lang="bg-BG" sz="1200" dirty="0"/>
              <a:t> 2016</a:t>
            </a:r>
            <a:r>
              <a:rPr lang="en-US" sz="1200" dirty="0"/>
              <a:t>, 2(2): 7-11. </a:t>
            </a:r>
            <a:r>
              <a:rPr lang="bg-BG" sz="1200" dirty="0"/>
              <a:t>DOI:  </a:t>
            </a:r>
            <a:r>
              <a:rPr lang="bg-BG" sz="1200" u="sng" dirty="0">
                <a:hlinkClick r:id="rId3"/>
              </a:rPr>
              <a:t>http://dx.doi.org/10.14748/ssmd.v2i2.1909</a:t>
            </a:r>
            <a:r>
              <a:rPr lang="en-US" sz="1200" dirty="0"/>
              <a:t>;</a:t>
            </a:r>
            <a:endParaRPr lang="bg-BG" sz="1200" dirty="0"/>
          </a:p>
          <a:p>
            <a:pPr marL="624078" indent="-514350">
              <a:buFont typeface="+mj-lt"/>
              <a:buAutoNum type="arabicPeriod"/>
            </a:pPr>
            <a:r>
              <a:rPr lang="en-US" sz="1200" dirty="0" err="1"/>
              <a:t>Dzhendov</a:t>
            </a:r>
            <a:r>
              <a:rPr lang="en-US" sz="1200" dirty="0"/>
              <a:t> D., </a:t>
            </a:r>
            <a:r>
              <a:rPr lang="en-US" sz="1200" dirty="0" err="1"/>
              <a:t>Katreva</a:t>
            </a:r>
            <a:r>
              <a:rPr lang="en-US" sz="1200" dirty="0"/>
              <a:t> I., </a:t>
            </a:r>
            <a:r>
              <a:rPr lang="en-US" sz="1200" dirty="0" err="1"/>
              <a:t>Dikova</a:t>
            </a:r>
            <a:r>
              <a:rPr lang="en-US" sz="1200" dirty="0"/>
              <a:t> T. </a:t>
            </a:r>
            <a:r>
              <a:rPr lang="en-US" sz="1200" i="1" dirty="0"/>
              <a:t>Prosthetic treatment protocol with fixed dental constructions made on 3D printed cast patterns.</a:t>
            </a:r>
            <a:r>
              <a:rPr lang="en-US" sz="1200" dirty="0"/>
              <a:t> Archives of Materials Science and Engineering. 2018 March;90(1):33-40;</a:t>
            </a:r>
            <a:endParaRPr lang="bg-BG" sz="1200" dirty="0"/>
          </a:p>
          <a:p>
            <a:pPr marL="624078" indent="-514350">
              <a:buFont typeface="+mj-lt"/>
              <a:buAutoNum type="arabicPeriod"/>
            </a:pPr>
            <a:r>
              <a:rPr lang="en-US" sz="1200" dirty="0" err="1"/>
              <a:t>Dzhendov</a:t>
            </a:r>
            <a:r>
              <a:rPr lang="en-US" sz="1200" dirty="0"/>
              <a:t> D., </a:t>
            </a:r>
            <a:r>
              <a:rPr lang="en-US" sz="1200" dirty="0" err="1"/>
              <a:t>Katreva</a:t>
            </a:r>
            <a:r>
              <a:rPr lang="en-US" sz="1200" dirty="0"/>
              <a:t> I., </a:t>
            </a:r>
            <a:r>
              <a:rPr lang="en-US" sz="1200" dirty="0" err="1"/>
              <a:t>Dikova</a:t>
            </a:r>
            <a:r>
              <a:rPr lang="en-US" sz="1200" dirty="0"/>
              <a:t> T. </a:t>
            </a:r>
            <a:r>
              <a:rPr lang="en-US" sz="1200" i="1" dirty="0"/>
              <a:t>Development of treatment protocol with selective laser melted fixed partial dentures.</a:t>
            </a:r>
            <a:r>
              <a:rPr lang="en-US" sz="1200" dirty="0"/>
              <a:t> Archives of Materials Science and Engineering. 2018 April;90(2):68-73;</a:t>
            </a:r>
            <a:endParaRPr lang="bg-BG" sz="1200" dirty="0"/>
          </a:p>
          <a:p>
            <a:pPr marL="624078" indent="-514350">
              <a:buFont typeface="+mj-lt"/>
              <a:buAutoNum type="arabicPeriod"/>
            </a:pPr>
            <a:r>
              <a:rPr lang="bg-BG" sz="1200" dirty="0" err="1"/>
              <a:t>Katreva</a:t>
            </a:r>
            <a:r>
              <a:rPr lang="bg-BG" sz="1200" dirty="0"/>
              <a:t> I, </a:t>
            </a:r>
            <a:r>
              <a:rPr lang="bg-BG" sz="1200" dirty="0" err="1"/>
              <a:t>Dikova</a:t>
            </a:r>
            <a:r>
              <a:rPr lang="bg-BG" sz="1200" dirty="0"/>
              <a:t> T, </a:t>
            </a:r>
            <a:r>
              <a:rPr lang="bg-BG" sz="1200" dirty="0" err="1"/>
              <a:t>Tonchev</a:t>
            </a:r>
            <a:r>
              <a:rPr lang="bg-BG" sz="1200" dirty="0"/>
              <a:t> T. </a:t>
            </a:r>
            <a:r>
              <a:rPr lang="bg-BG" sz="1200" i="1" dirty="0"/>
              <a:t>3D PRINTING-AN ALTERNATIVE OF CONVENTIONAL CROWN FABRICATION: A CASE REPORT</a:t>
            </a:r>
            <a:r>
              <a:rPr lang="bg-BG" sz="1200" dirty="0"/>
              <a:t>. JOURNAL OF IMAB. 2018 </a:t>
            </a:r>
            <a:r>
              <a:rPr lang="bg-BG" sz="1200" dirty="0" err="1"/>
              <a:t>Apr</a:t>
            </a:r>
            <a:r>
              <a:rPr lang="bg-BG" sz="1200" dirty="0"/>
              <a:t> 1;24(2):2048-54.</a:t>
            </a:r>
          </a:p>
          <a:p>
            <a:pPr marL="624078" indent="-514350">
              <a:buFont typeface="+mj-lt"/>
              <a:buAutoNum type="arabicPeriod"/>
            </a:pPr>
            <a:r>
              <a:rPr lang="bg-BG" sz="1200" dirty="0" err="1"/>
              <a:t>Dikova</a:t>
            </a:r>
            <a:r>
              <a:rPr lang="bg-BG" sz="1200" dirty="0"/>
              <a:t> T, </a:t>
            </a:r>
            <a:r>
              <a:rPr lang="bg-BG" sz="1200" dirty="0" err="1"/>
              <a:t>Vasilev</a:t>
            </a:r>
            <a:r>
              <a:rPr lang="bg-BG" sz="1200" dirty="0"/>
              <a:t> T. </a:t>
            </a:r>
            <a:r>
              <a:rPr lang="bg-BG" sz="1200" i="1" dirty="0" err="1"/>
              <a:t>Bending</a:t>
            </a:r>
            <a:r>
              <a:rPr lang="bg-BG" sz="1200" i="1" dirty="0"/>
              <a:t> </a:t>
            </a:r>
            <a:r>
              <a:rPr lang="bg-BG" sz="1200" i="1" dirty="0" err="1"/>
              <a:t>fracture</a:t>
            </a:r>
            <a:r>
              <a:rPr lang="bg-BG" sz="1200" i="1" dirty="0"/>
              <a:t> </a:t>
            </a:r>
            <a:r>
              <a:rPr lang="bg-BG" sz="1200" i="1" dirty="0" err="1"/>
              <a:t>of</a:t>
            </a:r>
            <a:r>
              <a:rPr lang="bg-BG" sz="1200" i="1" dirty="0"/>
              <a:t> Co-</a:t>
            </a:r>
            <a:r>
              <a:rPr lang="bg-BG" sz="1200" i="1" dirty="0" err="1"/>
              <a:t>Cr</a:t>
            </a:r>
            <a:r>
              <a:rPr lang="bg-BG" sz="1200" i="1" dirty="0"/>
              <a:t> </a:t>
            </a:r>
            <a:r>
              <a:rPr lang="bg-BG" sz="1200" i="1" dirty="0" err="1"/>
              <a:t>dental</a:t>
            </a:r>
            <a:r>
              <a:rPr lang="bg-BG" sz="1200" i="1" dirty="0"/>
              <a:t> </a:t>
            </a:r>
            <a:r>
              <a:rPr lang="bg-BG" sz="1200" i="1" dirty="0" err="1"/>
              <a:t>bridges</a:t>
            </a:r>
            <a:r>
              <a:rPr lang="bg-BG" sz="1200" i="1" dirty="0"/>
              <a:t>, </a:t>
            </a:r>
            <a:r>
              <a:rPr lang="bg-BG" sz="1200" i="1" dirty="0" err="1"/>
              <a:t>produced</a:t>
            </a:r>
            <a:r>
              <a:rPr lang="bg-BG" sz="1200" i="1" dirty="0"/>
              <a:t> </a:t>
            </a:r>
            <a:r>
              <a:rPr lang="bg-BG" sz="1200" i="1" dirty="0" err="1"/>
              <a:t>by</a:t>
            </a:r>
            <a:r>
              <a:rPr lang="bg-BG" sz="1200" i="1" dirty="0"/>
              <a:t> </a:t>
            </a:r>
            <a:r>
              <a:rPr lang="bg-BG" sz="1200" i="1" dirty="0" err="1"/>
              <a:t>additive</a:t>
            </a:r>
            <a:r>
              <a:rPr lang="bg-BG" sz="1200" i="1" dirty="0"/>
              <a:t> </a:t>
            </a:r>
            <a:r>
              <a:rPr lang="bg-BG" sz="1200" i="1" dirty="0" err="1"/>
              <a:t>technologies</a:t>
            </a:r>
            <a:r>
              <a:rPr lang="bg-BG" sz="1200" i="1" dirty="0"/>
              <a:t>: </a:t>
            </a:r>
            <a:r>
              <a:rPr lang="bg-BG" sz="1200" i="1" dirty="0" err="1"/>
              <a:t>Simulation</a:t>
            </a:r>
            <a:r>
              <a:rPr lang="bg-BG" sz="1200" i="1" dirty="0"/>
              <a:t> </a:t>
            </a:r>
            <a:r>
              <a:rPr lang="bg-BG" sz="1200" i="1" dirty="0" err="1"/>
              <a:t>analysis</a:t>
            </a:r>
            <a:r>
              <a:rPr lang="bg-BG" sz="1200" i="1" dirty="0"/>
              <a:t> </a:t>
            </a:r>
            <a:r>
              <a:rPr lang="bg-BG" sz="1200" i="1" dirty="0" err="1"/>
              <a:t>and</a:t>
            </a:r>
            <a:r>
              <a:rPr lang="bg-BG" sz="1200" i="1" dirty="0"/>
              <a:t> </a:t>
            </a:r>
            <a:r>
              <a:rPr lang="bg-BG" sz="1200" i="1" dirty="0" err="1"/>
              <a:t>test</a:t>
            </a:r>
            <a:r>
              <a:rPr lang="bg-BG" sz="1200" dirty="0"/>
              <a:t>. </a:t>
            </a:r>
            <a:r>
              <a:rPr lang="bg-BG" sz="1200" dirty="0" err="1"/>
              <a:t>Engineering</a:t>
            </a:r>
            <a:r>
              <a:rPr lang="bg-BG" sz="1200" dirty="0"/>
              <a:t> </a:t>
            </a:r>
            <a:r>
              <a:rPr lang="bg-BG" sz="1200" dirty="0" err="1"/>
              <a:t>Fracture</a:t>
            </a:r>
            <a:r>
              <a:rPr lang="bg-BG" sz="1200" dirty="0"/>
              <a:t> </a:t>
            </a:r>
            <a:r>
              <a:rPr lang="bg-BG" sz="1200" dirty="0" err="1"/>
              <a:t>Mechanics</a:t>
            </a:r>
            <a:r>
              <a:rPr lang="bg-BG" sz="1200" dirty="0"/>
              <a:t>. 2019 </a:t>
            </a:r>
            <a:r>
              <a:rPr lang="bg-BG" sz="1200" dirty="0" err="1"/>
              <a:t>Aug</a:t>
            </a:r>
            <a:r>
              <a:rPr lang="bg-BG" sz="1200" dirty="0"/>
              <a:t> 9:106583.</a:t>
            </a:r>
            <a:r>
              <a:rPr lang="en-US" sz="1200" dirty="0"/>
              <a:t> ISSN 0013-7944;</a:t>
            </a:r>
          </a:p>
          <a:p>
            <a:pPr marL="624078" indent="-514350">
              <a:buFont typeface="+mj-lt"/>
              <a:buAutoNum type="arabicPeriod"/>
            </a:pPr>
            <a:r>
              <a:rPr lang="en-US" sz="1200" dirty="0" err="1" smtClean="0"/>
              <a:t>Dobrzański</a:t>
            </a:r>
            <a:r>
              <a:rPr lang="en-US" sz="1200" dirty="0" smtClean="0"/>
              <a:t> </a:t>
            </a:r>
            <a:r>
              <a:rPr lang="en-US" sz="1200" dirty="0"/>
              <a:t>LA, </a:t>
            </a:r>
            <a:r>
              <a:rPr lang="en-US" sz="1200" dirty="0" err="1"/>
              <a:t>Dobrzański</a:t>
            </a:r>
            <a:r>
              <a:rPr lang="en-US" sz="1200" dirty="0"/>
              <a:t> LB. </a:t>
            </a:r>
            <a:r>
              <a:rPr lang="en-US" sz="1200" i="1" dirty="0"/>
              <a:t>Approach to the design and manufacturing of prosthetic dental restorations according to the rules of industry 4.0</a:t>
            </a:r>
            <a:r>
              <a:rPr lang="en-US" sz="1200" dirty="0"/>
              <a:t>. Materials Performance and Characterization. 2020 Aug 7;9(1):</a:t>
            </a:r>
            <a:r>
              <a:rPr lang="en-US" sz="1200" dirty="0" smtClean="0"/>
              <a:t>394-476.</a:t>
            </a:r>
            <a:endParaRPr lang="bg-BG" sz="1200" dirty="0"/>
          </a:p>
          <a:p>
            <a:pPr marL="624078" indent="-514350">
              <a:buFont typeface="+mj-lt"/>
              <a:buAutoNum type="arabicPeriod"/>
            </a:pPr>
            <a:r>
              <a:rPr lang="en-US" sz="1200" dirty="0" err="1" smtClean="0"/>
              <a:t>Dobrzański</a:t>
            </a:r>
            <a:r>
              <a:rPr lang="bg-BG" sz="1200" dirty="0" smtClean="0"/>
              <a:t> </a:t>
            </a:r>
            <a:r>
              <a:rPr lang="en-US" sz="1200" dirty="0" smtClean="0"/>
              <a:t>L.A</a:t>
            </a:r>
            <a:r>
              <a:rPr lang="en-US" sz="1200" dirty="0"/>
              <a:t>., </a:t>
            </a:r>
            <a:r>
              <a:rPr lang="en-US" sz="1200" i="1" dirty="0"/>
              <a:t>Role of materials design in maintenance engineering in the context </a:t>
            </a:r>
            <a:r>
              <a:rPr lang="en-US" sz="1200" i="1" dirty="0" smtClean="0"/>
              <a:t>of</a:t>
            </a:r>
            <a:r>
              <a:rPr lang="bg-BG" sz="1200" i="1" dirty="0" smtClean="0"/>
              <a:t> </a:t>
            </a:r>
            <a:r>
              <a:rPr lang="en-US" sz="1200" i="1" dirty="0" smtClean="0"/>
              <a:t>Industry </a:t>
            </a:r>
            <a:r>
              <a:rPr lang="en-US" sz="1200" i="1" dirty="0"/>
              <a:t>4.0 idea</a:t>
            </a:r>
            <a:r>
              <a:rPr lang="en-US" sz="1200" dirty="0"/>
              <a:t>, Journal of Achievements in Materials and Manufacturing </a:t>
            </a:r>
            <a:r>
              <a:rPr lang="en-US" sz="1200" dirty="0" smtClean="0"/>
              <a:t>Engineering 96/1 </a:t>
            </a:r>
            <a:r>
              <a:rPr lang="en-US" sz="1200" dirty="0"/>
              <a:t>(2019) 12-49</a:t>
            </a:r>
            <a:r>
              <a:rPr lang="en-US" sz="1200" dirty="0" smtClean="0"/>
              <a:t>.</a:t>
            </a:r>
          </a:p>
          <a:p>
            <a:pPr marL="624078" indent="-514350">
              <a:buFont typeface="+mj-lt"/>
              <a:buAutoNum type="arabicPeriod"/>
            </a:pPr>
            <a:r>
              <a:rPr lang="en-US" sz="1200" dirty="0" err="1"/>
              <a:t>Dobrzański</a:t>
            </a:r>
            <a:r>
              <a:rPr lang="en-US" sz="1200" dirty="0"/>
              <a:t> LA, </a:t>
            </a:r>
            <a:r>
              <a:rPr lang="en-US" sz="1200" dirty="0" err="1"/>
              <a:t>Dobrzański</a:t>
            </a:r>
            <a:r>
              <a:rPr lang="en-US" sz="1200" dirty="0"/>
              <a:t> LB. </a:t>
            </a:r>
            <a:r>
              <a:rPr lang="en-US" sz="1200" i="1" dirty="0"/>
              <a:t>Dentistry 4.0 concept in the design and manufacturing of prosthetic dental restorations</a:t>
            </a:r>
            <a:r>
              <a:rPr lang="en-US" sz="1200" dirty="0"/>
              <a:t>. Processes. 2020 May;8(5):525</a:t>
            </a:r>
            <a:r>
              <a:rPr lang="en-US" sz="1200" dirty="0" smtClean="0"/>
              <a:t>.</a:t>
            </a:r>
          </a:p>
          <a:p>
            <a:pPr marL="624078" indent="-514350">
              <a:buFont typeface="+mj-lt"/>
              <a:buAutoNum type="arabicPeriod"/>
            </a:pPr>
            <a:r>
              <a:rPr lang="en-US" sz="1200" dirty="0" err="1"/>
              <a:t>Dobrzański</a:t>
            </a:r>
            <a:r>
              <a:rPr lang="en-US" sz="1200" dirty="0"/>
              <a:t> LA, </a:t>
            </a:r>
            <a:r>
              <a:rPr lang="en-US" sz="1200" dirty="0" err="1"/>
              <a:t>Dobrzański</a:t>
            </a:r>
            <a:r>
              <a:rPr lang="en-US" sz="1200" dirty="0"/>
              <a:t> LB, </a:t>
            </a:r>
            <a:r>
              <a:rPr lang="en-US" sz="1200" dirty="0" err="1"/>
              <a:t>Dobrzańska-Danikiewicz</a:t>
            </a:r>
            <a:r>
              <a:rPr lang="en-US" sz="1200" dirty="0"/>
              <a:t> AD, </a:t>
            </a:r>
            <a:r>
              <a:rPr lang="en-US" sz="1200" dirty="0" err="1"/>
              <a:t>Dobrzańska</a:t>
            </a:r>
            <a:r>
              <a:rPr lang="en-US" sz="1200" dirty="0"/>
              <a:t> J. </a:t>
            </a:r>
            <a:r>
              <a:rPr lang="en-US" sz="1200" i="1" dirty="0"/>
              <a:t>The Concept of Sustainable Development of Modern Dentistry</a:t>
            </a:r>
            <a:r>
              <a:rPr lang="en-US" sz="1200" dirty="0"/>
              <a:t>. Processes. 2020 Dec;8(12):1605</a:t>
            </a:r>
            <a:r>
              <a:rPr lang="en-US" sz="1200" dirty="0" smtClean="0"/>
              <a:t>.</a:t>
            </a:r>
            <a:endParaRPr lang="bg-BG" sz="1200" dirty="0" smtClean="0"/>
          </a:p>
          <a:p>
            <a:endParaRPr lang="en-US" sz="1200" dirty="0"/>
          </a:p>
          <a:p>
            <a:pPr lvl="0"/>
            <a:endParaRPr lang="en-US" sz="1200" dirty="0"/>
          </a:p>
          <a:p>
            <a:pPr marL="624078" indent="-514350">
              <a:buFont typeface="+mj-lt"/>
              <a:buAutoNum type="arabicPeriod"/>
            </a:pPr>
            <a:endParaRPr lang="bg-BG" sz="1200" dirty="0" smtClean="0"/>
          </a:p>
          <a:p>
            <a:pPr marL="624078" indent="-514350">
              <a:buFont typeface="+mj-lt"/>
              <a:buAutoNum type="arabicPeriod"/>
            </a:pPr>
            <a:endParaRPr lang="en-US" sz="1200" dirty="0"/>
          </a:p>
          <a:p>
            <a:pPr marL="624078" indent="-514350">
              <a:buFont typeface="+mj-lt"/>
              <a:buAutoNum type="arabicPeriod"/>
            </a:pPr>
            <a:endParaRPr lang="en-US" sz="1200" dirty="0"/>
          </a:p>
        </p:txBody>
      </p:sp>
      <p:sp>
        <p:nvSpPr>
          <p:cNvPr id="4" name="Slide Number Placeholder 3"/>
          <p:cNvSpPr>
            <a:spLocks noGrp="1"/>
          </p:cNvSpPr>
          <p:nvPr>
            <p:ph type="sldNum" sz="quarter" idx="12"/>
          </p:nvPr>
        </p:nvSpPr>
        <p:spPr/>
        <p:txBody>
          <a:bodyPr/>
          <a:lstStyle/>
          <a:p>
            <a:fld id="{0EC7A8B4-EB1B-4124-A715-C71E228A3B6F}" type="slidenum">
              <a:rPr lang="en-US" smtClean="0"/>
              <a:t>36</a:t>
            </a:fld>
            <a:endParaRPr lang="en-US"/>
          </a:p>
        </p:txBody>
      </p:sp>
    </p:spTree>
    <p:extLst>
      <p:ext uri="{BB962C8B-B14F-4D97-AF65-F5344CB8AC3E}">
        <p14:creationId xmlns:p14="http://schemas.microsoft.com/office/powerpoint/2010/main" val="21313860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319759" y="2348880"/>
            <a:ext cx="8229600" cy="864096"/>
          </a:xfrm>
        </p:spPr>
        <p:txBody>
          <a:bodyPr>
            <a:normAutofit/>
          </a:bodyPr>
          <a:lstStyle/>
          <a:p>
            <a:pPr algn="ctr">
              <a:lnSpc>
                <a:spcPct val="80000"/>
              </a:lnSpc>
              <a:defRPr/>
            </a:pPr>
            <a:r>
              <a:rPr lang="bg-BG" sz="2800" dirty="0"/>
              <a:t>ДЕНТАЛНАТА МЕДИЦИНА като </a:t>
            </a:r>
            <a:r>
              <a:rPr lang="bg-BG" sz="2800" dirty="0" smtClean="0"/>
              <a:t>наука:</a:t>
            </a:r>
            <a:br>
              <a:rPr lang="bg-BG" sz="2800" dirty="0" smtClean="0"/>
            </a:br>
            <a:r>
              <a:rPr lang="bg-BG" sz="2200" dirty="0" smtClean="0"/>
              <a:t>Възниква през 17-18 </a:t>
            </a:r>
            <a:r>
              <a:rPr lang="bg-BG" sz="2200" dirty="0"/>
              <a:t>в</a:t>
            </a:r>
            <a:r>
              <a:rPr lang="bg-BG" sz="2200" dirty="0" smtClean="0"/>
              <a:t>.</a:t>
            </a:r>
            <a:endParaRPr lang="en-US" sz="2200" dirty="0"/>
          </a:p>
        </p:txBody>
      </p:sp>
      <p:sp>
        <p:nvSpPr>
          <p:cNvPr id="7" name="Content Placeholder 6"/>
          <p:cNvSpPr>
            <a:spLocks noGrp="1"/>
          </p:cNvSpPr>
          <p:nvPr>
            <p:ph sz="half" idx="1"/>
          </p:nvPr>
        </p:nvSpPr>
        <p:spPr>
          <a:xfrm>
            <a:off x="4420052" y="3212976"/>
            <a:ext cx="4392488" cy="3528392"/>
          </a:xfrm>
        </p:spPr>
        <p:txBody>
          <a:bodyPr>
            <a:normAutofit/>
          </a:bodyPr>
          <a:lstStyle/>
          <a:p>
            <a:pPr marL="109728" indent="0" algn="ctr">
              <a:lnSpc>
                <a:spcPct val="80000"/>
              </a:lnSpc>
              <a:buNone/>
              <a:defRPr/>
            </a:pPr>
            <a:r>
              <a:rPr lang="bg-BG" sz="2400" i="1" dirty="0" smtClean="0"/>
              <a:t>Пиер Фошар - </a:t>
            </a:r>
            <a:r>
              <a:rPr lang="ru-RU" sz="2400" dirty="0"/>
              <a:t>основател на съвременното зъболечение</a:t>
            </a:r>
            <a:r>
              <a:rPr lang="ru-RU" sz="2400" dirty="0" smtClean="0"/>
              <a:t>.</a:t>
            </a:r>
          </a:p>
          <a:p>
            <a:pPr>
              <a:lnSpc>
                <a:spcPct val="80000"/>
              </a:lnSpc>
              <a:defRPr/>
            </a:pPr>
            <a:r>
              <a:rPr lang="ru-RU" sz="2400" dirty="0" smtClean="0"/>
              <a:t> </a:t>
            </a:r>
            <a:r>
              <a:rPr lang="ru-RU" b="1" dirty="0" smtClean="0"/>
              <a:t>1728 г.</a:t>
            </a:r>
            <a:r>
              <a:rPr lang="ru-RU" dirty="0" smtClean="0"/>
              <a:t> - издава </a:t>
            </a:r>
            <a:r>
              <a:rPr lang="ru-RU" dirty="0"/>
              <a:t>ръководството </a:t>
            </a:r>
            <a:r>
              <a:rPr lang="ru-RU" b="1" dirty="0"/>
              <a:t>„Le chirurgien Dentiste“, </a:t>
            </a:r>
            <a:r>
              <a:rPr lang="ru-RU" dirty="0"/>
              <a:t>което представлява </a:t>
            </a:r>
            <a:r>
              <a:rPr lang="ru-RU" b="1" dirty="0"/>
              <a:t>енциклопедия за зъболечебна </a:t>
            </a:r>
            <a:r>
              <a:rPr lang="ru-RU" b="1" dirty="0" smtClean="0"/>
              <a:t>информация</a:t>
            </a:r>
            <a:r>
              <a:rPr lang="ru-RU" dirty="0" smtClean="0"/>
              <a:t>.</a:t>
            </a:r>
          </a:p>
          <a:p>
            <a:pPr>
              <a:lnSpc>
                <a:spcPct val="80000"/>
              </a:lnSpc>
              <a:defRPr/>
            </a:pPr>
            <a:r>
              <a:rPr lang="ru-RU" dirty="0" smtClean="0"/>
              <a:t>Световната </a:t>
            </a:r>
            <a:r>
              <a:rPr lang="ru-RU" dirty="0"/>
              <a:t>зъболекарска федерация му присъжда званието </a:t>
            </a:r>
            <a:r>
              <a:rPr lang="ru-RU" b="1" dirty="0"/>
              <a:t>„баща на </a:t>
            </a:r>
            <a:r>
              <a:rPr lang="ru-RU" b="1" dirty="0" smtClean="0"/>
              <a:t>стоматологията“.</a:t>
            </a:r>
            <a:endParaRPr lang="bg-BG" b="1" i="1" dirty="0" smtClean="0"/>
          </a:p>
          <a:p>
            <a:pPr marL="109728" indent="0" algn="r">
              <a:lnSpc>
                <a:spcPct val="80000"/>
              </a:lnSpc>
              <a:buNone/>
              <a:defRPr/>
            </a:pPr>
            <a:endParaRPr lang="bg-BG" i="1" dirty="0"/>
          </a:p>
          <a:p>
            <a:pPr marL="109728" indent="0" algn="r">
              <a:lnSpc>
                <a:spcPct val="80000"/>
              </a:lnSpc>
              <a:buNone/>
              <a:defRPr/>
            </a:pPr>
            <a:r>
              <a:rPr lang="en-US" sz="1400" i="1" dirty="0" smtClean="0"/>
              <a:t>[</a:t>
            </a:r>
            <a:r>
              <a:rPr lang="en-US" sz="1400" i="1" dirty="0">
                <a:solidFill>
                  <a:srgbClr val="0070C0"/>
                </a:solidFill>
                <a:hlinkClick r:id="rId3"/>
              </a:rPr>
              <a:t>History of Dentistry Articles</a:t>
            </a:r>
            <a:r>
              <a:rPr lang="en-US" sz="1400" i="1" dirty="0" smtClean="0"/>
              <a:t>]</a:t>
            </a:r>
            <a:r>
              <a:rPr lang="bg-BG" sz="1400" i="1" dirty="0" smtClean="0"/>
              <a:t>.</a:t>
            </a:r>
            <a:endParaRPr lang="bg-BG" sz="1400" i="1" dirty="0"/>
          </a:p>
        </p:txBody>
      </p:sp>
      <p:sp>
        <p:nvSpPr>
          <p:cNvPr id="2" name="Slide Number Placeholder 1"/>
          <p:cNvSpPr>
            <a:spLocks noGrp="1"/>
          </p:cNvSpPr>
          <p:nvPr>
            <p:ph type="sldNum" sz="quarter" idx="12"/>
          </p:nvPr>
        </p:nvSpPr>
        <p:spPr/>
        <p:txBody>
          <a:bodyPr/>
          <a:lstStyle/>
          <a:p>
            <a:fld id="{0EC7A8B4-EB1B-4124-A715-C71E228A3B6F}" type="slidenum">
              <a:rPr lang="en-US" smtClean="0"/>
              <a:t>4</a:t>
            </a:fld>
            <a:endParaRPr lang="en-US" dirty="0"/>
          </a:p>
        </p:txBody>
      </p:sp>
      <p:sp>
        <p:nvSpPr>
          <p:cNvPr id="6" name="Rectangle 2"/>
          <p:cNvSpPr txBox="1">
            <a:spLocks noChangeArrowheads="1"/>
          </p:cNvSpPr>
          <p:nvPr/>
        </p:nvSpPr>
        <p:spPr>
          <a:xfrm>
            <a:off x="-1044624" y="620688"/>
            <a:ext cx="3609978" cy="3888432"/>
          </a:xfrm>
          <a:prstGeom prst="rect">
            <a:avLst/>
          </a:prstGeom>
        </p:spPr>
        <p:txBody>
          <a:bodyPr vert="horz" anchor="ctr">
            <a:normAutofit fontScale="97500"/>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lnSpc>
                <a:spcPct val="80000"/>
              </a:lnSpc>
              <a:defRPr/>
            </a:pPr>
            <a:endParaRPr lang="en-US" sz="2800" dirty="0"/>
          </a:p>
        </p:txBody>
      </p:sp>
      <p:pic>
        <p:nvPicPr>
          <p:cNvPr id="1026" name="Picture 2" descr="Пиер Фошар: бащата на модерната стоматология и приносът му за развитието на стоматологичната наука  - изображение"/>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759" y="3212976"/>
            <a:ext cx="3914775" cy="352425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2"/>
          <p:cNvSpPr txBox="1">
            <a:spLocks noChangeArrowheads="1"/>
          </p:cNvSpPr>
          <p:nvPr/>
        </p:nvSpPr>
        <p:spPr>
          <a:xfrm>
            <a:off x="97926" y="620688"/>
            <a:ext cx="8866562" cy="1728192"/>
          </a:xfrm>
          <a:prstGeom prst="rect">
            <a:avLst/>
          </a:prstGeom>
        </p:spPr>
        <p:txBody>
          <a:bodyPr vert="horz" anchor="ctr">
            <a:normAutofit lnSpcReduction="10000"/>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lnSpc>
                <a:spcPct val="80000"/>
              </a:lnSpc>
              <a:defRPr/>
            </a:pPr>
            <a:r>
              <a:rPr lang="bg-BG" sz="2800" dirty="0" smtClean="0"/>
              <a:t>ЗЪБОЛЕЧЕНИЕ</a:t>
            </a:r>
            <a:br>
              <a:rPr lang="bg-BG" sz="2800" dirty="0" smtClean="0"/>
            </a:br>
            <a:r>
              <a:rPr lang="bg-BG" sz="2800" dirty="0" smtClean="0"/>
              <a:t>от древността до наши дни:</a:t>
            </a:r>
            <a:endParaRPr lang="bg-BG" sz="1600" dirty="0" smtClean="0"/>
          </a:p>
          <a:p>
            <a:pPr algn="ctr">
              <a:lnSpc>
                <a:spcPct val="80000"/>
              </a:lnSpc>
              <a:defRPr/>
            </a:pPr>
            <a:r>
              <a:rPr lang="bg-BG" sz="1600" dirty="0"/>
              <a:t> </a:t>
            </a:r>
            <a:r>
              <a:rPr lang="bg-BG" sz="2800" dirty="0" smtClean="0"/>
              <a:t/>
            </a:r>
            <a:br>
              <a:rPr lang="bg-BG" sz="2800" dirty="0" smtClean="0"/>
            </a:br>
            <a:r>
              <a:rPr lang="bg-BG" sz="2200" dirty="0" smtClean="0"/>
              <a:t>Развива се неравномерно в зависимост от практическите нужди на обществото, постиженията на приложните науки и </a:t>
            </a:r>
            <a:r>
              <a:rPr lang="bg-BG" sz="2200" b="1" dirty="0" smtClean="0"/>
              <a:t>техническия прогрес</a:t>
            </a:r>
            <a:r>
              <a:rPr lang="bg-BG" sz="2200" dirty="0" smtClean="0"/>
              <a:t>.</a:t>
            </a:r>
            <a:endParaRPr lang="en-US" sz="2200" dirty="0"/>
          </a:p>
        </p:txBody>
      </p:sp>
    </p:spTree>
    <p:extLst>
      <p:ext uri="{BB962C8B-B14F-4D97-AF65-F5344CB8AC3E}">
        <p14:creationId xmlns:p14="http://schemas.microsoft.com/office/powerpoint/2010/main" val="3265072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a:xfrm>
            <a:off x="97926" y="548681"/>
            <a:ext cx="8866562" cy="1224135"/>
          </a:xfrm>
        </p:spPr>
        <p:txBody>
          <a:bodyPr>
            <a:normAutofit/>
          </a:bodyPr>
          <a:lstStyle/>
          <a:p>
            <a:pPr marL="109728" indent="0" algn="ctr">
              <a:lnSpc>
                <a:spcPct val="80000"/>
              </a:lnSpc>
              <a:defRPr/>
            </a:pPr>
            <a:r>
              <a:rPr lang="bg-BG" sz="2400" cap="all" dirty="0"/>
              <a:t>Развитие на технологиите за изработване на дентални конструкции </a:t>
            </a:r>
            <a:r>
              <a:rPr lang="bg-BG" sz="2400" dirty="0"/>
              <a:t>през </a:t>
            </a:r>
            <a:r>
              <a:rPr lang="bg-BG" sz="2400" dirty="0" smtClean="0"/>
              <a:t>вековете:</a:t>
            </a:r>
            <a:r>
              <a:rPr lang="en-US" sz="2400" dirty="0" smtClean="0"/>
              <a:t> </a:t>
            </a:r>
            <a:r>
              <a:rPr lang="bg-BG" sz="2400" dirty="0" smtClean="0"/>
              <a:t/>
            </a:r>
            <a:br>
              <a:rPr lang="bg-BG" sz="2400" dirty="0" smtClean="0"/>
            </a:br>
            <a:r>
              <a:rPr lang="en-US" sz="2400" b="1" dirty="0" smtClean="0"/>
              <a:t>4 </a:t>
            </a:r>
            <a:r>
              <a:rPr lang="bg-BG" sz="2400" b="1" dirty="0" smtClean="0"/>
              <a:t>периода</a:t>
            </a:r>
            <a:endParaRPr lang="en-US" sz="2400" b="1" dirty="0"/>
          </a:p>
        </p:txBody>
      </p:sp>
      <p:sp>
        <p:nvSpPr>
          <p:cNvPr id="2" name="Slide Number Placeholder 1"/>
          <p:cNvSpPr>
            <a:spLocks noGrp="1"/>
          </p:cNvSpPr>
          <p:nvPr>
            <p:ph type="sldNum" sz="quarter" idx="12"/>
          </p:nvPr>
        </p:nvSpPr>
        <p:spPr/>
        <p:txBody>
          <a:bodyPr/>
          <a:lstStyle/>
          <a:p>
            <a:fld id="{0EC7A8B4-EB1B-4124-A715-C71E228A3B6F}" type="slidenum">
              <a:rPr lang="en-US" smtClean="0"/>
              <a:t>5</a:t>
            </a:fld>
            <a:endParaRPr lang="en-US" dirty="0"/>
          </a:p>
        </p:txBody>
      </p:sp>
      <p:sp>
        <p:nvSpPr>
          <p:cNvPr id="6" name="Rectangle 2"/>
          <p:cNvSpPr txBox="1">
            <a:spLocks noChangeArrowheads="1"/>
          </p:cNvSpPr>
          <p:nvPr/>
        </p:nvSpPr>
        <p:spPr>
          <a:xfrm>
            <a:off x="-1044624" y="620688"/>
            <a:ext cx="3609978" cy="3888432"/>
          </a:xfrm>
          <a:prstGeom prst="rect">
            <a:avLst/>
          </a:prstGeom>
        </p:spPr>
        <p:txBody>
          <a:bodyPr vert="horz" anchor="ctr">
            <a:normAutofit fontScale="97500"/>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lnSpc>
                <a:spcPct val="80000"/>
              </a:lnSpc>
              <a:defRPr/>
            </a:pPr>
            <a:endParaRPr lang="en-US" sz="2800" dirty="0"/>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458277857"/>
              </p:ext>
            </p:extLst>
          </p:nvPr>
        </p:nvGraphicFramePr>
        <p:xfrm>
          <a:off x="251520" y="1772816"/>
          <a:ext cx="8640960"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998720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1907704" y="476672"/>
            <a:ext cx="7225187" cy="6120681"/>
            <a:chOff x="1907704" y="476672"/>
            <a:chExt cx="7225187" cy="6120681"/>
          </a:xfrm>
        </p:grpSpPr>
        <p:grpSp>
          <p:nvGrpSpPr>
            <p:cNvPr id="15" name="Group 14"/>
            <p:cNvGrpSpPr/>
            <p:nvPr/>
          </p:nvGrpSpPr>
          <p:grpSpPr>
            <a:xfrm>
              <a:off x="1907704" y="476672"/>
              <a:ext cx="7225187" cy="6120681"/>
              <a:chOff x="1907704" y="476672"/>
              <a:chExt cx="7225187" cy="6120681"/>
            </a:xfrm>
          </p:grpSpPr>
          <p:pic>
            <p:nvPicPr>
              <p:cNvPr id="34819"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476672"/>
                <a:ext cx="7225187" cy="6120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reeform 2"/>
              <p:cNvSpPr/>
              <p:nvPr/>
            </p:nvSpPr>
            <p:spPr>
              <a:xfrm>
                <a:off x="2524835" y="1542197"/>
                <a:ext cx="5800299" cy="1542197"/>
              </a:xfrm>
              <a:custGeom>
                <a:avLst/>
                <a:gdLst>
                  <a:gd name="connsiteX0" fmla="*/ 0 w 7035688"/>
                  <a:gd name="connsiteY0" fmla="*/ 0 h 3029803"/>
                  <a:gd name="connsiteX1" fmla="*/ 4749421 w 7035688"/>
                  <a:gd name="connsiteY1" fmla="*/ 204716 h 3029803"/>
                  <a:gd name="connsiteX2" fmla="*/ 6578221 w 7035688"/>
                  <a:gd name="connsiteY2" fmla="*/ 1050878 h 3029803"/>
                  <a:gd name="connsiteX3" fmla="*/ 6974006 w 7035688"/>
                  <a:gd name="connsiteY3" fmla="*/ 2552131 h 3029803"/>
                  <a:gd name="connsiteX4" fmla="*/ 7028597 w 7035688"/>
                  <a:gd name="connsiteY4" fmla="*/ 3029803 h 3029803"/>
                  <a:gd name="connsiteX0" fmla="*/ 0 w 7035688"/>
                  <a:gd name="connsiteY0" fmla="*/ 0 h 3029803"/>
                  <a:gd name="connsiteX1" fmla="*/ 4299045 w 7035688"/>
                  <a:gd name="connsiteY1" fmla="*/ 163773 h 3029803"/>
                  <a:gd name="connsiteX2" fmla="*/ 6578221 w 7035688"/>
                  <a:gd name="connsiteY2" fmla="*/ 1050878 h 3029803"/>
                  <a:gd name="connsiteX3" fmla="*/ 6974006 w 7035688"/>
                  <a:gd name="connsiteY3" fmla="*/ 2552131 h 3029803"/>
                  <a:gd name="connsiteX4" fmla="*/ 7028597 w 7035688"/>
                  <a:gd name="connsiteY4" fmla="*/ 3029803 h 3029803"/>
                  <a:gd name="connsiteX0" fmla="*/ 0 w 7030321"/>
                  <a:gd name="connsiteY0" fmla="*/ 0 h 3029803"/>
                  <a:gd name="connsiteX1" fmla="*/ 4299045 w 7030321"/>
                  <a:gd name="connsiteY1" fmla="*/ 163773 h 3029803"/>
                  <a:gd name="connsiteX2" fmla="*/ 6578221 w 7030321"/>
                  <a:gd name="connsiteY2" fmla="*/ 1050878 h 3029803"/>
                  <a:gd name="connsiteX3" fmla="*/ 6864824 w 7030321"/>
                  <a:gd name="connsiteY3" fmla="*/ 1296537 h 3029803"/>
                  <a:gd name="connsiteX4" fmla="*/ 6974006 w 7030321"/>
                  <a:gd name="connsiteY4" fmla="*/ 2552131 h 3029803"/>
                  <a:gd name="connsiteX5" fmla="*/ 7028597 w 7030321"/>
                  <a:gd name="connsiteY5" fmla="*/ 3029803 h 3029803"/>
                  <a:gd name="connsiteX0" fmla="*/ 0 w 7030321"/>
                  <a:gd name="connsiteY0" fmla="*/ 0 h 3029803"/>
                  <a:gd name="connsiteX1" fmla="*/ 4299045 w 7030321"/>
                  <a:gd name="connsiteY1" fmla="*/ 163773 h 3029803"/>
                  <a:gd name="connsiteX2" fmla="*/ 5308979 w 7030321"/>
                  <a:gd name="connsiteY2" fmla="*/ 545911 h 3029803"/>
                  <a:gd name="connsiteX3" fmla="*/ 6864824 w 7030321"/>
                  <a:gd name="connsiteY3" fmla="*/ 1296537 h 3029803"/>
                  <a:gd name="connsiteX4" fmla="*/ 6974006 w 7030321"/>
                  <a:gd name="connsiteY4" fmla="*/ 2552131 h 3029803"/>
                  <a:gd name="connsiteX5" fmla="*/ 7028597 w 7030321"/>
                  <a:gd name="connsiteY5" fmla="*/ 3029803 h 3029803"/>
                  <a:gd name="connsiteX0" fmla="*/ 0 w 7084726"/>
                  <a:gd name="connsiteY0" fmla="*/ 0 h 3029803"/>
                  <a:gd name="connsiteX1" fmla="*/ 4299045 w 7084726"/>
                  <a:gd name="connsiteY1" fmla="*/ 163773 h 3029803"/>
                  <a:gd name="connsiteX2" fmla="*/ 5308979 w 7084726"/>
                  <a:gd name="connsiteY2" fmla="*/ 545911 h 3029803"/>
                  <a:gd name="connsiteX3" fmla="*/ 5800299 w 7084726"/>
                  <a:gd name="connsiteY3" fmla="*/ 1542197 h 3029803"/>
                  <a:gd name="connsiteX4" fmla="*/ 6974006 w 7084726"/>
                  <a:gd name="connsiteY4" fmla="*/ 2552131 h 3029803"/>
                  <a:gd name="connsiteX5" fmla="*/ 7028597 w 7084726"/>
                  <a:gd name="connsiteY5" fmla="*/ 3029803 h 3029803"/>
                  <a:gd name="connsiteX0" fmla="*/ 0 w 6974006"/>
                  <a:gd name="connsiteY0" fmla="*/ 0 h 2552131"/>
                  <a:gd name="connsiteX1" fmla="*/ 4299045 w 6974006"/>
                  <a:gd name="connsiteY1" fmla="*/ 163773 h 2552131"/>
                  <a:gd name="connsiteX2" fmla="*/ 5308979 w 6974006"/>
                  <a:gd name="connsiteY2" fmla="*/ 545911 h 2552131"/>
                  <a:gd name="connsiteX3" fmla="*/ 5800299 w 6974006"/>
                  <a:gd name="connsiteY3" fmla="*/ 1542197 h 2552131"/>
                  <a:gd name="connsiteX4" fmla="*/ 6974006 w 6974006"/>
                  <a:gd name="connsiteY4" fmla="*/ 2552131 h 2552131"/>
                  <a:gd name="connsiteX0" fmla="*/ 0 w 5800299"/>
                  <a:gd name="connsiteY0" fmla="*/ 0 h 1542197"/>
                  <a:gd name="connsiteX1" fmla="*/ 4299045 w 5800299"/>
                  <a:gd name="connsiteY1" fmla="*/ 163773 h 1542197"/>
                  <a:gd name="connsiteX2" fmla="*/ 5308979 w 5800299"/>
                  <a:gd name="connsiteY2" fmla="*/ 545911 h 1542197"/>
                  <a:gd name="connsiteX3" fmla="*/ 5800299 w 5800299"/>
                  <a:gd name="connsiteY3" fmla="*/ 1542197 h 1542197"/>
                </a:gdLst>
                <a:ahLst/>
                <a:cxnLst>
                  <a:cxn ang="0">
                    <a:pos x="connsiteX0" y="connsiteY0"/>
                  </a:cxn>
                  <a:cxn ang="0">
                    <a:pos x="connsiteX1" y="connsiteY1"/>
                  </a:cxn>
                  <a:cxn ang="0">
                    <a:pos x="connsiteX2" y="connsiteY2"/>
                  </a:cxn>
                  <a:cxn ang="0">
                    <a:pos x="connsiteX3" y="connsiteY3"/>
                  </a:cxn>
                </a:cxnLst>
                <a:rect l="l" t="t" r="r" b="b"/>
                <a:pathLst>
                  <a:path w="5800299" h="1542197">
                    <a:moveTo>
                      <a:pt x="0" y="0"/>
                    </a:moveTo>
                    <a:cubicBezTo>
                      <a:pt x="1826525" y="14785"/>
                      <a:pt x="3414215" y="72788"/>
                      <a:pt x="4299045" y="163773"/>
                    </a:cubicBezTo>
                    <a:cubicBezTo>
                      <a:pt x="5183875" y="254758"/>
                      <a:pt x="5058770" y="316174"/>
                      <a:pt x="5308979" y="545911"/>
                    </a:cubicBezTo>
                    <a:cubicBezTo>
                      <a:pt x="5559188" y="775648"/>
                      <a:pt x="5734335" y="1291988"/>
                      <a:pt x="5800299" y="1542197"/>
                    </a:cubicBezTo>
                  </a:path>
                </a:pathLst>
              </a:cu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2843808" y="5229200"/>
                <a:ext cx="1008112" cy="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018551" y="5044534"/>
                <a:ext cx="1224136" cy="307777"/>
              </a:xfrm>
              <a:prstGeom prst="rect">
                <a:avLst/>
              </a:prstGeom>
              <a:noFill/>
            </p:spPr>
            <p:txBody>
              <a:bodyPr wrap="square" rtlCol="0">
                <a:spAutoFit/>
              </a:bodyPr>
              <a:lstStyle/>
              <a:p>
                <a:r>
                  <a:rPr lang="bg-BG" sz="1400" dirty="0" smtClean="0"/>
                  <a:t>Време </a:t>
                </a:r>
                <a:endParaRPr lang="en-US" sz="1400" dirty="0"/>
              </a:p>
            </p:txBody>
          </p:sp>
        </p:grpSp>
        <p:grpSp>
          <p:nvGrpSpPr>
            <p:cNvPr id="16" name="Group 15"/>
            <p:cNvGrpSpPr/>
            <p:nvPr/>
          </p:nvGrpSpPr>
          <p:grpSpPr>
            <a:xfrm>
              <a:off x="2555776" y="2420888"/>
              <a:ext cx="5904656" cy="1296144"/>
              <a:chOff x="2555776" y="2420888"/>
              <a:chExt cx="5904656" cy="1296144"/>
            </a:xfrm>
          </p:grpSpPr>
          <p:sp>
            <p:nvSpPr>
              <p:cNvPr id="4" name="Rounded Rectangle 3"/>
              <p:cNvSpPr/>
              <p:nvPr/>
            </p:nvSpPr>
            <p:spPr>
              <a:xfrm>
                <a:off x="2555776" y="3356992"/>
                <a:ext cx="4896544" cy="360040"/>
              </a:xfrm>
              <a:prstGeom prst="roundRect">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dirty="0" smtClean="0">
                    <a:solidFill>
                      <a:schemeClr val="accent2">
                        <a:lumMod val="75000"/>
                      </a:schemeClr>
                    </a:solidFill>
                  </a:rPr>
                  <a:t>1 етап</a:t>
                </a:r>
                <a:endParaRPr lang="en-US" dirty="0">
                  <a:solidFill>
                    <a:schemeClr val="accent2">
                      <a:lumMod val="75000"/>
                    </a:schemeClr>
                  </a:solidFill>
                </a:endParaRPr>
              </a:p>
            </p:txBody>
          </p:sp>
          <p:sp>
            <p:nvSpPr>
              <p:cNvPr id="10" name="Rounded Rectangle 9"/>
              <p:cNvSpPr/>
              <p:nvPr/>
            </p:nvSpPr>
            <p:spPr>
              <a:xfrm>
                <a:off x="7452320" y="2996952"/>
                <a:ext cx="432048" cy="720080"/>
              </a:xfrm>
              <a:prstGeom prst="roundRect">
                <a:avLst/>
              </a:prstGeom>
              <a:noFill/>
              <a:ln w="285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dirty="0" smtClean="0">
                    <a:solidFill>
                      <a:schemeClr val="accent6">
                        <a:lumMod val="50000"/>
                      </a:schemeClr>
                    </a:solidFill>
                  </a:rPr>
                  <a:t>2</a:t>
                </a:r>
                <a:endParaRPr lang="en-US" dirty="0">
                  <a:solidFill>
                    <a:schemeClr val="accent6">
                      <a:lumMod val="50000"/>
                    </a:schemeClr>
                  </a:solidFill>
                </a:endParaRPr>
              </a:p>
            </p:txBody>
          </p:sp>
          <p:sp>
            <p:nvSpPr>
              <p:cNvPr id="11" name="Rounded Rectangle 10"/>
              <p:cNvSpPr/>
              <p:nvPr/>
            </p:nvSpPr>
            <p:spPr>
              <a:xfrm>
                <a:off x="7884368" y="2708920"/>
                <a:ext cx="288032" cy="1008112"/>
              </a:xfrm>
              <a:prstGeom prst="round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dirty="0" smtClean="0">
                    <a:solidFill>
                      <a:schemeClr val="accent3">
                        <a:lumMod val="50000"/>
                      </a:schemeClr>
                    </a:solidFill>
                  </a:rPr>
                  <a:t>3</a:t>
                </a:r>
                <a:endParaRPr lang="en-US" dirty="0">
                  <a:solidFill>
                    <a:schemeClr val="accent3">
                      <a:lumMod val="50000"/>
                    </a:schemeClr>
                  </a:solidFill>
                </a:endParaRPr>
              </a:p>
            </p:txBody>
          </p:sp>
          <p:sp>
            <p:nvSpPr>
              <p:cNvPr id="12" name="Rounded Rectangle 11"/>
              <p:cNvSpPr/>
              <p:nvPr/>
            </p:nvSpPr>
            <p:spPr>
              <a:xfrm>
                <a:off x="8172400" y="2420888"/>
                <a:ext cx="288032" cy="1296144"/>
              </a:xfrm>
              <a:prstGeom prst="roundRect">
                <a:avLst/>
              </a:prstGeom>
              <a:noFill/>
              <a:ln w="28575">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dirty="0" smtClean="0">
                    <a:solidFill>
                      <a:schemeClr val="accent3">
                        <a:lumMod val="75000"/>
                      </a:schemeClr>
                    </a:solidFill>
                  </a:rPr>
                  <a:t>4</a:t>
                </a:r>
                <a:endParaRPr lang="en-US" dirty="0">
                  <a:solidFill>
                    <a:schemeClr val="accent3">
                      <a:lumMod val="75000"/>
                    </a:schemeClr>
                  </a:solidFill>
                </a:endParaRPr>
              </a:p>
            </p:txBody>
          </p:sp>
        </p:grpSp>
      </p:grpSp>
      <p:sp>
        <p:nvSpPr>
          <p:cNvPr id="2" name="Slide Number Placeholder 1"/>
          <p:cNvSpPr>
            <a:spLocks noGrp="1"/>
          </p:cNvSpPr>
          <p:nvPr>
            <p:ph type="sldNum" sz="quarter" idx="12"/>
          </p:nvPr>
        </p:nvSpPr>
        <p:spPr/>
        <p:txBody>
          <a:bodyPr/>
          <a:lstStyle/>
          <a:p>
            <a:fld id="{0EC7A8B4-EB1B-4124-A715-C71E228A3B6F}" type="slidenum">
              <a:rPr lang="en-US" smtClean="0"/>
              <a:t>6</a:t>
            </a:fld>
            <a:endParaRPr lang="en-US" dirty="0"/>
          </a:p>
        </p:txBody>
      </p:sp>
      <p:sp>
        <p:nvSpPr>
          <p:cNvPr id="6" name="Rectangle 2"/>
          <p:cNvSpPr txBox="1">
            <a:spLocks noChangeArrowheads="1"/>
          </p:cNvSpPr>
          <p:nvPr/>
        </p:nvSpPr>
        <p:spPr>
          <a:xfrm>
            <a:off x="-1044624" y="620688"/>
            <a:ext cx="3609978" cy="3888432"/>
          </a:xfrm>
          <a:prstGeom prst="rect">
            <a:avLst/>
          </a:prstGeom>
        </p:spPr>
        <p:txBody>
          <a:bodyPr vert="horz" anchor="ctr">
            <a:normAutofit fontScale="97500"/>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lnSpc>
                <a:spcPct val="80000"/>
              </a:lnSpc>
              <a:defRPr/>
            </a:pPr>
            <a:endParaRPr lang="en-US" sz="2800" dirty="0"/>
          </a:p>
        </p:txBody>
      </p:sp>
      <p:sp>
        <p:nvSpPr>
          <p:cNvPr id="9" name="Rectangle 2"/>
          <p:cNvSpPr>
            <a:spLocks noGrp="1" noChangeArrowheads="1"/>
          </p:cNvSpPr>
          <p:nvPr>
            <p:ph type="title"/>
          </p:nvPr>
        </p:nvSpPr>
        <p:spPr>
          <a:xfrm>
            <a:off x="174722" y="5157192"/>
            <a:ext cx="6917557" cy="1584175"/>
          </a:xfrm>
        </p:spPr>
        <p:txBody>
          <a:bodyPr>
            <a:normAutofit/>
          </a:bodyPr>
          <a:lstStyle/>
          <a:p>
            <a:pPr marL="109728" indent="0" algn="ctr">
              <a:lnSpc>
                <a:spcPct val="80000"/>
              </a:lnSpc>
              <a:defRPr/>
            </a:pPr>
            <a:r>
              <a:rPr lang="bg-BG" sz="2400" cap="all" dirty="0"/>
              <a:t>Развитие на технологиите за изработване на дентални конструкции </a:t>
            </a:r>
            <a:r>
              <a:rPr lang="bg-BG" sz="2400" dirty="0"/>
              <a:t>през </a:t>
            </a:r>
            <a:r>
              <a:rPr lang="bg-BG" sz="2400" dirty="0" smtClean="0"/>
              <a:t>вековете</a:t>
            </a:r>
            <a:endParaRPr lang="en-US" sz="2400" dirty="0"/>
          </a:p>
        </p:txBody>
      </p:sp>
      <p:sp>
        <p:nvSpPr>
          <p:cNvPr id="14" name="Content Placeholder 6"/>
          <p:cNvSpPr>
            <a:spLocks noGrp="1"/>
          </p:cNvSpPr>
          <p:nvPr>
            <p:ph idx="1"/>
          </p:nvPr>
        </p:nvSpPr>
        <p:spPr>
          <a:xfrm>
            <a:off x="4115565" y="6533965"/>
            <a:ext cx="4992939" cy="324035"/>
          </a:xfrm>
        </p:spPr>
        <p:txBody>
          <a:bodyPr>
            <a:normAutofit fontScale="92500"/>
          </a:bodyPr>
          <a:lstStyle/>
          <a:p>
            <a:pPr marL="109728" indent="0" algn="r">
              <a:lnSpc>
                <a:spcPct val="80000"/>
              </a:lnSpc>
              <a:buNone/>
              <a:defRPr/>
            </a:pPr>
            <a:r>
              <a:rPr lang="en-US" sz="1400" i="1" dirty="0" smtClean="0"/>
              <a:t>[</a:t>
            </a:r>
            <a:r>
              <a:rPr lang="en-US" sz="1400" i="1" dirty="0" err="1"/>
              <a:t>Dikova</a:t>
            </a:r>
            <a:r>
              <a:rPr lang="en-US" sz="1400" i="1" dirty="0"/>
              <a:t> T. et </a:t>
            </a:r>
            <a:r>
              <a:rPr lang="en-US" sz="1400" i="1" dirty="0" smtClean="0"/>
              <a:t>al, </a:t>
            </a:r>
            <a:r>
              <a:rPr lang="bg-BG" sz="1400" i="1" dirty="0" smtClean="0"/>
              <a:t>Варненски медицински форум, 5</a:t>
            </a:r>
            <a:r>
              <a:rPr lang="en-US" sz="1400" i="1" dirty="0" smtClean="0"/>
              <a:t> </a:t>
            </a:r>
            <a:r>
              <a:rPr lang="en-US" sz="1400" i="1" dirty="0"/>
              <a:t>(2016)]</a:t>
            </a:r>
            <a:r>
              <a:rPr lang="bg-BG" sz="1400" i="1" dirty="0" smtClean="0"/>
              <a:t>.</a:t>
            </a:r>
            <a:endParaRPr lang="bg-BG" sz="1400" i="1" dirty="0"/>
          </a:p>
        </p:txBody>
      </p:sp>
      <p:sp>
        <p:nvSpPr>
          <p:cNvPr id="7" name="Content Placeholder 6"/>
          <p:cNvSpPr>
            <a:spLocks noGrp="1"/>
          </p:cNvSpPr>
          <p:nvPr>
            <p:ph idx="1"/>
          </p:nvPr>
        </p:nvSpPr>
        <p:spPr>
          <a:xfrm>
            <a:off x="-1" y="1346396"/>
            <a:ext cx="2524835" cy="2376264"/>
          </a:xfrm>
        </p:spPr>
        <p:txBody>
          <a:bodyPr>
            <a:normAutofit/>
          </a:bodyPr>
          <a:lstStyle/>
          <a:p>
            <a:pPr>
              <a:lnSpc>
                <a:spcPct val="80000"/>
              </a:lnSpc>
              <a:defRPr/>
            </a:pPr>
            <a:r>
              <a:rPr lang="bg-BG" dirty="0" smtClean="0"/>
              <a:t>Количество  ръчен </a:t>
            </a:r>
            <a:r>
              <a:rPr lang="bg-BG" dirty="0"/>
              <a:t>труд </a:t>
            </a:r>
            <a:r>
              <a:rPr lang="bg-BG" dirty="0" smtClean="0"/>
              <a:t>;</a:t>
            </a:r>
          </a:p>
          <a:p>
            <a:pPr>
              <a:lnSpc>
                <a:spcPct val="80000"/>
              </a:lnSpc>
              <a:defRPr/>
            </a:pPr>
            <a:endParaRPr lang="bg-BG" dirty="0" smtClean="0"/>
          </a:p>
          <a:p>
            <a:pPr>
              <a:lnSpc>
                <a:spcPct val="80000"/>
              </a:lnSpc>
              <a:defRPr/>
            </a:pPr>
            <a:r>
              <a:rPr lang="bg-BG" dirty="0" smtClean="0"/>
              <a:t>Време за изработване;</a:t>
            </a:r>
          </a:p>
          <a:p>
            <a:pPr>
              <a:lnSpc>
                <a:spcPct val="80000"/>
              </a:lnSpc>
              <a:defRPr/>
            </a:pPr>
            <a:endParaRPr lang="bg-BG" dirty="0" smtClean="0"/>
          </a:p>
          <a:p>
            <a:pPr>
              <a:lnSpc>
                <a:spcPct val="80000"/>
              </a:lnSpc>
              <a:defRPr/>
            </a:pPr>
            <a:r>
              <a:rPr lang="bg-BG" dirty="0" smtClean="0"/>
              <a:t>Качество  </a:t>
            </a:r>
            <a:r>
              <a:rPr lang="bg-BG" dirty="0"/>
              <a:t>на </a:t>
            </a:r>
            <a:r>
              <a:rPr lang="bg-BG" dirty="0" smtClean="0"/>
              <a:t>реставрациите</a:t>
            </a:r>
            <a:r>
              <a:rPr lang="bg-BG" dirty="0"/>
              <a:t>.</a:t>
            </a:r>
            <a:endParaRPr lang="bg-BG" dirty="0" smtClean="0"/>
          </a:p>
        </p:txBody>
      </p:sp>
    </p:spTree>
    <p:extLst>
      <p:ext uri="{BB962C8B-B14F-4D97-AF65-F5344CB8AC3E}">
        <p14:creationId xmlns:p14="http://schemas.microsoft.com/office/powerpoint/2010/main" val="31090431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EC7A8B4-EB1B-4124-A715-C71E228A3B6F}" type="slidenum">
              <a:rPr lang="en-US" smtClean="0"/>
              <a:t>7</a:t>
            </a:fld>
            <a:endParaRPr lang="en-US" dirty="0"/>
          </a:p>
        </p:txBody>
      </p:sp>
      <p:sp>
        <p:nvSpPr>
          <p:cNvPr id="6" name="Rectangle 2"/>
          <p:cNvSpPr txBox="1">
            <a:spLocks noChangeArrowheads="1"/>
          </p:cNvSpPr>
          <p:nvPr/>
        </p:nvSpPr>
        <p:spPr>
          <a:xfrm>
            <a:off x="-900608" y="-171400"/>
            <a:ext cx="3609978" cy="3888432"/>
          </a:xfrm>
          <a:prstGeom prst="rect">
            <a:avLst/>
          </a:prstGeom>
        </p:spPr>
        <p:txBody>
          <a:bodyPr vert="horz" anchor="ctr">
            <a:normAutofit fontScale="97500"/>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lnSpc>
                <a:spcPct val="80000"/>
              </a:lnSpc>
              <a:defRPr/>
            </a:pPr>
            <a:endParaRPr lang="en-US" sz="2800" dirty="0"/>
          </a:p>
        </p:txBody>
      </p:sp>
      <p:pic>
        <p:nvPicPr>
          <p:cNvPr id="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476672"/>
            <a:ext cx="5352979" cy="6120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ounded Rectangle 8"/>
          <p:cNvSpPr/>
          <p:nvPr/>
        </p:nvSpPr>
        <p:spPr>
          <a:xfrm>
            <a:off x="4211960" y="3356992"/>
            <a:ext cx="3672408" cy="360040"/>
          </a:xfrm>
          <a:prstGeom prst="roundRect">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dirty="0" smtClean="0">
                <a:solidFill>
                  <a:schemeClr val="accent2">
                    <a:lumMod val="75000"/>
                  </a:schemeClr>
                </a:solidFill>
              </a:rPr>
              <a:t>1 етап</a:t>
            </a:r>
            <a:endParaRPr lang="en-US" dirty="0">
              <a:solidFill>
                <a:schemeClr val="accent2">
                  <a:lumMod val="75000"/>
                </a:schemeClr>
              </a:solidFill>
            </a:endParaRPr>
          </a:p>
        </p:txBody>
      </p:sp>
      <p:sp>
        <p:nvSpPr>
          <p:cNvPr id="10" name="Content Placeholder 3"/>
          <p:cNvSpPr>
            <a:spLocks noGrp="1"/>
          </p:cNvSpPr>
          <p:nvPr>
            <p:ph sz="half" idx="1"/>
          </p:nvPr>
        </p:nvSpPr>
        <p:spPr>
          <a:xfrm>
            <a:off x="35496" y="5661248"/>
            <a:ext cx="7560840" cy="1085051"/>
          </a:xfrm>
          <a:solidFill>
            <a:schemeClr val="accent2">
              <a:lumMod val="40000"/>
              <a:lumOff val="60000"/>
            </a:schemeClr>
          </a:solidFill>
        </p:spPr>
        <p:txBody>
          <a:bodyPr>
            <a:normAutofit/>
          </a:bodyPr>
          <a:lstStyle/>
          <a:p>
            <a:pPr lvl="0"/>
            <a:r>
              <a:rPr lang="bg-BG" sz="1800" b="1" dirty="0" smtClean="0"/>
              <a:t>Малко </a:t>
            </a:r>
            <a:r>
              <a:rPr lang="bg-BG" sz="1800" b="1" dirty="0"/>
              <a:t>хора </a:t>
            </a:r>
            <a:r>
              <a:rPr lang="bg-BG" sz="1800" b="1" dirty="0" smtClean="0"/>
              <a:t>имат възможност </a:t>
            </a:r>
            <a:r>
              <a:rPr lang="bg-BG" sz="1800" b="1" dirty="0"/>
              <a:t>да използват дентални възстановявания;</a:t>
            </a:r>
            <a:endParaRPr lang="en-US" sz="1800" b="1" dirty="0"/>
          </a:p>
          <a:p>
            <a:pPr lvl="0"/>
            <a:r>
              <a:rPr lang="bg-BG" sz="1800" b="1" dirty="0"/>
              <a:t>Производствените технологии се развиват бавно</a:t>
            </a:r>
            <a:r>
              <a:rPr lang="bg-BG" sz="1800" b="1" dirty="0" smtClean="0"/>
              <a:t>.</a:t>
            </a:r>
            <a:endParaRPr lang="en-US" sz="1800" b="1" dirty="0"/>
          </a:p>
        </p:txBody>
      </p:sp>
      <p:sp>
        <p:nvSpPr>
          <p:cNvPr id="4" name="Content Placeholder 3"/>
          <p:cNvSpPr>
            <a:spLocks noGrp="1"/>
          </p:cNvSpPr>
          <p:nvPr>
            <p:ph sz="half" idx="1"/>
          </p:nvPr>
        </p:nvSpPr>
        <p:spPr>
          <a:xfrm>
            <a:off x="35496" y="548680"/>
            <a:ext cx="4032448" cy="4747598"/>
          </a:xfrm>
        </p:spPr>
        <p:txBody>
          <a:bodyPr>
            <a:noAutofit/>
          </a:bodyPr>
          <a:lstStyle/>
          <a:p>
            <a:pPr marL="109728" indent="0" algn="ctr">
              <a:spcBef>
                <a:spcPts val="0"/>
              </a:spcBef>
              <a:buNone/>
            </a:pPr>
            <a:r>
              <a:rPr lang="bg-BG" sz="2200" b="1" dirty="0" smtClean="0">
                <a:solidFill>
                  <a:schemeClr val="accent2">
                    <a:lumMod val="75000"/>
                  </a:schemeClr>
                </a:solidFill>
              </a:rPr>
              <a:t>1. </a:t>
            </a:r>
            <a:r>
              <a:rPr lang="bg-BG" sz="2200" b="1" dirty="0" smtClean="0"/>
              <a:t>От </a:t>
            </a:r>
            <a:r>
              <a:rPr lang="bg-BG" sz="2200" b="1" dirty="0"/>
              <a:t>древността до края </a:t>
            </a:r>
            <a:endParaRPr lang="bg-BG" sz="2200" b="1" dirty="0" smtClean="0"/>
          </a:p>
          <a:p>
            <a:pPr marL="109728" indent="0" algn="ctr">
              <a:spcBef>
                <a:spcPts val="0"/>
              </a:spcBef>
              <a:buNone/>
            </a:pPr>
            <a:r>
              <a:rPr lang="bg-BG" sz="2200" b="1" dirty="0" smtClean="0"/>
              <a:t>на </a:t>
            </a:r>
            <a:r>
              <a:rPr lang="bg-BG" sz="2200" b="1" dirty="0"/>
              <a:t>18 </a:t>
            </a:r>
            <a:r>
              <a:rPr lang="bg-BG" sz="2200" b="1" dirty="0" smtClean="0"/>
              <a:t>век</a:t>
            </a:r>
          </a:p>
          <a:p>
            <a:pPr lvl="0">
              <a:spcBef>
                <a:spcPts val="0"/>
              </a:spcBef>
            </a:pPr>
            <a:endParaRPr lang="bg-BG" sz="1800" dirty="0" smtClean="0"/>
          </a:p>
          <a:p>
            <a:pPr lvl="0">
              <a:spcBef>
                <a:spcPts val="0"/>
              </a:spcBef>
            </a:pPr>
            <a:r>
              <a:rPr lang="bg-BG" sz="1800" dirty="0" smtClean="0"/>
              <a:t>Използват </a:t>
            </a:r>
            <a:r>
              <a:rPr lang="bg-BG" sz="1800" dirty="0"/>
              <a:t>се </a:t>
            </a:r>
            <a:r>
              <a:rPr lang="bg-BG" sz="1800" b="1" dirty="0"/>
              <a:t>естествени материали</a:t>
            </a:r>
            <a:r>
              <a:rPr lang="bg-BG" sz="1800" dirty="0" smtClean="0"/>
              <a:t>;</a:t>
            </a:r>
          </a:p>
          <a:p>
            <a:pPr lvl="0">
              <a:spcBef>
                <a:spcPts val="0"/>
              </a:spcBef>
            </a:pPr>
            <a:endParaRPr lang="en-US" sz="1800" dirty="0"/>
          </a:p>
          <a:p>
            <a:pPr lvl="0">
              <a:spcBef>
                <a:spcPts val="0"/>
              </a:spcBef>
            </a:pPr>
            <a:r>
              <a:rPr lang="bg-BG" sz="1800" b="1" dirty="0"/>
              <a:t>Технологиите са трудоемки, изискващи изцяло ръчен труд</a:t>
            </a:r>
            <a:r>
              <a:rPr lang="bg-BG" sz="1800" dirty="0"/>
              <a:t> </a:t>
            </a:r>
            <a:r>
              <a:rPr lang="bg-BG" sz="1800" dirty="0" smtClean="0"/>
              <a:t>;</a:t>
            </a:r>
          </a:p>
          <a:p>
            <a:pPr lvl="0">
              <a:spcBef>
                <a:spcPts val="0"/>
              </a:spcBef>
            </a:pPr>
            <a:endParaRPr lang="en-US" sz="1800" dirty="0"/>
          </a:p>
          <a:p>
            <a:pPr lvl="0">
              <a:spcBef>
                <a:spcPts val="0"/>
              </a:spcBef>
            </a:pPr>
            <a:r>
              <a:rPr lang="bg-BG" sz="1800" b="1" dirty="0" smtClean="0">
                <a:solidFill>
                  <a:schemeClr val="accent2"/>
                </a:solidFill>
              </a:rPr>
              <a:t>Зъболечителят </a:t>
            </a:r>
            <a:r>
              <a:rPr lang="bg-BG" sz="1800" b="1" dirty="0">
                <a:solidFill>
                  <a:schemeClr val="accent2"/>
                </a:solidFill>
              </a:rPr>
              <a:t>е изработвал денталните реставрации</a:t>
            </a:r>
            <a:r>
              <a:rPr lang="bg-BG" sz="1800" b="1" dirty="0" smtClean="0">
                <a:solidFill>
                  <a:schemeClr val="accent2"/>
                </a:solidFill>
              </a:rPr>
              <a:t>;</a:t>
            </a:r>
          </a:p>
          <a:p>
            <a:pPr lvl="0">
              <a:spcBef>
                <a:spcPts val="0"/>
              </a:spcBef>
            </a:pPr>
            <a:endParaRPr lang="en-US" sz="1800" dirty="0">
              <a:solidFill>
                <a:schemeClr val="accent2">
                  <a:lumMod val="75000"/>
                </a:schemeClr>
              </a:solidFill>
            </a:endParaRPr>
          </a:p>
          <a:p>
            <a:pPr lvl="0">
              <a:spcBef>
                <a:spcPts val="0"/>
              </a:spcBef>
            </a:pPr>
            <a:r>
              <a:rPr lang="bg-BG" sz="1800" b="1" dirty="0"/>
              <a:t>Денталните конструкции са с </a:t>
            </a:r>
            <a:r>
              <a:rPr lang="bg-BG" sz="1800" b="1" dirty="0">
                <a:solidFill>
                  <a:schemeClr val="accent2"/>
                </a:solidFill>
              </a:rPr>
              <a:t>ниско </a:t>
            </a:r>
            <a:r>
              <a:rPr lang="bg-BG" sz="1800" b="1" dirty="0" smtClean="0">
                <a:solidFill>
                  <a:schemeClr val="accent2"/>
                </a:solidFill>
              </a:rPr>
              <a:t>качество</a:t>
            </a:r>
            <a:r>
              <a:rPr lang="bg-BG" sz="1800" dirty="0" smtClean="0">
                <a:solidFill>
                  <a:schemeClr val="accent2"/>
                </a:solidFill>
              </a:rPr>
              <a:t> </a:t>
            </a:r>
            <a:r>
              <a:rPr lang="bg-BG" sz="1800" dirty="0">
                <a:solidFill>
                  <a:schemeClr val="accent2"/>
                </a:solidFill>
              </a:rPr>
              <a:t>и </a:t>
            </a:r>
            <a:r>
              <a:rPr lang="bg-BG" sz="1800" b="1" dirty="0">
                <a:solidFill>
                  <a:schemeClr val="accent2"/>
                </a:solidFill>
              </a:rPr>
              <a:t>висока цена</a:t>
            </a:r>
            <a:r>
              <a:rPr lang="bg-BG" sz="1800" dirty="0" smtClean="0">
                <a:solidFill>
                  <a:schemeClr val="accent2"/>
                </a:solidFill>
              </a:rPr>
              <a:t>;</a:t>
            </a:r>
            <a:endParaRPr lang="en-US" sz="1800" dirty="0">
              <a:solidFill>
                <a:schemeClr val="accent2"/>
              </a:solidFill>
            </a:endParaRPr>
          </a:p>
        </p:txBody>
      </p:sp>
      <p:sp>
        <p:nvSpPr>
          <p:cNvPr id="12" name="Content Placeholder 6"/>
          <p:cNvSpPr>
            <a:spLocks noGrp="1"/>
          </p:cNvSpPr>
          <p:nvPr>
            <p:ph idx="1"/>
          </p:nvPr>
        </p:nvSpPr>
        <p:spPr>
          <a:xfrm>
            <a:off x="4115565" y="6533965"/>
            <a:ext cx="4992939" cy="324035"/>
          </a:xfrm>
        </p:spPr>
        <p:txBody>
          <a:bodyPr>
            <a:normAutofit fontScale="92500"/>
          </a:bodyPr>
          <a:lstStyle/>
          <a:p>
            <a:pPr marL="109728" indent="0" algn="r">
              <a:lnSpc>
                <a:spcPct val="80000"/>
              </a:lnSpc>
              <a:buNone/>
              <a:defRPr/>
            </a:pPr>
            <a:r>
              <a:rPr lang="en-US" sz="1400" i="1" dirty="0" smtClean="0"/>
              <a:t>[</a:t>
            </a:r>
            <a:r>
              <a:rPr lang="en-US" sz="1400" i="1" dirty="0" err="1"/>
              <a:t>Dikova</a:t>
            </a:r>
            <a:r>
              <a:rPr lang="en-US" sz="1400" i="1" dirty="0"/>
              <a:t> T. et </a:t>
            </a:r>
            <a:r>
              <a:rPr lang="en-US" sz="1400" i="1" dirty="0" smtClean="0"/>
              <a:t>al, </a:t>
            </a:r>
            <a:r>
              <a:rPr lang="bg-BG" sz="1400" i="1" dirty="0" smtClean="0"/>
              <a:t>Варненски медицински форум, 5</a:t>
            </a:r>
            <a:r>
              <a:rPr lang="en-US" sz="1400" i="1" dirty="0" smtClean="0"/>
              <a:t> </a:t>
            </a:r>
            <a:r>
              <a:rPr lang="en-US" sz="1400" i="1" dirty="0"/>
              <a:t>(2016)]</a:t>
            </a:r>
            <a:r>
              <a:rPr lang="bg-BG" sz="1400" i="1" dirty="0" smtClean="0"/>
              <a:t>.</a:t>
            </a:r>
            <a:endParaRPr lang="bg-BG" sz="1400" i="1" dirty="0"/>
          </a:p>
        </p:txBody>
      </p:sp>
    </p:spTree>
    <p:extLst>
      <p:ext uri="{BB962C8B-B14F-4D97-AF65-F5344CB8AC3E}">
        <p14:creationId xmlns:p14="http://schemas.microsoft.com/office/powerpoint/2010/main" val="11366239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EC7A8B4-EB1B-4124-A715-C71E228A3B6F}" type="slidenum">
              <a:rPr lang="en-US" smtClean="0"/>
              <a:t>8</a:t>
            </a:fld>
            <a:endParaRPr lang="en-US" dirty="0"/>
          </a:p>
        </p:txBody>
      </p:sp>
      <p:sp>
        <p:nvSpPr>
          <p:cNvPr id="10" name="Content Placeholder 3"/>
          <p:cNvSpPr>
            <a:spLocks noGrp="1"/>
          </p:cNvSpPr>
          <p:nvPr>
            <p:ph sz="half" idx="1"/>
          </p:nvPr>
        </p:nvSpPr>
        <p:spPr>
          <a:xfrm>
            <a:off x="35496" y="2817940"/>
            <a:ext cx="4464496" cy="2339252"/>
          </a:xfrm>
        </p:spPr>
        <p:txBody>
          <a:bodyPr>
            <a:noAutofit/>
          </a:bodyPr>
          <a:lstStyle/>
          <a:p>
            <a:pPr marL="109728" lvl="0" indent="0">
              <a:spcBef>
                <a:spcPts val="0"/>
              </a:spcBef>
              <a:buNone/>
            </a:pPr>
            <a:r>
              <a:rPr lang="bg-BG" sz="1800" b="1" dirty="0">
                <a:solidFill>
                  <a:schemeClr val="accent2"/>
                </a:solidFill>
              </a:rPr>
              <a:t>Работата </a:t>
            </a:r>
            <a:r>
              <a:rPr lang="bg-BG" sz="1800" dirty="0"/>
              <a:t>по лечение на пациентите и изработване на денталните конструкции </a:t>
            </a:r>
            <a:r>
              <a:rPr lang="bg-BG" sz="1800" b="1" dirty="0" smtClean="0">
                <a:solidFill>
                  <a:schemeClr val="accent2"/>
                </a:solidFill>
              </a:rPr>
              <a:t>се диференцира. </a:t>
            </a:r>
          </a:p>
          <a:p>
            <a:pPr>
              <a:spcBef>
                <a:spcPts val="0"/>
              </a:spcBef>
            </a:pPr>
            <a:r>
              <a:rPr lang="bg-BG" sz="1700" b="1" dirty="0" smtClean="0"/>
              <a:t>Лечението </a:t>
            </a:r>
            <a:r>
              <a:rPr lang="bg-BG" sz="1700" dirty="0"/>
              <a:t>се извършва </a:t>
            </a:r>
            <a:r>
              <a:rPr lang="bg-BG" sz="1700" b="1" dirty="0"/>
              <a:t>от зъболекар, </a:t>
            </a:r>
            <a:endParaRPr lang="bg-BG" sz="1700" b="1" dirty="0" smtClean="0"/>
          </a:p>
          <a:p>
            <a:pPr>
              <a:spcBef>
                <a:spcPts val="0"/>
              </a:spcBef>
            </a:pPr>
            <a:r>
              <a:rPr lang="bg-BG" sz="1700" b="1" dirty="0" smtClean="0"/>
              <a:t>Реставрациите </a:t>
            </a:r>
            <a:r>
              <a:rPr lang="bg-BG" sz="1700" dirty="0"/>
              <a:t>се изработват </a:t>
            </a:r>
            <a:r>
              <a:rPr lang="bg-BG" sz="1700" b="1" dirty="0"/>
              <a:t>от зъботехник в </a:t>
            </a:r>
            <a:r>
              <a:rPr lang="bg-BG" sz="1700" b="1" dirty="0" smtClean="0"/>
              <a:t>зъботехническата </a:t>
            </a:r>
            <a:r>
              <a:rPr lang="bg-BG" sz="1700" b="1" dirty="0"/>
              <a:t>лаборатория.  </a:t>
            </a:r>
            <a:endParaRPr lang="en-US" sz="1700" dirty="0"/>
          </a:p>
        </p:txBody>
      </p:sp>
      <p:sp>
        <p:nvSpPr>
          <p:cNvPr id="4" name="Content Placeholder 3"/>
          <p:cNvSpPr>
            <a:spLocks noGrp="1"/>
          </p:cNvSpPr>
          <p:nvPr>
            <p:ph sz="half" idx="1"/>
          </p:nvPr>
        </p:nvSpPr>
        <p:spPr>
          <a:xfrm>
            <a:off x="0" y="1340768"/>
            <a:ext cx="4294182" cy="1224136"/>
          </a:xfrm>
        </p:spPr>
        <p:txBody>
          <a:bodyPr>
            <a:noAutofit/>
          </a:bodyPr>
          <a:lstStyle/>
          <a:p>
            <a:pPr marL="109728" lvl="0" indent="0">
              <a:spcBef>
                <a:spcPts val="0"/>
              </a:spcBef>
              <a:buNone/>
            </a:pPr>
            <a:r>
              <a:rPr lang="bg-BG" sz="1800" b="1" dirty="0" smtClean="0">
                <a:solidFill>
                  <a:schemeClr val="accent2"/>
                </a:solidFill>
              </a:rPr>
              <a:t>Разработване</a:t>
            </a:r>
            <a:r>
              <a:rPr lang="bg-BG" sz="1800" dirty="0" smtClean="0"/>
              <a:t> </a:t>
            </a:r>
            <a:r>
              <a:rPr lang="bg-BG" sz="1800" dirty="0"/>
              <a:t>и внедряване </a:t>
            </a:r>
            <a:r>
              <a:rPr lang="bg-BG" sz="1800" dirty="0" smtClean="0"/>
              <a:t>на:</a:t>
            </a:r>
          </a:p>
          <a:p>
            <a:pPr>
              <a:spcBef>
                <a:spcPts val="0"/>
              </a:spcBef>
            </a:pPr>
            <a:r>
              <a:rPr lang="bg-BG" sz="1700" b="1" dirty="0" smtClean="0"/>
              <a:t>Нови </a:t>
            </a:r>
            <a:r>
              <a:rPr lang="bg-BG" sz="1700" b="1" dirty="0"/>
              <a:t>дентални материали</a:t>
            </a:r>
            <a:r>
              <a:rPr lang="bg-BG" sz="1700" dirty="0"/>
              <a:t>;</a:t>
            </a:r>
            <a:endParaRPr lang="en-US" sz="1700" dirty="0"/>
          </a:p>
          <a:p>
            <a:pPr lvl="0">
              <a:spcBef>
                <a:spcPts val="0"/>
              </a:spcBef>
            </a:pPr>
            <a:r>
              <a:rPr lang="bg-BG" sz="1700" b="1" dirty="0" smtClean="0"/>
              <a:t>Нови </a:t>
            </a:r>
            <a:r>
              <a:rPr lang="bg-BG" sz="1700" b="1" dirty="0"/>
              <a:t>технологични </a:t>
            </a:r>
            <a:r>
              <a:rPr lang="bg-BG" sz="1700" b="1" dirty="0" smtClean="0"/>
              <a:t>процеси</a:t>
            </a:r>
            <a:r>
              <a:rPr lang="bg-BG" sz="1700" dirty="0" smtClean="0"/>
              <a:t>;</a:t>
            </a:r>
          </a:p>
          <a:p>
            <a:pPr lvl="0">
              <a:spcBef>
                <a:spcPts val="0"/>
              </a:spcBef>
            </a:pPr>
            <a:r>
              <a:rPr lang="bg-BG" sz="1700" b="1" dirty="0" smtClean="0"/>
              <a:t>Нови машини</a:t>
            </a:r>
            <a:r>
              <a:rPr lang="bg-BG" sz="1700" dirty="0" smtClean="0"/>
              <a:t>; </a:t>
            </a:r>
          </a:p>
          <a:p>
            <a:pPr lvl="0">
              <a:spcBef>
                <a:spcPts val="0"/>
              </a:spcBef>
            </a:pPr>
            <a:r>
              <a:rPr lang="bg-BG" sz="1700" b="1" dirty="0" smtClean="0"/>
              <a:t>Въвеждане </a:t>
            </a:r>
            <a:r>
              <a:rPr lang="bg-BG" sz="1700" b="1" dirty="0"/>
              <a:t>на </a:t>
            </a:r>
            <a:r>
              <a:rPr lang="bg-BG" sz="1700" b="1" dirty="0" smtClean="0"/>
              <a:t>механизацията.</a:t>
            </a:r>
            <a:endParaRPr lang="en-US" sz="1700" b="1" dirty="0"/>
          </a:p>
        </p:txBody>
      </p:sp>
      <p:sp>
        <p:nvSpPr>
          <p:cNvPr id="13" name="Content Placeholder 3"/>
          <p:cNvSpPr>
            <a:spLocks noGrp="1"/>
          </p:cNvSpPr>
          <p:nvPr>
            <p:ph sz="half" idx="1"/>
          </p:nvPr>
        </p:nvSpPr>
        <p:spPr>
          <a:xfrm>
            <a:off x="54724" y="5157191"/>
            <a:ext cx="8981771" cy="1584177"/>
          </a:xfrm>
          <a:solidFill>
            <a:schemeClr val="accent2">
              <a:lumMod val="40000"/>
              <a:lumOff val="60000"/>
            </a:schemeClr>
          </a:solidFill>
        </p:spPr>
        <p:txBody>
          <a:bodyPr>
            <a:noAutofit/>
          </a:bodyPr>
          <a:lstStyle/>
          <a:p>
            <a:pPr marL="285750" indent="-285750"/>
            <a:r>
              <a:rPr lang="bg-BG" sz="1800" b="1" dirty="0" smtClean="0"/>
              <a:t>Намаляват ръчния труд, времето за производството и цената </a:t>
            </a:r>
            <a:r>
              <a:rPr lang="bg-BG" sz="1800" dirty="0" smtClean="0"/>
              <a:t>на денталните конструкции;</a:t>
            </a:r>
          </a:p>
          <a:p>
            <a:pPr marL="285750" indent="-285750"/>
            <a:r>
              <a:rPr lang="bg-BG" sz="1800" b="1" dirty="0" smtClean="0"/>
              <a:t>Качеството относително се повишава;</a:t>
            </a:r>
          </a:p>
          <a:p>
            <a:pPr marL="285750" lvl="0" indent="-285750"/>
            <a:r>
              <a:rPr lang="bg-BG" sz="1800" b="1" dirty="0" smtClean="0"/>
              <a:t>Повече </a:t>
            </a:r>
            <a:r>
              <a:rPr lang="bg-BG" sz="1800" b="1" dirty="0"/>
              <a:t>хора </a:t>
            </a:r>
            <a:r>
              <a:rPr lang="bg-BG" sz="1800" b="1" dirty="0" smtClean="0"/>
              <a:t>използват </a:t>
            </a:r>
            <a:r>
              <a:rPr lang="bg-BG" sz="1800" b="1" dirty="0"/>
              <a:t>дентални възстановявания;</a:t>
            </a:r>
            <a:endParaRPr lang="en-US" sz="1800" b="1" dirty="0"/>
          </a:p>
          <a:p>
            <a:pPr marL="285750" indent="-285750"/>
            <a:r>
              <a:rPr lang="bg-BG" sz="1800" b="1" dirty="0"/>
              <a:t>Бързо развитие на производствените </a:t>
            </a:r>
            <a:r>
              <a:rPr lang="bg-BG" sz="1800" b="1" dirty="0" smtClean="0"/>
              <a:t>технологии</a:t>
            </a:r>
            <a:r>
              <a:rPr lang="bg-BG" sz="1800" dirty="0" smtClean="0"/>
              <a:t>.</a:t>
            </a:r>
            <a:endParaRPr lang="en-US" sz="1800" dirty="0"/>
          </a:p>
        </p:txBody>
      </p:sp>
      <p:sp>
        <p:nvSpPr>
          <p:cNvPr id="15" name="Content Placeholder 3"/>
          <p:cNvSpPr>
            <a:spLocks noGrp="1"/>
          </p:cNvSpPr>
          <p:nvPr>
            <p:ph sz="half" idx="1"/>
          </p:nvPr>
        </p:nvSpPr>
        <p:spPr>
          <a:xfrm>
            <a:off x="297420" y="763696"/>
            <a:ext cx="8405144" cy="648072"/>
          </a:xfrm>
        </p:spPr>
        <p:txBody>
          <a:bodyPr>
            <a:noAutofit/>
          </a:bodyPr>
          <a:lstStyle/>
          <a:p>
            <a:pPr marL="109728" lvl="0" indent="0" algn="ctr">
              <a:spcBef>
                <a:spcPts val="0"/>
              </a:spcBef>
              <a:buNone/>
            </a:pPr>
            <a:r>
              <a:rPr lang="bg-BG" sz="2200" b="1" dirty="0" smtClean="0"/>
              <a:t>2. Началото </a:t>
            </a:r>
            <a:r>
              <a:rPr lang="bg-BG" sz="2200" b="1" dirty="0"/>
              <a:t>на 19 </a:t>
            </a:r>
            <a:r>
              <a:rPr lang="bg-BG" sz="2200" b="1" dirty="0" smtClean="0"/>
              <a:t>в. </a:t>
            </a:r>
            <a:r>
              <a:rPr lang="bg-BG" sz="2200" b="1" dirty="0"/>
              <a:t>– </a:t>
            </a:r>
            <a:r>
              <a:rPr lang="bg-BG" sz="2200" b="1" dirty="0" smtClean="0"/>
              <a:t>първата </a:t>
            </a:r>
            <a:r>
              <a:rPr lang="bg-BG" sz="2200" b="1" dirty="0"/>
              <a:t>половина на 20 </a:t>
            </a:r>
            <a:r>
              <a:rPr lang="bg-BG" sz="2200" b="1" dirty="0" smtClean="0"/>
              <a:t>в.</a:t>
            </a:r>
            <a:endParaRPr lang="en-US" sz="2200" b="1"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4182" y="1484784"/>
            <a:ext cx="4742314" cy="3317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8143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EC7A8B4-EB1B-4124-A715-C71E228A3B6F}" type="slidenum">
              <a:rPr lang="en-US" smtClean="0"/>
              <a:t>9</a:t>
            </a:fld>
            <a:endParaRPr lang="en-US" dirty="0"/>
          </a:p>
        </p:txBody>
      </p:sp>
      <p:sp>
        <p:nvSpPr>
          <p:cNvPr id="6" name="Rectangle 2"/>
          <p:cNvSpPr txBox="1">
            <a:spLocks noChangeArrowheads="1"/>
          </p:cNvSpPr>
          <p:nvPr/>
        </p:nvSpPr>
        <p:spPr>
          <a:xfrm>
            <a:off x="-1044624" y="620688"/>
            <a:ext cx="3609978" cy="3888432"/>
          </a:xfrm>
          <a:prstGeom prst="rect">
            <a:avLst/>
          </a:prstGeom>
        </p:spPr>
        <p:txBody>
          <a:bodyPr vert="horz" anchor="ctr">
            <a:normAutofit fontScale="97500"/>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a:lnSpc>
                <a:spcPct val="80000"/>
              </a:lnSpc>
              <a:defRPr/>
            </a:pPr>
            <a:endParaRPr lang="en-US" sz="2800" dirty="0"/>
          </a:p>
        </p:txBody>
      </p:sp>
      <p:pic>
        <p:nvPicPr>
          <p:cNvPr id="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476672"/>
            <a:ext cx="5352979" cy="6120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sz="half" idx="1"/>
          </p:nvPr>
        </p:nvSpPr>
        <p:spPr>
          <a:xfrm>
            <a:off x="0" y="332656"/>
            <a:ext cx="4176464" cy="4824536"/>
          </a:xfrm>
        </p:spPr>
        <p:txBody>
          <a:bodyPr>
            <a:noAutofit/>
          </a:bodyPr>
          <a:lstStyle/>
          <a:p>
            <a:pPr marL="109728" lvl="0" indent="0" algn="ctr">
              <a:buNone/>
            </a:pPr>
            <a:r>
              <a:rPr lang="bg-BG" sz="2200" b="1" dirty="0"/>
              <a:t>3</a:t>
            </a:r>
            <a:r>
              <a:rPr lang="bg-BG" sz="2200" b="1" dirty="0" smtClean="0"/>
              <a:t>. 1950 </a:t>
            </a:r>
            <a:r>
              <a:rPr lang="bg-BG" sz="2200" b="1" dirty="0"/>
              <a:t>до </a:t>
            </a:r>
            <a:r>
              <a:rPr lang="bg-BG" sz="2200" b="1" dirty="0" smtClean="0"/>
              <a:t>1970</a:t>
            </a:r>
          </a:p>
          <a:p>
            <a:pPr marL="109728" lvl="0" indent="0">
              <a:buNone/>
            </a:pPr>
            <a:r>
              <a:rPr lang="bg-BG" sz="1800" b="1" dirty="0" smtClean="0">
                <a:solidFill>
                  <a:schemeClr val="accent2"/>
                </a:solidFill>
              </a:rPr>
              <a:t>Ясна диференциация:</a:t>
            </a:r>
          </a:p>
          <a:p>
            <a:r>
              <a:rPr lang="bg-BG" sz="1800" b="1" dirty="0" smtClean="0"/>
              <a:t>Лечението - от зъболекар</a:t>
            </a:r>
            <a:r>
              <a:rPr lang="bg-BG" sz="1800" b="1" dirty="0"/>
              <a:t>;</a:t>
            </a:r>
            <a:r>
              <a:rPr lang="bg-BG" sz="1800" b="1" dirty="0" smtClean="0"/>
              <a:t> </a:t>
            </a:r>
          </a:p>
          <a:p>
            <a:r>
              <a:rPr lang="bg-BG" sz="1800" b="1" dirty="0" smtClean="0"/>
              <a:t>Денталните конструкции - </a:t>
            </a:r>
            <a:r>
              <a:rPr lang="bg-BG" sz="1800" b="1" dirty="0"/>
              <a:t>от зъботехник </a:t>
            </a:r>
            <a:r>
              <a:rPr lang="bg-BG" sz="1800" dirty="0"/>
              <a:t>в </a:t>
            </a:r>
            <a:r>
              <a:rPr lang="bg-BG" sz="1800" dirty="0" smtClean="0"/>
              <a:t>зъботехническа </a:t>
            </a:r>
            <a:r>
              <a:rPr lang="bg-BG" sz="1800" dirty="0"/>
              <a:t>лаборатория.  </a:t>
            </a:r>
            <a:endParaRPr lang="bg-BG" sz="1800" dirty="0" smtClean="0"/>
          </a:p>
          <a:p>
            <a:pPr marL="109728" indent="0">
              <a:buNone/>
            </a:pPr>
            <a:r>
              <a:rPr lang="bg-BG" sz="1800" b="1" dirty="0"/>
              <a:t>Утвърждават се </a:t>
            </a:r>
            <a:r>
              <a:rPr lang="bg-BG" sz="1800" b="1" dirty="0">
                <a:solidFill>
                  <a:schemeClr val="accent2"/>
                </a:solidFill>
              </a:rPr>
              <a:t>фирми - производители на дентални материали и </a:t>
            </a:r>
            <a:r>
              <a:rPr lang="bg-BG" sz="1800" b="1" dirty="0" smtClean="0">
                <a:solidFill>
                  <a:schemeClr val="accent2"/>
                </a:solidFill>
              </a:rPr>
              <a:t>апаратура.</a:t>
            </a:r>
          </a:p>
          <a:p>
            <a:r>
              <a:rPr lang="bg-BG" sz="1800" b="1" dirty="0" smtClean="0"/>
              <a:t>Тенденция – </a:t>
            </a:r>
            <a:r>
              <a:rPr lang="bg-BG" sz="1800" b="1" dirty="0"/>
              <a:t>затворен </a:t>
            </a:r>
            <a:r>
              <a:rPr lang="bg-BG" sz="1800" b="1" dirty="0" smtClean="0"/>
              <a:t>цикъл</a:t>
            </a:r>
          </a:p>
          <a:p>
            <a:pPr marL="109728" indent="0">
              <a:buNone/>
            </a:pPr>
            <a:r>
              <a:rPr lang="bg-BG" sz="1800" b="1" dirty="0">
                <a:solidFill>
                  <a:schemeClr val="accent2"/>
                </a:solidFill>
              </a:rPr>
              <a:t>Зъботехническите лаборатории </a:t>
            </a:r>
            <a:r>
              <a:rPr lang="bg-BG" sz="1800" b="1" dirty="0" smtClean="0"/>
              <a:t>- машини </a:t>
            </a:r>
            <a:r>
              <a:rPr lang="bg-BG" sz="1800" b="1" dirty="0"/>
              <a:t>и апаратура с автоматичен </a:t>
            </a:r>
            <a:r>
              <a:rPr lang="bg-BG" sz="1800" b="1" dirty="0" smtClean="0"/>
              <a:t>контрол.</a:t>
            </a:r>
          </a:p>
          <a:p>
            <a:pPr marL="109728" lvl="0" indent="0">
              <a:buNone/>
            </a:pPr>
            <a:r>
              <a:rPr lang="bg-BG" sz="1800" b="1" dirty="0">
                <a:solidFill>
                  <a:schemeClr val="accent2"/>
                </a:solidFill>
              </a:rPr>
              <a:t>Зъботехникът </a:t>
            </a:r>
            <a:r>
              <a:rPr lang="bg-BG" sz="1800" b="1" dirty="0" smtClean="0"/>
              <a:t>- високо-квалифициран </a:t>
            </a:r>
            <a:r>
              <a:rPr lang="bg-BG" sz="1800" b="1" dirty="0"/>
              <a:t>специалист .</a:t>
            </a:r>
            <a:endParaRPr lang="en-US" sz="1700" dirty="0"/>
          </a:p>
          <a:p>
            <a:pPr marL="109728" indent="0">
              <a:buNone/>
            </a:pPr>
            <a:endParaRPr lang="en-US" sz="1800" dirty="0"/>
          </a:p>
        </p:txBody>
      </p:sp>
      <p:sp>
        <p:nvSpPr>
          <p:cNvPr id="13" name="Content Placeholder 3"/>
          <p:cNvSpPr>
            <a:spLocks noGrp="1"/>
          </p:cNvSpPr>
          <p:nvPr>
            <p:ph sz="half" idx="1"/>
          </p:nvPr>
        </p:nvSpPr>
        <p:spPr>
          <a:xfrm>
            <a:off x="107504" y="5229200"/>
            <a:ext cx="7560840" cy="1512168"/>
          </a:xfrm>
          <a:solidFill>
            <a:schemeClr val="accent2">
              <a:lumMod val="40000"/>
              <a:lumOff val="60000"/>
            </a:schemeClr>
          </a:solidFill>
        </p:spPr>
        <p:txBody>
          <a:bodyPr>
            <a:noAutofit/>
          </a:bodyPr>
          <a:lstStyle/>
          <a:p>
            <a:pPr marL="285750" indent="-285750"/>
            <a:r>
              <a:rPr lang="bg-BG" sz="1800" b="1" dirty="0"/>
              <a:t>Качеството и естетиката на протезните конструкции </a:t>
            </a:r>
            <a:r>
              <a:rPr lang="bg-BG" sz="1800" dirty="0"/>
              <a:t>значително </a:t>
            </a:r>
            <a:r>
              <a:rPr lang="bg-BG" sz="1800" b="1" dirty="0"/>
              <a:t>се </a:t>
            </a:r>
            <a:r>
              <a:rPr lang="bg-BG" sz="1800" b="1" dirty="0" smtClean="0"/>
              <a:t>подобряват</a:t>
            </a:r>
            <a:r>
              <a:rPr lang="en-US" sz="1800" b="1" dirty="0" smtClean="0"/>
              <a:t>.</a:t>
            </a:r>
          </a:p>
          <a:p>
            <a:pPr marL="285750" indent="-285750"/>
            <a:r>
              <a:rPr lang="bg-BG" sz="1800" b="1" dirty="0" smtClean="0"/>
              <a:t>Достъпн</a:t>
            </a:r>
            <a:r>
              <a:rPr lang="en-US" sz="1800" b="1" dirty="0" smtClean="0"/>
              <a:t>o</a:t>
            </a:r>
            <a:r>
              <a:rPr lang="bg-BG" sz="1800" b="1" dirty="0" smtClean="0"/>
              <a:t>ст до </a:t>
            </a:r>
            <a:r>
              <a:rPr lang="bg-BG" sz="1800" b="1" dirty="0"/>
              <a:t>голяма част от </a:t>
            </a:r>
            <a:r>
              <a:rPr lang="bg-BG" sz="1800" b="1" dirty="0" smtClean="0"/>
              <a:t>населението.</a:t>
            </a:r>
          </a:p>
          <a:p>
            <a:pPr marL="285750" indent="-285750"/>
            <a:r>
              <a:rPr lang="bg-BG" sz="1800" b="1" dirty="0"/>
              <a:t>Постоянно разработване </a:t>
            </a:r>
            <a:r>
              <a:rPr lang="bg-BG" sz="1800" dirty="0"/>
              <a:t>на </a:t>
            </a:r>
            <a:r>
              <a:rPr lang="bg-BG" sz="1800" b="1" dirty="0"/>
              <a:t>нови дентални материали </a:t>
            </a:r>
            <a:r>
              <a:rPr lang="bg-BG" sz="1800" dirty="0"/>
              <a:t>и на </a:t>
            </a:r>
            <a:r>
              <a:rPr lang="bg-BG" sz="1800" b="1" dirty="0"/>
              <a:t>нови </a:t>
            </a:r>
            <a:r>
              <a:rPr lang="bg-BG" sz="1800" b="1" dirty="0" smtClean="0"/>
              <a:t>технологии.</a:t>
            </a:r>
            <a:endParaRPr lang="en-US" sz="1800" b="1" dirty="0" smtClean="0"/>
          </a:p>
          <a:p>
            <a:pPr marL="285750" indent="-285750"/>
            <a:endParaRPr lang="en-US" sz="1800" dirty="0"/>
          </a:p>
        </p:txBody>
      </p:sp>
      <p:sp>
        <p:nvSpPr>
          <p:cNvPr id="14" name="Rounded Rectangle 13"/>
          <p:cNvSpPr/>
          <p:nvPr/>
        </p:nvSpPr>
        <p:spPr>
          <a:xfrm>
            <a:off x="8172400" y="2708920"/>
            <a:ext cx="288032" cy="1008112"/>
          </a:xfrm>
          <a:prstGeom prst="roundRect">
            <a:avLst/>
          </a:prstGeom>
          <a:noFill/>
          <a:ln w="2857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dirty="0" smtClean="0">
                <a:solidFill>
                  <a:schemeClr val="accent3">
                    <a:lumMod val="50000"/>
                  </a:schemeClr>
                </a:solidFill>
              </a:rPr>
              <a:t>3</a:t>
            </a:r>
            <a:endParaRPr lang="en-US" dirty="0">
              <a:solidFill>
                <a:schemeClr val="accent3">
                  <a:lumMod val="50000"/>
                </a:schemeClr>
              </a:solidFill>
            </a:endParaRPr>
          </a:p>
        </p:txBody>
      </p:sp>
      <p:sp>
        <p:nvSpPr>
          <p:cNvPr id="11" name="Content Placeholder 6"/>
          <p:cNvSpPr>
            <a:spLocks noGrp="1"/>
          </p:cNvSpPr>
          <p:nvPr>
            <p:ph idx="1"/>
          </p:nvPr>
        </p:nvSpPr>
        <p:spPr>
          <a:xfrm>
            <a:off x="4115565" y="6533965"/>
            <a:ext cx="4992939" cy="324035"/>
          </a:xfrm>
        </p:spPr>
        <p:txBody>
          <a:bodyPr>
            <a:normAutofit fontScale="92500"/>
          </a:bodyPr>
          <a:lstStyle/>
          <a:p>
            <a:pPr marL="109728" indent="0" algn="r">
              <a:lnSpc>
                <a:spcPct val="80000"/>
              </a:lnSpc>
              <a:buNone/>
              <a:defRPr/>
            </a:pPr>
            <a:r>
              <a:rPr lang="en-US" sz="1400" i="1" dirty="0" smtClean="0"/>
              <a:t>[</a:t>
            </a:r>
            <a:r>
              <a:rPr lang="en-US" sz="1400" i="1" dirty="0" err="1"/>
              <a:t>Dikova</a:t>
            </a:r>
            <a:r>
              <a:rPr lang="en-US" sz="1400" i="1" dirty="0"/>
              <a:t> T. et </a:t>
            </a:r>
            <a:r>
              <a:rPr lang="en-US" sz="1400" i="1" dirty="0" smtClean="0"/>
              <a:t>al, </a:t>
            </a:r>
            <a:r>
              <a:rPr lang="bg-BG" sz="1400" i="1" dirty="0" smtClean="0"/>
              <a:t>Варненски медицински форум, 5</a:t>
            </a:r>
            <a:r>
              <a:rPr lang="en-US" sz="1400" i="1" dirty="0" smtClean="0"/>
              <a:t> </a:t>
            </a:r>
            <a:r>
              <a:rPr lang="en-US" sz="1400" i="1" dirty="0"/>
              <a:t>(2016)]</a:t>
            </a:r>
            <a:r>
              <a:rPr lang="bg-BG" sz="1400" i="1" dirty="0" smtClean="0"/>
              <a:t>.</a:t>
            </a:r>
            <a:endParaRPr lang="bg-BG" sz="1400" i="1" dirty="0"/>
          </a:p>
        </p:txBody>
      </p:sp>
    </p:spTree>
    <p:extLst>
      <p:ext uri="{BB962C8B-B14F-4D97-AF65-F5344CB8AC3E}">
        <p14:creationId xmlns:p14="http://schemas.microsoft.com/office/powerpoint/2010/main" val="38688638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2035</TotalTime>
  <Words>3478</Words>
  <Application>Microsoft Office PowerPoint</Application>
  <PresentationFormat>On-screen Show (4:3)</PresentationFormat>
  <Paragraphs>398</Paragraphs>
  <Slides>36</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Calibri</vt:lpstr>
      <vt:lpstr>Georgia</vt:lpstr>
      <vt:lpstr>Times New Roman</vt:lpstr>
      <vt:lpstr>Trebuchet MS</vt:lpstr>
      <vt:lpstr>Wingdings</vt:lpstr>
      <vt:lpstr>Wingdings 2</vt:lpstr>
      <vt:lpstr>Urban</vt:lpstr>
      <vt:lpstr>СЪВРЕМЕННАТА ДЕНТАЛНА МЕДИЦИНА – СИМБИОЗА МЕЖДУ ЗЪБОЛЕКАР И ИНЖЕНЕР</vt:lpstr>
      <vt:lpstr>Развитие на материалите и технологиите през вековете</vt:lpstr>
      <vt:lpstr>ИНДУСТРИЯ 4.0</vt:lpstr>
      <vt:lpstr>ДЕНТАЛНАТА МЕДИЦИНА като наука: Възниква през 17-18 в.</vt:lpstr>
      <vt:lpstr>Развитие на технологиите за изработване на дентални конструкции през вековете:  4 периода</vt:lpstr>
      <vt:lpstr>Развитие на технологиите за изработване на дентални конструкции през вековете</vt:lpstr>
      <vt:lpstr>PowerPoint Presentation</vt:lpstr>
      <vt:lpstr>PowerPoint Presentation</vt:lpstr>
      <vt:lpstr>PowerPoint Presentation</vt:lpstr>
      <vt:lpstr>PowerPoint Presentation</vt:lpstr>
      <vt:lpstr>ПРОТОКОЛ  при ЛЕЧЕНИЕ С НЕСНЕМАЕМИ ПРОТЕЗНИ КОНСТРУКЦИИ,  ИЗРАБОТЕНИ ЧРЕЗ CAD/CAM ТЕХНОЛОГИИ</vt:lpstr>
      <vt:lpstr>частично дигитализиран план на лечение</vt:lpstr>
      <vt:lpstr>частично дигитализиран план на лечение</vt:lpstr>
      <vt:lpstr>КЛИНИЧЕН СЛУЧАЙ</vt:lpstr>
      <vt:lpstr>изцяло дигитализиран план на лечение</vt:lpstr>
      <vt:lpstr>PowerPoint Presentation</vt:lpstr>
      <vt:lpstr>PowerPoint Presentation</vt:lpstr>
      <vt:lpstr>ДЕНТАЛНА МЕДИЦИНА 4.0</vt:lpstr>
      <vt:lpstr>ДЕНТАЛНА МЕДИЦИНА 4.0</vt:lpstr>
      <vt:lpstr>ДЕНТАЛНА МЕДИЦИНА 4.0</vt:lpstr>
      <vt:lpstr>ДЕНТАЛНА МЕДИЦИНА 4.0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БЛАГОДАРЯ ЗА ВНИМАНИЕТО!</vt:lpstr>
      <vt:lpstr>Литература:</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СЪВРЕМЕННАТА ДЕНТАЛНА МЕДИЦИНА – СИМБИОЗА МЕЖДУ ЗЪБОЛЕКАР И ИНЖЕНЕР</dc:title>
  <dc:creator>Dikova</dc:creator>
  <cp:lastModifiedBy>Цанка Димитрова Дикова</cp:lastModifiedBy>
  <cp:revision>136</cp:revision>
  <dcterms:created xsi:type="dcterms:W3CDTF">2021-01-29T14:23:18Z</dcterms:created>
  <dcterms:modified xsi:type="dcterms:W3CDTF">2021-03-15T14:41:26Z</dcterms:modified>
</cp:coreProperties>
</file>