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9"/>
  </p:notesMasterIdLst>
  <p:sldIdLst>
    <p:sldId id="258" r:id="rId2"/>
    <p:sldId id="280" r:id="rId3"/>
    <p:sldId id="300" r:id="rId4"/>
    <p:sldId id="312" r:id="rId5"/>
    <p:sldId id="299" r:id="rId6"/>
    <p:sldId id="301" r:id="rId7"/>
    <p:sldId id="303" r:id="rId8"/>
    <p:sldId id="305" r:id="rId9"/>
    <p:sldId id="304" r:id="rId10"/>
    <p:sldId id="306" r:id="rId11"/>
    <p:sldId id="331" r:id="rId12"/>
    <p:sldId id="332" r:id="rId13"/>
    <p:sldId id="333" r:id="rId14"/>
    <p:sldId id="334" r:id="rId15"/>
    <p:sldId id="308" r:id="rId16"/>
    <p:sldId id="309" r:id="rId17"/>
    <p:sldId id="310" r:id="rId18"/>
    <p:sldId id="311" r:id="rId19"/>
    <p:sldId id="313" r:id="rId20"/>
    <p:sldId id="314" r:id="rId21"/>
    <p:sldId id="315" r:id="rId22"/>
    <p:sldId id="316" r:id="rId23"/>
    <p:sldId id="317" r:id="rId24"/>
    <p:sldId id="318" r:id="rId25"/>
    <p:sldId id="319" r:id="rId26"/>
    <p:sldId id="320" r:id="rId27"/>
    <p:sldId id="321" r:id="rId28"/>
    <p:sldId id="322" r:id="rId29"/>
    <p:sldId id="338" r:id="rId30"/>
    <p:sldId id="323" r:id="rId31"/>
    <p:sldId id="339" r:id="rId32"/>
    <p:sldId id="324" r:id="rId33"/>
    <p:sldId id="335" r:id="rId34"/>
    <p:sldId id="336" r:id="rId35"/>
    <p:sldId id="337" r:id="rId36"/>
    <p:sldId id="327" r:id="rId37"/>
    <p:sldId id="259" r:id="rId38"/>
  </p:sldIdLst>
  <p:sldSz cx="9144000" cy="5143500" type="screen16x9"/>
  <p:notesSz cx="6858000" cy="9144000"/>
  <p:embeddedFontLst>
    <p:embeddedFont>
      <p:font typeface="Arvo" panose="020B0604020202020204" charset="0"/>
      <p:regular r:id="rId40"/>
      <p:bold r:id="rId41"/>
      <p:italic r:id="rId42"/>
      <p:boldItalic r:id="rId43"/>
    </p:embeddedFont>
    <p:embeddedFont>
      <p:font typeface="Muli"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DE40F7-7A87-4A55-8393-62B11927472F}">
  <a:tblStyle styleId="{01DE40F7-7A87-4A55-8393-62B11927472F}"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The Problem - Around the world heart stroke is the second largest cause of disabilities. This is especially affecting those in low to mid class income countries. Many procedures and technologies have been developed to aid the recovery process and assist patients. One of these devices is the lower limb exoskeleton.. </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spTree>
      <p:nvGrpSpPr>
        <p:cNvPr id="1" name="Shape 37"/>
        <p:cNvGrpSpPr/>
        <p:nvPr/>
      </p:nvGrpSpPr>
      <p:grpSpPr>
        <a:xfrm>
          <a:off x="0" y="0"/>
          <a:ext cx="0" cy="0"/>
          <a:chOff x="0" y="0"/>
          <a:chExt cx="0" cy="0"/>
        </a:xfrm>
      </p:grpSpPr>
      <p:pic>
        <p:nvPicPr>
          <p:cNvPr id="38" name="Shape 38" descr="Death_to_stock_photography_Vibrant-(9-of-10).jpg"/>
          <p:cNvPicPr preferRelativeResize="0"/>
          <p:nvPr/>
        </p:nvPicPr>
        <p:blipFill>
          <a:blip r:embed="rId2">
            <a:alphaModFix/>
          </a:blip>
          <a:stretch>
            <a:fillRect/>
          </a:stretch>
        </p:blipFill>
        <p:spPr>
          <a:xfrm>
            <a:off x="1990452" y="-15575"/>
            <a:ext cx="1037700" cy="1037700"/>
          </a:xfrm>
          <a:prstGeom prst="rect">
            <a:avLst/>
          </a:prstGeom>
          <a:noFill/>
          <a:ln>
            <a:noFill/>
          </a:ln>
        </p:spPr>
      </p:pic>
      <p:pic>
        <p:nvPicPr>
          <p:cNvPr id="39" name="Shape 39" descr="Death_to_stock_communicate_hands_2.jpg"/>
          <p:cNvPicPr preferRelativeResize="0"/>
          <p:nvPr/>
        </p:nvPicPr>
        <p:blipFill>
          <a:blip r:embed="rId3">
            <a:alphaModFix/>
          </a:blip>
          <a:stretch>
            <a:fillRect/>
          </a:stretch>
        </p:blipFill>
        <p:spPr>
          <a:xfrm>
            <a:off x="8041323" y="1991825"/>
            <a:ext cx="1159828" cy="1159800"/>
          </a:xfrm>
          <a:prstGeom prst="rect">
            <a:avLst/>
          </a:prstGeom>
          <a:noFill/>
          <a:ln>
            <a:noFill/>
          </a:ln>
        </p:spPr>
      </p:pic>
      <p:pic>
        <p:nvPicPr>
          <p:cNvPr id="40" name="Shape 40" descr="Death_to_stock_photography_Vibrant-(10-of-10).jpg"/>
          <p:cNvPicPr preferRelativeResize="0"/>
          <p:nvPr/>
        </p:nvPicPr>
        <p:blipFill>
          <a:blip r:embed="rId4">
            <a:alphaModFix/>
          </a:blip>
          <a:stretch>
            <a:fillRect/>
          </a:stretch>
        </p:blipFill>
        <p:spPr>
          <a:xfrm>
            <a:off x="-70425" y="3081825"/>
            <a:ext cx="2070675" cy="2070675"/>
          </a:xfrm>
          <a:prstGeom prst="rect">
            <a:avLst/>
          </a:prstGeom>
          <a:noFill/>
          <a:ln>
            <a:noFill/>
          </a:ln>
        </p:spPr>
      </p:pic>
      <p:pic>
        <p:nvPicPr>
          <p:cNvPr id="41" name="Shape 41" descr="Death_to_stock_communicate_hands_5.jpg"/>
          <p:cNvPicPr preferRelativeResize="0"/>
          <p:nvPr/>
        </p:nvPicPr>
        <p:blipFill>
          <a:blip r:embed="rId5">
            <a:alphaModFix/>
          </a:blip>
          <a:stretch>
            <a:fillRect/>
          </a:stretch>
        </p:blipFill>
        <p:spPr>
          <a:xfrm>
            <a:off x="7143750" y="2225"/>
            <a:ext cx="2057400" cy="2057400"/>
          </a:xfrm>
          <a:prstGeom prst="rect">
            <a:avLst/>
          </a:prstGeom>
          <a:noFill/>
          <a:ln>
            <a:noFill/>
          </a:ln>
        </p:spPr>
      </p:pic>
      <p:pic>
        <p:nvPicPr>
          <p:cNvPr id="42" name="Shape 42" descr="Death_to_stock_communicate_hands_9-.jpg"/>
          <p:cNvPicPr preferRelativeResize="0"/>
          <p:nvPr/>
        </p:nvPicPr>
        <p:blipFill>
          <a:blip r:embed="rId6">
            <a:alphaModFix/>
          </a:blip>
          <a:stretch>
            <a:fillRect/>
          </a:stretch>
        </p:blipFill>
        <p:spPr>
          <a:xfrm>
            <a:off x="-71493" y="1017182"/>
            <a:ext cx="2070675" cy="2070675"/>
          </a:xfrm>
          <a:prstGeom prst="rect">
            <a:avLst/>
          </a:prstGeom>
          <a:noFill/>
          <a:ln>
            <a:noFill/>
          </a:ln>
        </p:spPr>
      </p:pic>
      <p:sp>
        <p:nvSpPr>
          <p:cNvPr id="43" name="Shape 43"/>
          <p:cNvSpPr/>
          <p:nvPr/>
        </p:nvSpPr>
        <p:spPr>
          <a:xfrm>
            <a:off x="-72627" y="2048176"/>
            <a:ext cx="1037700" cy="1037700"/>
          </a:xfrm>
          <a:prstGeom prst="rect">
            <a:avLst/>
          </a:prstGeom>
          <a:solidFill>
            <a:srgbClr val="7198A9">
              <a:alpha val="41150"/>
            </a:srgbClr>
          </a:solidFill>
          <a:ln>
            <a:noFill/>
          </a:ln>
        </p:spPr>
        <p:txBody>
          <a:bodyPr wrap="square" lIns="91425" tIns="91425" rIns="91425" bIns="91425" anchor="ctr" anchorCtr="0">
            <a:noAutofit/>
          </a:bodyPr>
          <a:lstStyle/>
          <a:p>
            <a:pPr lvl="0">
              <a:spcBef>
                <a:spcPts val="0"/>
              </a:spcBef>
              <a:buNone/>
            </a:pPr>
            <a:endParaRPr/>
          </a:p>
        </p:txBody>
      </p:sp>
      <p:pic>
        <p:nvPicPr>
          <p:cNvPr id="44" name="Shape 44" descr="DeathtoStock_Clementine10.jpg"/>
          <p:cNvPicPr preferRelativeResize="0"/>
          <p:nvPr/>
        </p:nvPicPr>
        <p:blipFill>
          <a:blip r:embed="rId7">
            <a:alphaModFix/>
          </a:blip>
          <a:stretch>
            <a:fillRect/>
          </a:stretch>
        </p:blipFill>
        <p:spPr>
          <a:xfrm>
            <a:off x="4056643" y="4111407"/>
            <a:ext cx="1037700" cy="1037675"/>
          </a:xfrm>
          <a:prstGeom prst="rect">
            <a:avLst/>
          </a:prstGeom>
          <a:noFill/>
          <a:ln>
            <a:noFill/>
          </a:ln>
        </p:spPr>
      </p:pic>
      <p:pic>
        <p:nvPicPr>
          <p:cNvPr id="45" name="Shape 45" descr="Death_to_stock_communicate_hands_4.jpg"/>
          <p:cNvPicPr preferRelativeResize="0"/>
          <p:nvPr/>
        </p:nvPicPr>
        <p:blipFill>
          <a:blip r:embed="rId8">
            <a:alphaModFix/>
          </a:blip>
          <a:stretch>
            <a:fillRect/>
          </a:stretch>
        </p:blipFill>
        <p:spPr>
          <a:xfrm>
            <a:off x="7142538" y="3085375"/>
            <a:ext cx="2070675" cy="2070675"/>
          </a:xfrm>
          <a:prstGeom prst="rect">
            <a:avLst/>
          </a:prstGeom>
          <a:noFill/>
          <a:ln>
            <a:noFill/>
          </a:ln>
        </p:spPr>
      </p:pic>
      <p:pic>
        <p:nvPicPr>
          <p:cNvPr id="46" name="Shape 46" descr="DeathtoStock_Simplify3.jpg"/>
          <p:cNvPicPr preferRelativeResize="0"/>
          <p:nvPr/>
        </p:nvPicPr>
        <p:blipFill>
          <a:blip r:embed="rId9">
            <a:alphaModFix/>
          </a:blip>
          <a:stretch>
            <a:fillRect/>
          </a:stretch>
        </p:blipFill>
        <p:spPr>
          <a:xfrm>
            <a:off x="-66600" y="-18106"/>
            <a:ext cx="1037700" cy="1037733"/>
          </a:xfrm>
          <a:prstGeom prst="rect">
            <a:avLst/>
          </a:prstGeom>
          <a:noFill/>
          <a:ln>
            <a:noFill/>
          </a:ln>
        </p:spPr>
      </p:pic>
      <p:pic>
        <p:nvPicPr>
          <p:cNvPr id="47" name="Shape 47" descr="Death_to_stock_communicate_hands_1.jpg"/>
          <p:cNvPicPr preferRelativeResize="0"/>
          <p:nvPr/>
        </p:nvPicPr>
        <p:blipFill>
          <a:blip r:embed="rId10">
            <a:alphaModFix/>
          </a:blip>
          <a:stretch>
            <a:fillRect/>
          </a:stretch>
        </p:blipFill>
        <p:spPr>
          <a:xfrm>
            <a:off x="5082294" y="-18075"/>
            <a:ext cx="1037700" cy="1037700"/>
          </a:xfrm>
          <a:prstGeom prst="rect">
            <a:avLst/>
          </a:prstGeom>
          <a:noFill/>
          <a:ln>
            <a:noFill/>
          </a:ln>
        </p:spPr>
      </p:pic>
      <p:pic>
        <p:nvPicPr>
          <p:cNvPr id="48" name="Shape 48" descr="Death_to_stock_communicate_hands_3.jpg"/>
          <p:cNvPicPr preferRelativeResize="0"/>
          <p:nvPr/>
        </p:nvPicPr>
        <p:blipFill>
          <a:blip r:embed="rId11">
            <a:alphaModFix/>
          </a:blip>
          <a:stretch>
            <a:fillRect/>
          </a:stretch>
        </p:blipFill>
        <p:spPr>
          <a:xfrm>
            <a:off x="3018950" y="4105800"/>
            <a:ext cx="1037700" cy="1037700"/>
          </a:xfrm>
          <a:prstGeom prst="rect">
            <a:avLst/>
          </a:prstGeom>
          <a:noFill/>
          <a:ln>
            <a:noFill/>
          </a:ln>
        </p:spPr>
      </p:pic>
      <p:sp>
        <p:nvSpPr>
          <p:cNvPr id="49" name="Shape 49"/>
          <p:cNvSpPr/>
          <p:nvPr/>
        </p:nvSpPr>
        <p:spPr>
          <a:xfrm flipH="1">
            <a:off x="971550" y="-6120"/>
            <a:ext cx="1028700" cy="1028700"/>
          </a:xfrm>
          <a:prstGeom prst="rect">
            <a:avLst/>
          </a:prstGeom>
          <a:solidFill>
            <a:srgbClr val="CEDBE0"/>
          </a:solidFill>
          <a:ln>
            <a:noFill/>
          </a:ln>
        </p:spPr>
        <p:txBody>
          <a:bodyPr wrap="square" lIns="91425" tIns="91425" rIns="91425" bIns="91425" anchor="ctr" anchorCtr="0">
            <a:noAutofit/>
          </a:bodyPr>
          <a:lstStyle/>
          <a:p>
            <a:pPr lvl="0">
              <a:spcBef>
                <a:spcPts val="0"/>
              </a:spcBef>
              <a:buNone/>
            </a:pPr>
            <a:endParaRPr/>
          </a:p>
        </p:txBody>
      </p:sp>
      <p:sp>
        <p:nvSpPr>
          <p:cNvPr id="50" name="Shape 50"/>
          <p:cNvSpPr/>
          <p:nvPr/>
        </p:nvSpPr>
        <p:spPr>
          <a:xfrm flipH="1">
            <a:off x="2000250" y="4114889"/>
            <a:ext cx="1028700" cy="1028700"/>
          </a:xfrm>
          <a:prstGeom prst="rect">
            <a:avLst/>
          </a:prstGeom>
          <a:solidFill>
            <a:srgbClr val="CEDBE0"/>
          </a:soli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flipH="1">
            <a:off x="3028950" y="0"/>
            <a:ext cx="1028700" cy="1028700"/>
          </a:xfrm>
          <a:prstGeom prst="rect">
            <a:avLst/>
          </a:prstGeom>
          <a:solidFill>
            <a:srgbClr val="7198A9"/>
          </a:solidFill>
          <a:ln>
            <a:noFill/>
          </a:ln>
        </p:spPr>
        <p:txBody>
          <a:bodyPr wrap="square" lIns="91425" tIns="91425" rIns="91425" bIns="91425" anchor="ctr" anchorCtr="0">
            <a:noAutofit/>
          </a:bodyPr>
          <a:lstStyle/>
          <a:p>
            <a:pPr lvl="0">
              <a:spcBef>
                <a:spcPts val="0"/>
              </a:spcBef>
              <a:buNone/>
            </a:pPr>
            <a:endParaRPr/>
          </a:p>
        </p:txBody>
      </p:sp>
      <p:sp>
        <p:nvSpPr>
          <p:cNvPr id="52" name="Shape 52"/>
          <p:cNvSpPr/>
          <p:nvPr/>
        </p:nvSpPr>
        <p:spPr>
          <a:xfrm flipH="1">
            <a:off x="5086350" y="4114889"/>
            <a:ext cx="1028700" cy="1028700"/>
          </a:xfrm>
          <a:prstGeom prst="rect">
            <a:avLst/>
          </a:prstGeom>
          <a:solidFill>
            <a:srgbClr val="7198A9"/>
          </a:solidFill>
          <a:ln>
            <a:noFill/>
          </a:ln>
        </p:spPr>
        <p:txBody>
          <a:bodyPr wrap="square" lIns="91425" tIns="91425" rIns="91425" bIns="91425" anchor="ctr" anchorCtr="0">
            <a:noAutofit/>
          </a:bodyPr>
          <a:lstStyle/>
          <a:p>
            <a:pPr lvl="0">
              <a:spcBef>
                <a:spcPts val="0"/>
              </a:spcBef>
              <a:buNone/>
            </a:pPr>
            <a:endParaRPr/>
          </a:p>
        </p:txBody>
      </p:sp>
      <p:sp>
        <p:nvSpPr>
          <p:cNvPr id="53" name="Shape 53"/>
          <p:cNvSpPr/>
          <p:nvPr/>
        </p:nvSpPr>
        <p:spPr>
          <a:xfrm flipH="1">
            <a:off x="6115050" y="4114889"/>
            <a:ext cx="1028700" cy="1028700"/>
          </a:xfrm>
          <a:prstGeom prst="rect">
            <a:avLst/>
          </a:prstGeom>
          <a:solidFill>
            <a:srgbClr val="7198A9">
              <a:alpha val="41150"/>
            </a:srgbClr>
          </a:solidFill>
          <a:ln>
            <a:noFill/>
          </a:ln>
        </p:spPr>
        <p:txBody>
          <a:bodyPr wrap="square" lIns="91425" tIns="91425" rIns="91425" bIns="91425" anchor="ctr" anchorCtr="0">
            <a:noAutofit/>
          </a:bodyPr>
          <a:lstStyle/>
          <a:p>
            <a:pPr lvl="0">
              <a:spcBef>
                <a:spcPts val="0"/>
              </a:spcBef>
              <a:buNone/>
            </a:pPr>
            <a:endParaRPr/>
          </a:p>
        </p:txBody>
      </p:sp>
      <p:sp>
        <p:nvSpPr>
          <p:cNvPr id="54" name="Shape 54"/>
          <p:cNvSpPr/>
          <p:nvPr/>
        </p:nvSpPr>
        <p:spPr>
          <a:xfrm flipH="1">
            <a:off x="6117975" y="-9556"/>
            <a:ext cx="1028700" cy="1028700"/>
          </a:xfrm>
          <a:prstGeom prst="rect">
            <a:avLst/>
          </a:prstGeom>
          <a:solidFill>
            <a:srgbClr val="CEDBE0"/>
          </a:solidFill>
          <a:ln>
            <a:noFill/>
          </a:ln>
        </p:spPr>
        <p:txBody>
          <a:bodyPr wrap="square" lIns="91425" tIns="91425" rIns="91425" bIns="91425" anchor="ctr" anchorCtr="0">
            <a:noAutofit/>
          </a:bodyPr>
          <a:lstStyle/>
          <a:p>
            <a:pPr lvl="0">
              <a:spcBef>
                <a:spcPts val="0"/>
              </a:spcBef>
              <a:buNone/>
            </a:pPr>
            <a:endParaRPr/>
          </a:p>
        </p:txBody>
      </p:sp>
      <p:sp>
        <p:nvSpPr>
          <p:cNvPr id="55" name="Shape 55"/>
          <p:cNvSpPr/>
          <p:nvPr/>
        </p:nvSpPr>
        <p:spPr>
          <a:xfrm flipH="1">
            <a:off x="4057650" y="0"/>
            <a:ext cx="1028700" cy="1028700"/>
          </a:xfrm>
          <a:prstGeom prst="rect">
            <a:avLst/>
          </a:prstGeom>
          <a:solidFill>
            <a:srgbClr val="CEDBE0"/>
          </a:solidFill>
          <a:ln>
            <a:noFill/>
          </a:ln>
        </p:spPr>
        <p:txBody>
          <a:bodyPr wrap="square" lIns="91425" tIns="91425" rIns="91425" bIns="91425" anchor="ctr" anchorCtr="0">
            <a:noAutofit/>
          </a:bodyPr>
          <a:lstStyle/>
          <a:p>
            <a:pPr lvl="0">
              <a:spcBef>
                <a:spcPts val="0"/>
              </a:spcBef>
              <a:buNone/>
            </a:pPr>
            <a:endParaRPr/>
          </a:p>
        </p:txBody>
      </p:sp>
      <p:sp>
        <p:nvSpPr>
          <p:cNvPr id="56" name="Shape 56"/>
          <p:cNvSpPr/>
          <p:nvPr/>
        </p:nvSpPr>
        <p:spPr>
          <a:xfrm flipH="1">
            <a:off x="2507334" y="500441"/>
            <a:ext cx="518700" cy="518700"/>
          </a:xfrm>
          <a:prstGeom prst="rect">
            <a:avLst/>
          </a:prstGeom>
          <a:solidFill>
            <a:srgbClr val="7198A9">
              <a:alpha val="41150"/>
            </a:srgbClr>
          </a:solidFill>
          <a:ln>
            <a:noFill/>
          </a:ln>
        </p:spPr>
        <p:txBody>
          <a:bodyPr wrap="square" lIns="91425" tIns="91425" rIns="91425" bIns="91425" anchor="ctr" anchorCtr="0">
            <a:noAutofit/>
          </a:bodyPr>
          <a:lstStyle/>
          <a:p>
            <a:pPr lvl="0">
              <a:spcBef>
                <a:spcPts val="0"/>
              </a:spcBef>
              <a:buNone/>
            </a:pPr>
            <a:endParaRPr/>
          </a:p>
        </p:txBody>
      </p:sp>
      <p:sp>
        <p:nvSpPr>
          <p:cNvPr id="57" name="Shape 57"/>
          <p:cNvSpPr/>
          <p:nvPr/>
        </p:nvSpPr>
        <p:spPr>
          <a:xfrm>
            <a:off x="4566118" y="-49"/>
            <a:ext cx="518700" cy="518700"/>
          </a:xfrm>
          <a:prstGeom prst="rect">
            <a:avLst/>
          </a:prstGeom>
          <a:solidFill>
            <a:srgbClr val="7198A9">
              <a:alpha val="41150"/>
            </a:srgbClr>
          </a:solidFill>
          <a:ln>
            <a:noFill/>
          </a:ln>
        </p:spPr>
        <p:txBody>
          <a:bodyPr wrap="square" lIns="91425" tIns="91425" rIns="91425" bIns="91425" anchor="ctr" anchorCtr="0">
            <a:noAutofit/>
          </a:bodyPr>
          <a:lstStyle/>
          <a:p>
            <a:pPr lvl="0">
              <a:spcBef>
                <a:spcPts val="0"/>
              </a:spcBef>
              <a:buNone/>
            </a:pPr>
            <a:endParaRPr/>
          </a:p>
        </p:txBody>
      </p:sp>
      <p:sp>
        <p:nvSpPr>
          <p:cNvPr id="58" name="Shape 58"/>
          <p:cNvSpPr/>
          <p:nvPr/>
        </p:nvSpPr>
        <p:spPr>
          <a:xfrm flipH="1">
            <a:off x="453009" y="-59"/>
            <a:ext cx="518700" cy="518700"/>
          </a:xfrm>
          <a:prstGeom prst="rect">
            <a:avLst/>
          </a:prstGeom>
          <a:solidFill>
            <a:srgbClr val="7198A9">
              <a:alpha val="41150"/>
            </a:srgbClr>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a:off x="965075" y="1019175"/>
            <a:ext cx="7207200" cy="30957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60" name="Shape 60"/>
          <p:cNvSpPr txBox="1">
            <a:spLocks noGrp="1"/>
          </p:cNvSpPr>
          <p:nvPr>
            <p:ph type="ctrTitle"/>
          </p:nvPr>
        </p:nvSpPr>
        <p:spPr>
          <a:xfrm>
            <a:off x="2014575" y="1583350"/>
            <a:ext cx="5114700" cy="1159800"/>
          </a:xfrm>
          <a:prstGeom prst="rect">
            <a:avLst/>
          </a:prstGeom>
        </p:spPr>
        <p:txBody>
          <a:bodyPr wrap="square" lIns="91425" tIns="91425" rIns="91425" bIns="91425" anchor="b" anchorCtr="0"/>
          <a:lstStyle>
            <a:lvl1pPr lvl="0" algn="ctr" rtl="0">
              <a:spcBef>
                <a:spcPts val="0"/>
              </a:spcBef>
              <a:buClr>
                <a:srgbClr val="4D778A"/>
              </a:buClr>
              <a:buSzPct val="100000"/>
              <a:defRPr sz="1800">
                <a:solidFill>
                  <a:srgbClr val="4D778A"/>
                </a:solidFill>
              </a:defRPr>
            </a:lvl1pPr>
            <a:lvl2pPr lvl="1" algn="ctr" rtl="0">
              <a:spcBef>
                <a:spcPts val="0"/>
              </a:spcBef>
              <a:buClr>
                <a:srgbClr val="4D778A"/>
              </a:buClr>
              <a:buSzPct val="100000"/>
              <a:defRPr sz="1800">
                <a:solidFill>
                  <a:srgbClr val="4D778A"/>
                </a:solidFill>
              </a:defRPr>
            </a:lvl2pPr>
            <a:lvl3pPr lvl="2" algn="ctr" rtl="0">
              <a:spcBef>
                <a:spcPts val="0"/>
              </a:spcBef>
              <a:buClr>
                <a:srgbClr val="4D778A"/>
              </a:buClr>
              <a:buSzPct val="100000"/>
              <a:defRPr sz="1800">
                <a:solidFill>
                  <a:srgbClr val="4D778A"/>
                </a:solidFill>
              </a:defRPr>
            </a:lvl3pPr>
            <a:lvl4pPr lvl="3" algn="ctr" rtl="0">
              <a:spcBef>
                <a:spcPts val="0"/>
              </a:spcBef>
              <a:buClr>
                <a:srgbClr val="4D778A"/>
              </a:buClr>
              <a:buSzPct val="100000"/>
              <a:defRPr sz="1800">
                <a:solidFill>
                  <a:srgbClr val="4D778A"/>
                </a:solidFill>
              </a:defRPr>
            </a:lvl4pPr>
            <a:lvl5pPr lvl="4" algn="ctr" rtl="0">
              <a:spcBef>
                <a:spcPts val="0"/>
              </a:spcBef>
              <a:buClr>
                <a:srgbClr val="4D778A"/>
              </a:buClr>
              <a:buSzPct val="100000"/>
              <a:defRPr sz="1800">
                <a:solidFill>
                  <a:srgbClr val="4D778A"/>
                </a:solidFill>
              </a:defRPr>
            </a:lvl5pPr>
            <a:lvl6pPr lvl="5" algn="ctr" rtl="0">
              <a:spcBef>
                <a:spcPts val="0"/>
              </a:spcBef>
              <a:buClr>
                <a:srgbClr val="4D778A"/>
              </a:buClr>
              <a:buSzPct val="100000"/>
              <a:defRPr sz="1800">
                <a:solidFill>
                  <a:srgbClr val="4D778A"/>
                </a:solidFill>
              </a:defRPr>
            </a:lvl6pPr>
            <a:lvl7pPr lvl="6" algn="ctr" rtl="0">
              <a:spcBef>
                <a:spcPts val="0"/>
              </a:spcBef>
              <a:buClr>
                <a:srgbClr val="4D778A"/>
              </a:buClr>
              <a:buSzPct val="100000"/>
              <a:defRPr sz="1800">
                <a:solidFill>
                  <a:srgbClr val="4D778A"/>
                </a:solidFill>
              </a:defRPr>
            </a:lvl7pPr>
            <a:lvl8pPr lvl="7" algn="ctr" rtl="0">
              <a:spcBef>
                <a:spcPts val="0"/>
              </a:spcBef>
              <a:buClr>
                <a:srgbClr val="4D778A"/>
              </a:buClr>
              <a:buSzPct val="100000"/>
              <a:defRPr sz="1800">
                <a:solidFill>
                  <a:srgbClr val="4D778A"/>
                </a:solidFill>
              </a:defRPr>
            </a:lvl8pPr>
            <a:lvl9pPr lvl="8" algn="ctr" rtl="0">
              <a:spcBef>
                <a:spcPts val="0"/>
              </a:spcBef>
              <a:buClr>
                <a:srgbClr val="4D778A"/>
              </a:buClr>
              <a:buSzPct val="100000"/>
              <a:defRPr sz="1800">
                <a:solidFill>
                  <a:srgbClr val="4D778A"/>
                </a:solidFill>
              </a:defRPr>
            </a:lvl9pPr>
          </a:lstStyle>
          <a:p>
            <a:endParaRPr/>
          </a:p>
        </p:txBody>
      </p:sp>
      <p:sp>
        <p:nvSpPr>
          <p:cNvPr id="61" name="Shape 61"/>
          <p:cNvSpPr txBox="1">
            <a:spLocks noGrp="1"/>
          </p:cNvSpPr>
          <p:nvPr>
            <p:ph type="subTitle" idx="1"/>
          </p:nvPr>
        </p:nvSpPr>
        <p:spPr>
          <a:xfrm>
            <a:off x="2014575" y="2611454"/>
            <a:ext cx="5114700" cy="784800"/>
          </a:xfrm>
          <a:prstGeom prst="rect">
            <a:avLst/>
          </a:prstGeom>
        </p:spPr>
        <p:txBody>
          <a:bodyPr wrap="square" lIns="91425" tIns="91425" rIns="91425" bIns="91425" anchor="t" anchorCtr="0"/>
          <a:lstStyle>
            <a:lvl1pPr lvl="0" algn="ctr" rtl="0">
              <a:spcBef>
                <a:spcPts val="0"/>
              </a:spcBef>
              <a:buClr>
                <a:srgbClr val="7198A9"/>
              </a:buClr>
              <a:buSzPct val="100000"/>
              <a:buNone/>
              <a:defRPr sz="1400">
                <a:solidFill>
                  <a:srgbClr val="7198A9"/>
                </a:solidFill>
              </a:defRPr>
            </a:lvl1pPr>
            <a:lvl2pPr lvl="1" algn="ctr" rtl="0">
              <a:spcBef>
                <a:spcPts val="0"/>
              </a:spcBef>
              <a:buClr>
                <a:srgbClr val="7198A9"/>
              </a:buClr>
              <a:buSzPct val="100000"/>
              <a:buNone/>
              <a:defRPr sz="1400">
                <a:solidFill>
                  <a:srgbClr val="7198A9"/>
                </a:solidFill>
              </a:defRPr>
            </a:lvl2pPr>
            <a:lvl3pPr lvl="2" algn="ctr" rtl="0">
              <a:spcBef>
                <a:spcPts val="0"/>
              </a:spcBef>
              <a:buClr>
                <a:srgbClr val="7198A9"/>
              </a:buClr>
              <a:buSzPct val="100000"/>
              <a:buNone/>
              <a:defRPr sz="1400">
                <a:solidFill>
                  <a:srgbClr val="7198A9"/>
                </a:solidFill>
              </a:defRPr>
            </a:lvl3pPr>
            <a:lvl4pPr lvl="3" algn="ctr" rtl="0">
              <a:spcBef>
                <a:spcPts val="0"/>
              </a:spcBef>
              <a:buClr>
                <a:srgbClr val="7198A9"/>
              </a:buClr>
              <a:buSzPct val="100000"/>
              <a:buNone/>
              <a:defRPr sz="1400">
                <a:solidFill>
                  <a:srgbClr val="7198A9"/>
                </a:solidFill>
              </a:defRPr>
            </a:lvl4pPr>
            <a:lvl5pPr lvl="4" algn="ctr" rtl="0">
              <a:spcBef>
                <a:spcPts val="0"/>
              </a:spcBef>
              <a:buClr>
                <a:srgbClr val="7198A9"/>
              </a:buClr>
              <a:buSzPct val="100000"/>
              <a:buNone/>
              <a:defRPr sz="1400">
                <a:solidFill>
                  <a:srgbClr val="7198A9"/>
                </a:solidFill>
              </a:defRPr>
            </a:lvl5pPr>
            <a:lvl6pPr lvl="5" algn="ctr" rtl="0">
              <a:spcBef>
                <a:spcPts val="0"/>
              </a:spcBef>
              <a:buClr>
                <a:srgbClr val="7198A9"/>
              </a:buClr>
              <a:buSzPct val="100000"/>
              <a:buNone/>
              <a:defRPr sz="1400">
                <a:solidFill>
                  <a:srgbClr val="7198A9"/>
                </a:solidFill>
              </a:defRPr>
            </a:lvl6pPr>
            <a:lvl7pPr lvl="6" algn="ctr" rtl="0">
              <a:spcBef>
                <a:spcPts val="0"/>
              </a:spcBef>
              <a:buClr>
                <a:srgbClr val="7198A9"/>
              </a:buClr>
              <a:buSzPct val="100000"/>
              <a:buNone/>
              <a:defRPr sz="1400">
                <a:solidFill>
                  <a:srgbClr val="7198A9"/>
                </a:solidFill>
              </a:defRPr>
            </a:lvl7pPr>
            <a:lvl8pPr lvl="7" algn="ctr" rtl="0">
              <a:spcBef>
                <a:spcPts val="0"/>
              </a:spcBef>
              <a:buClr>
                <a:srgbClr val="7198A9"/>
              </a:buClr>
              <a:buSzPct val="100000"/>
              <a:buNone/>
              <a:defRPr sz="1400">
                <a:solidFill>
                  <a:srgbClr val="7198A9"/>
                </a:solidFill>
              </a:defRPr>
            </a:lvl8pPr>
            <a:lvl9pPr lvl="8" algn="ctr" rtl="0">
              <a:spcBef>
                <a:spcPts val="0"/>
              </a:spcBef>
              <a:buClr>
                <a:srgbClr val="7198A9"/>
              </a:buClr>
              <a:buSzPct val="100000"/>
              <a:buNone/>
              <a:defRPr sz="1400">
                <a:solidFill>
                  <a:srgbClr val="7198A9"/>
                </a:solidFill>
              </a:defRPr>
            </a:lvl9pPr>
          </a:lstStyle>
          <a:p>
            <a:endParaRPr/>
          </a:p>
        </p:txBody>
      </p:sp>
      <p:sp>
        <p:nvSpPr>
          <p:cNvPr id="62" name="Shape 62"/>
          <p:cNvSpPr/>
          <p:nvPr/>
        </p:nvSpPr>
        <p:spPr>
          <a:xfrm>
            <a:off x="5072818" y="4615401"/>
            <a:ext cx="518700" cy="518700"/>
          </a:xfrm>
          <a:prstGeom prst="rect">
            <a:avLst/>
          </a:prstGeom>
          <a:solidFill>
            <a:srgbClr val="CEDBE0">
              <a:alpha val="32690"/>
            </a:srgbClr>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842475" y="1197075"/>
            <a:ext cx="4115400" cy="621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0" name="Shape 90"/>
          <p:cNvSpPr txBox="1">
            <a:spLocks noGrp="1"/>
          </p:cNvSpPr>
          <p:nvPr>
            <p:ph type="body" idx="1"/>
          </p:nvPr>
        </p:nvSpPr>
        <p:spPr>
          <a:xfrm>
            <a:off x="1842475" y="1918281"/>
            <a:ext cx="4115400" cy="270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pic>
        <p:nvPicPr>
          <p:cNvPr id="91" name="Shape 91" descr="Death_to_stock_communicate_hands_2.jpg"/>
          <p:cNvPicPr preferRelativeResize="0"/>
          <p:nvPr/>
        </p:nvPicPr>
        <p:blipFill>
          <a:blip r:embed="rId2">
            <a:alphaModFix/>
          </a:blip>
          <a:stretch>
            <a:fillRect/>
          </a:stretch>
        </p:blipFill>
        <p:spPr>
          <a:xfrm>
            <a:off x="8106184" y="2070682"/>
            <a:ext cx="1037815" cy="1037813"/>
          </a:xfrm>
          <a:prstGeom prst="rect">
            <a:avLst/>
          </a:prstGeom>
          <a:noFill/>
          <a:ln>
            <a:noFill/>
          </a:ln>
        </p:spPr>
      </p:pic>
      <p:pic>
        <p:nvPicPr>
          <p:cNvPr id="92" name="Shape 92" descr="Death_to_stock_communicate_hands_5.jpg"/>
          <p:cNvPicPr preferRelativeResize="0"/>
          <p:nvPr/>
        </p:nvPicPr>
        <p:blipFill>
          <a:blip r:embed="rId3">
            <a:alphaModFix/>
          </a:blip>
          <a:stretch>
            <a:fillRect/>
          </a:stretch>
        </p:blipFill>
        <p:spPr>
          <a:xfrm>
            <a:off x="7066221" y="9"/>
            <a:ext cx="2077780" cy="2077770"/>
          </a:xfrm>
          <a:prstGeom prst="rect">
            <a:avLst/>
          </a:prstGeom>
          <a:noFill/>
          <a:ln>
            <a:noFill/>
          </a:ln>
        </p:spPr>
      </p:pic>
      <p:sp>
        <p:nvSpPr>
          <p:cNvPr id="93" name="Shape 93"/>
          <p:cNvSpPr/>
          <p:nvPr/>
        </p:nvSpPr>
        <p:spPr>
          <a:xfrm>
            <a:off x="7070023" y="2072330"/>
            <a:ext cx="1037700" cy="1037700"/>
          </a:xfrm>
          <a:prstGeom prst="rect">
            <a:avLst/>
          </a:prstGeom>
          <a:solidFill>
            <a:srgbClr val="CEDBE0"/>
          </a:solidFill>
          <a:ln>
            <a:noFill/>
          </a:ln>
        </p:spPr>
        <p:txBody>
          <a:bodyPr wrap="square" lIns="91425" tIns="91425" rIns="91425" bIns="91425" anchor="ctr" anchorCtr="0">
            <a:noAutofit/>
          </a:bodyPr>
          <a:lstStyle/>
          <a:p>
            <a:pPr lvl="0">
              <a:spcBef>
                <a:spcPts val="0"/>
              </a:spcBef>
              <a:buNone/>
            </a:pPr>
            <a:endParaRPr/>
          </a:p>
        </p:txBody>
      </p:sp>
      <p:sp>
        <p:nvSpPr>
          <p:cNvPr id="94" name="Shape 94"/>
          <p:cNvSpPr/>
          <p:nvPr/>
        </p:nvSpPr>
        <p:spPr>
          <a:xfrm>
            <a:off x="8106245" y="3108512"/>
            <a:ext cx="1037700" cy="1037700"/>
          </a:xfrm>
          <a:prstGeom prst="rect">
            <a:avLst/>
          </a:prstGeom>
          <a:solidFill>
            <a:srgbClr val="7198A9"/>
          </a:solidFill>
          <a:ln>
            <a:noFill/>
          </a:ln>
        </p:spPr>
        <p:txBody>
          <a:bodyPr wrap="square" lIns="91425" tIns="91425" rIns="91425" bIns="91425" anchor="ctr" anchorCtr="0">
            <a:noAutofit/>
          </a:bodyPr>
          <a:lstStyle/>
          <a:p>
            <a:pPr lvl="0">
              <a:spcBef>
                <a:spcPts val="0"/>
              </a:spcBef>
              <a:buNone/>
            </a:pPr>
            <a:endParaRPr/>
          </a:p>
        </p:txBody>
      </p:sp>
      <p:sp>
        <p:nvSpPr>
          <p:cNvPr id="95" name="Shape 95"/>
          <p:cNvSpPr/>
          <p:nvPr/>
        </p:nvSpPr>
        <p:spPr>
          <a:xfrm>
            <a:off x="7070023" y="1"/>
            <a:ext cx="1037700" cy="1037700"/>
          </a:xfrm>
          <a:prstGeom prst="rect">
            <a:avLst/>
          </a:prstGeom>
          <a:solidFill>
            <a:srgbClr val="7198A9">
              <a:alpha val="41150"/>
            </a:srgbClr>
          </a:solidFill>
          <a:ln>
            <a:noFill/>
          </a:ln>
        </p:spPr>
        <p:txBody>
          <a:bodyPr wrap="square" lIns="91425" tIns="91425" rIns="91425" bIns="91425" anchor="ctr" anchorCtr="0">
            <a:noAutofit/>
          </a:bodyPr>
          <a:lstStyle/>
          <a:p>
            <a:pPr lvl="0">
              <a:spcBef>
                <a:spcPts val="0"/>
              </a:spcBef>
              <a:buNone/>
            </a:pPr>
            <a:endParaRPr/>
          </a:p>
        </p:txBody>
      </p:sp>
      <p:sp>
        <p:nvSpPr>
          <p:cNvPr id="96" name="Shape 96"/>
          <p:cNvSpPr/>
          <p:nvPr/>
        </p:nvSpPr>
        <p:spPr>
          <a:xfrm>
            <a:off x="7" y="4105794"/>
            <a:ext cx="1037700" cy="1037700"/>
          </a:xfrm>
          <a:prstGeom prst="rect">
            <a:avLst/>
          </a:prstGeom>
          <a:solidFill>
            <a:srgbClr val="FAA99C"/>
          </a:solidFill>
          <a:ln>
            <a:noFill/>
          </a:ln>
        </p:spPr>
        <p:txBody>
          <a:bodyPr wrap="square" lIns="91425" tIns="91425" rIns="91425" bIns="91425" anchor="ctr" anchorCtr="0">
            <a:noAutofit/>
          </a:bodyPr>
          <a:lstStyle/>
          <a:p>
            <a:pPr lvl="0">
              <a:spcBef>
                <a:spcPts val="0"/>
              </a:spcBef>
              <a:buNone/>
            </a:pPr>
            <a:endParaRPr/>
          </a:p>
        </p:txBody>
      </p:sp>
      <p:sp>
        <p:nvSpPr>
          <p:cNvPr id="97" name="Shape 97"/>
          <p:cNvSpPr/>
          <p:nvPr/>
        </p:nvSpPr>
        <p:spPr>
          <a:xfrm>
            <a:off x="0" y="3587097"/>
            <a:ext cx="518700" cy="518700"/>
          </a:xfrm>
          <a:prstGeom prst="rect">
            <a:avLst/>
          </a:prstGeom>
          <a:solidFill>
            <a:srgbClr val="CEDBE0"/>
          </a:solidFill>
          <a:ln>
            <a:noFill/>
          </a:ln>
        </p:spPr>
        <p:txBody>
          <a:bodyPr wrap="square" lIns="91425" tIns="91425" rIns="91425" bIns="91425" anchor="ctr" anchorCtr="0">
            <a:noAutofit/>
          </a:bodyPr>
          <a:lstStyle/>
          <a:p>
            <a:pPr lvl="0">
              <a:spcBef>
                <a:spcPts val="0"/>
              </a:spcBef>
              <a:buNone/>
            </a:pPr>
            <a:endParaRPr/>
          </a:p>
        </p:txBody>
      </p:sp>
      <p:sp>
        <p:nvSpPr>
          <p:cNvPr id="98" name="Shape 98"/>
          <p:cNvSpPr/>
          <p:nvPr/>
        </p:nvSpPr>
        <p:spPr>
          <a:xfrm>
            <a:off x="518691" y="4105791"/>
            <a:ext cx="518700" cy="518700"/>
          </a:xfrm>
          <a:prstGeom prst="rect">
            <a:avLst/>
          </a:prstGeom>
          <a:solidFill>
            <a:srgbClr val="7198A9">
              <a:alpha val="41150"/>
            </a:srgbClr>
          </a:solidFill>
          <a:ln>
            <a:noFill/>
          </a:ln>
        </p:spPr>
        <p:txBody>
          <a:bodyPr wrap="square" lIns="91425" tIns="91425" rIns="91425" bIns="91425" anchor="ctr" anchorCtr="0">
            <a:noAutofit/>
          </a:bodyPr>
          <a:lstStyle/>
          <a:p>
            <a:pPr lvl="0">
              <a:spcBef>
                <a:spcPts val="0"/>
              </a:spcBef>
              <a:buNone/>
            </a:pPr>
            <a:endParaRPr/>
          </a:p>
        </p:txBody>
      </p:sp>
      <p:sp>
        <p:nvSpPr>
          <p:cNvPr id="99" name="Shape 99"/>
          <p:cNvSpPr/>
          <p:nvPr/>
        </p:nvSpPr>
        <p:spPr>
          <a:xfrm>
            <a:off x="6551323" y="-9"/>
            <a:ext cx="518700" cy="518700"/>
          </a:xfrm>
          <a:prstGeom prst="rect">
            <a:avLst/>
          </a:prstGeom>
          <a:solidFill>
            <a:srgbClr val="FAA99C"/>
          </a:solidFill>
          <a:ln>
            <a:noFill/>
          </a:ln>
        </p:spPr>
        <p:txBody>
          <a:bodyPr wrap="square" lIns="91425" tIns="91425" rIns="91425" bIns="91425" anchor="ctr" anchorCtr="0">
            <a:noAutofit/>
          </a:bodyPr>
          <a:lstStyle/>
          <a:p>
            <a:pPr lvl="0">
              <a:spcBef>
                <a:spcPts val="0"/>
              </a:spcBef>
              <a:buNone/>
            </a:pPr>
            <a:endParaRPr/>
          </a:p>
        </p:txBody>
      </p:sp>
      <p:sp>
        <p:nvSpPr>
          <p:cNvPr id="100" name="Shape 100"/>
          <p:cNvSpPr/>
          <p:nvPr/>
        </p:nvSpPr>
        <p:spPr>
          <a:xfrm>
            <a:off x="7587466" y="2583741"/>
            <a:ext cx="518700" cy="518700"/>
          </a:xfrm>
          <a:prstGeom prst="rect">
            <a:avLst/>
          </a:prstGeom>
          <a:solidFill>
            <a:srgbClr val="7198A9">
              <a:alpha val="41150"/>
            </a:srgbClr>
          </a:solidFill>
          <a:ln>
            <a:noFill/>
          </a:ln>
        </p:spPr>
        <p:txBody>
          <a:bodyPr wrap="square" lIns="91425" tIns="91425" rIns="91425" bIns="91425" anchor="ctr" anchorCtr="0">
            <a:noAutofit/>
          </a:bodyPr>
          <a:lstStyle/>
          <a:p>
            <a:pPr lvl="0">
              <a:spcBef>
                <a:spcPts val="0"/>
              </a:spcBef>
              <a:buNone/>
            </a:pPr>
            <a:endParaRPr/>
          </a:p>
        </p:txBody>
      </p:sp>
      <p:grpSp>
        <p:nvGrpSpPr>
          <p:cNvPr id="101" name="Shape 101"/>
          <p:cNvGrpSpPr/>
          <p:nvPr/>
        </p:nvGrpSpPr>
        <p:grpSpPr>
          <a:xfrm>
            <a:off x="7332942" y="269800"/>
            <a:ext cx="498130" cy="498101"/>
            <a:chOff x="1923675" y="1633650"/>
            <a:chExt cx="436000" cy="435975"/>
          </a:xfrm>
        </p:grpSpPr>
        <p:sp>
          <p:nvSpPr>
            <p:cNvPr id="102" name="Shape 102"/>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3" name="Shape 103"/>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4" name="Shape 104"/>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5" name="Shape 105"/>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6" name="Shape 106"/>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7" name="Shape 107"/>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3"/>
        <p:cNvGrpSpPr/>
        <p:nvPr/>
      </p:nvGrpSpPr>
      <p:grpSpPr>
        <a:xfrm>
          <a:off x="0" y="0"/>
          <a:ext cx="0" cy="0"/>
          <a:chOff x="0" y="0"/>
          <a:chExt cx="0" cy="0"/>
        </a:xfrm>
      </p:grpSpPr>
      <p:pic>
        <p:nvPicPr>
          <p:cNvPr id="154" name="Shape 154" descr="DeathtoStock_Simplify3.jpg"/>
          <p:cNvPicPr preferRelativeResize="0"/>
          <p:nvPr/>
        </p:nvPicPr>
        <p:blipFill>
          <a:blip r:embed="rId2">
            <a:alphaModFix/>
          </a:blip>
          <a:stretch>
            <a:fillRect/>
          </a:stretch>
        </p:blipFill>
        <p:spPr>
          <a:xfrm>
            <a:off x="8106250" y="0"/>
            <a:ext cx="1037700" cy="1037700"/>
          </a:xfrm>
          <a:prstGeom prst="rect">
            <a:avLst/>
          </a:prstGeom>
          <a:noFill/>
          <a:ln>
            <a:noFill/>
          </a:ln>
        </p:spPr>
      </p:pic>
      <p:pic>
        <p:nvPicPr>
          <p:cNvPr id="155" name="Shape 155" descr="Death_to_stock_communicate_hands_4.jpg"/>
          <p:cNvPicPr preferRelativeResize="0"/>
          <p:nvPr/>
        </p:nvPicPr>
        <p:blipFill>
          <a:blip r:embed="rId3">
            <a:alphaModFix/>
          </a:blip>
          <a:stretch>
            <a:fillRect/>
          </a:stretch>
        </p:blipFill>
        <p:spPr>
          <a:xfrm>
            <a:off x="7066225" y="2070675"/>
            <a:ext cx="2077775" cy="2077775"/>
          </a:xfrm>
          <a:prstGeom prst="rect">
            <a:avLst/>
          </a:prstGeom>
          <a:noFill/>
          <a:ln>
            <a:noFill/>
          </a:ln>
        </p:spPr>
      </p:pic>
      <p:sp>
        <p:nvSpPr>
          <p:cNvPr id="156" name="Shape 156"/>
          <p:cNvSpPr txBox="1">
            <a:spLocks noGrp="1"/>
          </p:cNvSpPr>
          <p:nvPr>
            <p:ph type="title"/>
          </p:nvPr>
        </p:nvSpPr>
        <p:spPr>
          <a:xfrm>
            <a:off x="1842475" y="1197075"/>
            <a:ext cx="4115400" cy="621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7" name="Shape 157"/>
          <p:cNvSpPr/>
          <p:nvPr/>
        </p:nvSpPr>
        <p:spPr>
          <a:xfrm>
            <a:off x="7070023" y="5"/>
            <a:ext cx="1037700" cy="1037700"/>
          </a:xfrm>
          <a:prstGeom prst="rect">
            <a:avLst/>
          </a:prstGeom>
          <a:solidFill>
            <a:srgbClr val="CEDBE0"/>
          </a:solidFill>
          <a:ln>
            <a:noFill/>
          </a:ln>
        </p:spPr>
        <p:txBody>
          <a:bodyPr wrap="square" lIns="91425" tIns="91425" rIns="91425" bIns="91425" anchor="ctr" anchorCtr="0">
            <a:noAutofit/>
          </a:bodyPr>
          <a:lstStyle/>
          <a:p>
            <a:pPr lvl="0">
              <a:spcBef>
                <a:spcPts val="0"/>
              </a:spcBef>
              <a:buNone/>
            </a:pPr>
            <a:endParaRPr/>
          </a:p>
        </p:txBody>
      </p:sp>
      <p:sp>
        <p:nvSpPr>
          <p:cNvPr id="158" name="Shape 158"/>
          <p:cNvSpPr/>
          <p:nvPr/>
        </p:nvSpPr>
        <p:spPr>
          <a:xfrm>
            <a:off x="8106245" y="1037712"/>
            <a:ext cx="1037700" cy="1037700"/>
          </a:xfrm>
          <a:prstGeom prst="rect">
            <a:avLst/>
          </a:prstGeom>
          <a:solidFill>
            <a:srgbClr val="7198A9"/>
          </a:solidFill>
          <a:ln>
            <a:noFill/>
          </a:ln>
        </p:spPr>
        <p:txBody>
          <a:bodyPr wrap="square" lIns="91425" tIns="91425" rIns="91425" bIns="91425" anchor="ctr" anchorCtr="0">
            <a:noAutofit/>
          </a:bodyPr>
          <a:lstStyle/>
          <a:p>
            <a:pPr lvl="0">
              <a:spcBef>
                <a:spcPts val="0"/>
              </a:spcBef>
              <a:buNone/>
            </a:pPr>
            <a:endParaRPr/>
          </a:p>
        </p:txBody>
      </p:sp>
      <p:sp>
        <p:nvSpPr>
          <p:cNvPr id="159" name="Shape 159"/>
          <p:cNvSpPr/>
          <p:nvPr/>
        </p:nvSpPr>
        <p:spPr>
          <a:xfrm>
            <a:off x="7070023" y="3102451"/>
            <a:ext cx="1037700" cy="1037700"/>
          </a:xfrm>
          <a:prstGeom prst="rect">
            <a:avLst/>
          </a:prstGeom>
          <a:solidFill>
            <a:srgbClr val="7198A9">
              <a:alpha val="41150"/>
            </a:srgbClr>
          </a:solidFill>
          <a:ln>
            <a:noFill/>
          </a:ln>
        </p:spPr>
        <p:txBody>
          <a:bodyPr wrap="square" lIns="91425" tIns="91425" rIns="91425" bIns="91425" anchor="ctr" anchorCtr="0">
            <a:noAutofit/>
          </a:bodyPr>
          <a:lstStyle/>
          <a:p>
            <a:pPr lvl="0">
              <a:spcBef>
                <a:spcPts val="0"/>
              </a:spcBef>
              <a:buNone/>
            </a:pPr>
            <a:endParaRPr/>
          </a:p>
        </p:txBody>
      </p:sp>
      <p:sp>
        <p:nvSpPr>
          <p:cNvPr id="160" name="Shape 160"/>
          <p:cNvSpPr/>
          <p:nvPr/>
        </p:nvSpPr>
        <p:spPr>
          <a:xfrm>
            <a:off x="7" y="4105794"/>
            <a:ext cx="1037700" cy="1037700"/>
          </a:xfrm>
          <a:prstGeom prst="rect">
            <a:avLst/>
          </a:prstGeom>
          <a:solidFill>
            <a:srgbClr val="EDC67B"/>
          </a:solidFill>
          <a:ln>
            <a:noFill/>
          </a:ln>
        </p:spPr>
        <p:txBody>
          <a:bodyPr wrap="square" lIns="91425" tIns="91425" rIns="91425" bIns="91425" anchor="ctr" anchorCtr="0">
            <a:noAutofit/>
          </a:bodyPr>
          <a:lstStyle/>
          <a:p>
            <a:pPr lvl="0">
              <a:spcBef>
                <a:spcPts val="0"/>
              </a:spcBef>
              <a:buNone/>
            </a:pPr>
            <a:endParaRPr/>
          </a:p>
        </p:txBody>
      </p:sp>
      <p:sp>
        <p:nvSpPr>
          <p:cNvPr id="161" name="Shape 161"/>
          <p:cNvSpPr/>
          <p:nvPr/>
        </p:nvSpPr>
        <p:spPr>
          <a:xfrm>
            <a:off x="1037700" y="4105797"/>
            <a:ext cx="518700" cy="518700"/>
          </a:xfrm>
          <a:prstGeom prst="rect">
            <a:avLst/>
          </a:prstGeom>
          <a:solidFill>
            <a:srgbClr val="CEDBE0"/>
          </a:solidFill>
          <a:ln>
            <a:noFill/>
          </a:ln>
        </p:spPr>
        <p:txBody>
          <a:bodyPr wrap="square" lIns="91425" tIns="91425" rIns="91425" bIns="91425" anchor="ctr" anchorCtr="0">
            <a:noAutofit/>
          </a:bodyPr>
          <a:lstStyle/>
          <a:p>
            <a:pPr lvl="0">
              <a:spcBef>
                <a:spcPts val="0"/>
              </a:spcBef>
              <a:buNone/>
            </a:pPr>
            <a:endParaRPr/>
          </a:p>
        </p:txBody>
      </p:sp>
      <p:sp>
        <p:nvSpPr>
          <p:cNvPr id="162" name="Shape 162"/>
          <p:cNvSpPr/>
          <p:nvPr/>
        </p:nvSpPr>
        <p:spPr>
          <a:xfrm>
            <a:off x="-9" y="4624791"/>
            <a:ext cx="518700" cy="518700"/>
          </a:xfrm>
          <a:prstGeom prst="rect">
            <a:avLst/>
          </a:prstGeom>
          <a:solidFill>
            <a:srgbClr val="7198A9">
              <a:alpha val="41150"/>
            </a:srgbClr>
          </a:solidFill>
          <a:ln>
            <a:noFill/>
          </a:ln>
        </p:spPr>
        <p:txBody>
          <a:bodyPr wrap="square" lIns="91425" tIns="91425" rIns="91425" bIns="91425" anchor="ctr" anchorCtr="0">
            <a:noAutofit/>
          </a:bodyPr>
          <a:lstStyle/>
          <a:p>
            <a:pPr lvl="0">
              <a:spcBef>
                <a:spcPts val="0"/>
              </a:spcBef>
              <a:buNone/>
            </a:pPr>
            <a:endParaRPr/>
          </a:p>
        </p:txBody>
      </p:sp>
      <p:sp>
        <p:nvSpPr>
          <p:cNvPr id="163" name="Shape 163"/>
          <p:cNvSpPr/>
          <p:nvPr/>
        </p:nvSpPr>
        <p:spPr>
          <a:xfrm>
            <a:off x="7587473" y="1037691"/>
            <a:ext cx="518700" cy="518700"/>
          </a:xfrm>
          <a:prstGeom prst="rect">
            <a:avLst/>
          </a:prstGeom>
          <a:solidFill>
            <a:srgbClr val="EDC67B"/>
          </a:solidFill>
          <a:ln>
            <a:noFill/>
          </a:ln>
        </p:spPr>
        <p:txBody>
          <a:bodyPr wrap="square" lIns="91425" tIns="91425" rIns="91425" bIns="91425" anchor="ctr" anchorCtr="0">
            <a:noAutofit/>
          </a:bodyPr>
          <a:lstStyle/>
          <a:p>
            <a:pPr lvl="0">
              <a:spcBef>
                <a:spcPts val="0"/>
              </a:spcBef>
              <a:buNone/>
            </a:pPr>
            <a:endParaRPr/>
          </a:p>
        </p:txBody>
      </p:sp>
      <p:sp>
        <p:nvSpPr>
          <p:cNvPr id="164" name="Shape 164"/>
          <p:cNvSpPr/>
          <p:nvPr/>
        </p:nvSpPr>
        <p:spPr>
          <a:xfrm>
            <a:off x="8625291" y="518991"/>
            <a:ext cx="518700" cy="518700"/>
          </a:xfrm>
          <a:prstGeom prst="rect">
            <a:avLst/>
          </a:prstGeom>
          <a:solidFill>
            <a:srgbClr val="7198A9">
              <a:alpha val="41150"/>
            </a:srgbClr>
          </a:solidFill>
          <a:ln>
            <a:noFill/>
          </a:ln>
        </p:spPr>
        <p:txBody>
          <a:bodyPr wrap="square" lIns="91425" tIns="91425" rIns="91425" bIns="91425" anchor="ctr" anchorCtr="0">
            <a:noAutofit/>
          </a:bodyPr>
          <a:lstStyle/>
          <a:p>
            <a:pPr lvl="0">
              <a:spcBef>
                <a:spcPts val="0"/>
              </a:spcBef>
              <a:buNone/>
            </a:pPr>
            <a:endParaRPr/>
          </a:p>
        </p:txBody>
      </p:sp>
      <p:sp>
        <p:nvSpPr>
          <p:cNvPr id="165" name="Shape 165"/>
          <p:cNvSpPr/>
          <p:nvPr/>
        </p:nvSpPr>
        <p:spPr>
          <a:xfrm>
            <a:off x="7529848" y="3440573"/>
            <a:ext cx="455351" cy="41422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6" name="Shape 166"/>
          <p:cNvSpPr/>
          <p:nvPr/>
        </p:nvSpPr>
        <p:spPr>
          <a:xfrm flipH="1">
            <a:off x="7192539" y="3387811"/>
            <a:ext cx="302961" cy="275574"/>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167"/>
        <p:cNvGrpSpPr/>
        <p:nvPr/>
      </p:nvGrpSpPr>
      <p:grpSpPr>
        <a:xfrm>
          <a:off x="0" y="0"/>
          <a:ext cx="0" cy="0"/>
          <a:chOff x="0" y="0"/>
          <a:chExt cx="0" cy="0"/>
        </a:xfrm>
      </p:grpSpPr>
      <p:pic>
        <p:nvPicPr>
          <p:cNvPr id="168" name="Shape 168" descr="Death_to_stock_communicate_hands_1.jpg"/>
          <p:cNvPicPr preferRelativeResize="0"/>
          <p:nvPr/>
        </p:nvPicPr>
        <p:blipFill>
          <a:blip r:embed="rId2">
            <a:alphaModFix/>
          </a:blip>
          <a:stretch>
            <a:fillRect/>
          </a:stretch>
        </p:blipFill>
        <p:spPr>
          <a:xfrm>
            <a:off x="8106250" y="0"/>
            <a:ext cx="1037700" cy="1037700"/>
          </a:xfrm>
          <a:prstGeom prst="rect">
            <a:avLst/>
          </a:prstGeom>
          <a:noFill/>
          <a:ln>
            <a:noFill/>
          </a:ln>
        </p:spPr>
      </p:pic>
      <p:pic>
        <p:nvPicPr>
          <p:cNvPr id="169" name="Shape 169" descr="Death_to_stock_communicate_hands_3.jpg"/>
          <p:cNvPicPr preferRelativeResize="0"/>
          <p:nvPr/>
        </p:nvPicPr>
        <p:blipFill>
          <a:blip r:embed="rId3">
            <a:alphaModFix/>
          </a:blip>
          <a:stretch>
            <a:fillRect/>
          </a:stretch>
        </p:blipFill>
        <p:spPr>
          <a:xfrm>
            <a:off x="0" y="4105800"/>
            <a:ext cx="1037700" cy="1037700"/>
          </a:xfrm>
          <a:prstGeom prst="rect">
            <a:avLst/>
          </a:prstGeom>
          <a:noFill/>
          <a:ln>
            <a:noFill/>
          </a:ln>
        </p:spPr>
      </p:pic>
      <p:sp>
        <p:nvSpPr>
          <p:cNvPr id="170" name="Shape 170"/>
          <p:cNvSpPr txBox="1">
            <a:spLocks noGrp="1"/>
          </p:cNvSpPr>
          <p:nvPr>
            <p:ph type="body" idx="1"/>
          </p:nvPr>
        </p:nvSpPr>
        <p:spPr>
          <a:xfrm>
            <a:off x="1375225" y="3953400"/>
            <a:ext cx="1990500" cy="820200"/>
          </a:xfrm>
          <a:prstGeom prst="rect">
            <a:avLst/>
          </a:prstGeom>
        </p:spPr>
        <p:txBody>
          <a:bodyPr wrap="square" lIns="91425" tIns="91425" rIns="91425" bIns="91425" anchor="t" anchorCtr="0"/>
          <a:lstStyle>
            <a:lvl1pPr lvl="0">
              <a:spcBef>
                <a:spcPts val="360"/>
              </a:spcBef>
              <a:buSzPct val="100000"/>
              <a:buNone/>
              <a:defRPr sz="1400"/>
            </a:lvl1pPr>
          </a:lstStyle>
          <a:p>
            <a:endParaRPr/>
          </a:p>
        </p:txBody>
      </p:sp>
      <p:pic>
        <p:nvPicPr>
          <p:cNvPr id="171" name="Shape 171" descr="Death_to_stock_communicate_hands_2.jpg"/>
          <p:cNvPicPr preferRelativeResize="0"/>
          <p:nvPr/>
        </p:nvPicPr>
        <p:blipFill>
          <a:blip r:embed="rId4">
            <a:alphaModFix/>
          </a:blip>
          <a:stretch>
            <a:fillRect/>
          </a:stretch>
        </p:blipFill>
        <p:spPr>
          <a:xfrm>
            <a:off x="-48" y="3068052"/>
            <a:ext cx="1037700" cy="1037750"/>
          </a:xfrm>
          <a:prstGeom prst="rect">
            <a:avLst/>
          </a:prstGeom>
          <a:noFill/>
          <a:ln>
            <a:noFill/>
          </a:ln>
        </p:spPr>
      </p:pic>
      <p:sp>
        <p:nvSpPr>
          <p:cNvPr id="172" name="Shape 172"/>
          <p:cNvSpPr/>
          <p:nvPr/>
        </p:nvSpPr>
        <p:spPr>
          <a:xfrm>
            <a:off x="8106248" y="1037705"/>
            <a:ext cx="1037700" cy="1037700"/>
          </a:xfrm>
          <a:prstGeom prst="rect">
            <a:avLst/>
          </a:prstGeom>
          <a:solidFill>
            <a:srgbClr val="CEDBE0"/>
          </a:solidFill>
          <a:ln>
            <a:noFill/>
          </a:ln>
        </p:spPr>
        <p:txBody>
          <a:bodyPr wrap="square" lIns="91425" tIns="91425" rIns="91425" bIns="91425" anchor="ctr" anchorCtr="0">
            <a:noAutofit/>
          </a:bodyPr>
          <a:lstStyle/>
          <a:p>
            <a:pPr lvl="0">
              <a:spcBef>
                <a:spcPts val="0"/>
              </a:spcBef>
              <a:buNone/>
            </a:pPr>
            <a:endParaRPr/>
          </a:p>
        </p:txBody>
      </p:sp>
      <p:sp>
        <p:nvSpPr>
          <p:cNvPr id="173" name="Shape 173"/>
          <p:cNvSpPr/>
          <p:nvPr/>
        </p:nvSpPr>
        <p:spPr>
          <a:xfrm>
            <a:off x="7070023" y="1"/>
            <a:ext cx="1037700" cy="1037700"/>
          </a:xfrm>
          <a:prstGeom prst="rect">
            <a:avLst/>
          </a:prstGeom>
          <a:solidFill>
            <a:srgbClr val="CEDBE0"/>
          </a:solidFill>
          <a:ln>
            <a:noFill/>
          </a:ln>
        </p:spPr>
        <p:txBody>
          <a:bodyPr wrap="square" lIns="91425" tIns="91425" rIns="91425" bIns="91425" anchor="ctr" anchorCtr="0">
            <a:noAutofit/>
          </a:bodyPr>
          <a:lstStyle/>
          <a:p>
            <a:pPr lvl="0">
              <a:spcBef>
                <a:spcPts val="0"/>
              </a:spcBef>
              <a:buNone/>
            </a:pPr>
            <a:endParaRPr/>
          </a:p>
        </p:txBody>
      </p:sp>
      <p:sp>
        <p:nvSpPr>
          <p:cNvPr id="174" name="Shape 174"/>
          <p:cNvSpPr/>
          <p:nvPr/>
        </p:nvSpPr>
        <p:spPr>
          <a:xfrm>
            <a:off x="7070032" y="1037694"/>
            <a:ext cx="1037700" cy="1037700"/>
          </a:xfrm>
          <a:prstGeom prst="rect">
            <a:avLst/>
          </a:prstGeom>
          <a:solidFill>
            <a:srgbClr val="7198A9"/>
          </a:solidFill>
          <a:ln>
            <a:noFill/>
          </a:ln>
        </p:spPr>
        <p:txBody>
          <a:bodyPr wrap="square" lIns="91425" tIns="91425" rIns="91425" bIns="91425" anchor="ctr" anchorCtr="0">
            <a:noAutofit/>
          </a:bodyPr>
          <a:lstStyle/>
          <a:p>
            <a:pPr lvl="0">
              <a:spcBef>
                <a:spcPts val="0"/>
              </a:spcBef>
              <a:buNone/>
            </a:pPr>
            <a:endParaRPr/>
          </a:p>
        </p:txBody>
      </p:sp>
      <p:sp>
        <p:nvSpPr>
          <p:cNvPr id="175" name="Shape 175"/>
          <p:cNvSpPr/>
          <p:nvPr/>
        </p:nvSpPr>
        <p:spPr>
          <a:xfrm>
            <a:off x="0" y="2549347"/>
            <a:ext cx="518700" cy="518700"/>
          </a:xfrm>
          <a:prstGeom prst="rect">
            <a:avLst/>
          </a:prstGeom>
          <a:solidFill>
            <a:srgbClr val="CEDBE0"/>
          </a:solidFill>
          <a:ln>
            <a:noFill/>
          </a:ln>
        </p:spPr>
        <p:txBody>
          <a:bodyPr wrap="square" lIns="91425" tIns="91425" rIns="91425" bIns="91425" anchor="ctr" anchorCtr="0">
            <a:noAutofit/>
          </a:bodyPr>
          <a:lstStyle/>
          <a:p>
            <a:pPr lvl="0">
              <a:spcBef>
                <a:spcPts val="0"/>
              </a:spcBef>
              <a:buNone/>
            </a:pPr>
            <a:endParaRPr/>
          </a:p>
        </p:txBody>
      </p:sp>
      <p:sp>
        <p:nvSpPr>
          <p:cNvPr id="176" name="Shape 176"/>
          <p:cNvSpPr/>
          <p:nvPr/>
        </p:nvSpPr>
        <p:spPr>
          <a:xfrm>
            <a:off x="518691" y="4624791"/>
            <a:ext cx="518700" cy="518700"/>
          </a:xfrm>
          <a:prstGeom prst="rect">
            <a:avLst/>
          </a:prstGeom>
          <a:solidFill>
            <a:srgbClr val="7198A9">
              <a:alpha val="41150"/>
            </a:srgbClr>
          </a:solidFill>
          <a:ln>
            <a:noFill/>
          </a:ln>
        </p:spPr>
        <p:txBody>
          <a:bodyPr wrap="square" lIns="91425" tIns="91425" rIns="91425" bIns="91425" anchor="ctr" anchorCtr="0">
            <a:noAutofit/>
          </a:bodyPr>
          <a:lstStyle/>
          <a:p>
            <a:pPr lvl="0">
              <a:spcBef>
                <a:spcPts val="0"/>
              </a:spcBef>
              <a:buNone/>
            </a:pPr>
            <a:endParaRPr/>
          </a:p>
        </p:txBody>
      </p:sp>
      <p:sp>
        <p:nvSpPr>
          <p:cNvPr id="177" name="Shape 177"/>
          <p:cNvSpPr/>
          <p:nvPr/>
        </p:nvSpPr>
        <p:spPr>
          <a:xfrm>
            <a:off x="8623698" y="3114516"/>
            <a:ext cx="518700" cy="518700"/>
          </a:xfrm>
          <a:prstGeom prst="rect">
            <a:avLst/>
          </a:prstGeom>
          <a:solidFill>
            <a:srgbClr val="7198A9"/>
          </a:solidFill>
          <a:ln>
            <a:noFill/>
          </a:ln>
        </p:spPr>
        <p:txBody>
          <a:bodyPr wrap="square" lIns="91425" tIns="91425" rIns="91425" bIns="91425" anchor="ctr" anchorCtr="0">
            <a:noAutofit/>
          </a:bodyPr>
          <a:lstStyle/>
          <a:p>
            <a:pPr lvl="0">
              <a:spcBef>
                <a:spcPts val="0"/>
              </a:spcBef>
              <a:buNone/>
            </a:pPr>
            <a:endParaRPr/>
          </a:p>
        </p:txBody>
      </p:sp>
      <p:sp>
        <p:nvSpPr>
          <p:cNvPr id="178" name="Shape 178"/>
          <p:cNvSpPr/>
          <p:nvPr/>
        </p:nvSpPr>
        <p:spPr>
          <a:xfrm>
            <a:off x="8623691" y="518991"/>
            <a:ext cx="518700" cy="518700"/>
          </a:xfrm>
          <a:prstGeom prst="rect">
            <a:avLst/>
          </a:prstGeom>
          <a:solidFill>
            <a:srgbClr val="7198A9">
              <a:alpha val="41150"/>
            </a:srgbClr>
          </a:solidFill>
          <a:ln>
            <a:noFill/>
          </a:ln>
        </p:spPr>
        <p:txBody>
          <a:bodyPr wrap="square" lIns="91425" tIns="91425" rIns="91425" bIns="91425" anchor="ctr" anchorCtr="0">
            <a:noAutofit/>
          </a:bodyPr>
          <a:lstStyle/>
          <a:p>
            <a:pPr lvl="0">
              <a:spcBef>
                <a:spcPts val="0"/>
              </a:spcBef>
              <a:buNone/>
            </a:pPr>
            <a:endParaRPr/>
          </a:p>
        </p:txBody>
      </p:sp>
      <p:pic>
        <p:nvPicPr>
          <p:cNvPr id="179" name="Shape 179" descr="DeathtoStock_CreativeSpace4-11.45.jpg"/>
          <p:cNvPicPr preferRelativeResize="0"/>
          <p:nvPr/>
        </p:nvPicPr>
        <p:blipFill>
          <a:blip r:embed="rId5">
            <a:alphaModFix/>
          </a:blip>
          <a:stretch>
            <a:fillRect/>
          </a:stretch>
        </p:blipFill>
        <p:spPr>
          <a:xfrm>
            <a:off x="8106250" y="2072325"/>
            <a:ext cx="1037700" cy="1037700"/>
          </a:xfrm>
          <a:prstGeom prst="rect">
            <a:avLst/>
          </a:prstGeom>
          <a:noFill/>
          <a:ln>
            <a:noFill/>
          </a:ln>
        </p:spPr>
      </p:pic>
      <p:grpSp>
        <p:nvGrpSpPr>
          <p:cNvPr id="180" name="Shape 180"/>
          <p:cNvGrpSpPr/>
          <p:nvPr/>
        </p:nvGrpSpPr>
        <p:grpSpPr>
          <a:xfrm>
            <a:off x="7331725" y="290387"/>
            <a:ext cx="514306" cy="456926"/>
            <a:chOff x="5292575" y="3681900"/>
            <a:chExt cx="420150" cy="373275"/>
          </a:xfrm>
        </p:grpSpPr>
        <p:sp>
          <p:nvSpPr>
            <p:cNvPr id="181" name="Shape 181"/>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2" name="Shape 182"/>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3" name="Shape 183"/>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4" name="Shape 184"/>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5" name="Shape 185"/>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6" name="Shape 186"/>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7" name="Shape 187"/>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842475" y="1197075"/>
            <a:ext cx="4115400" cy="621900"/>
          </a:xfrm>
          <a:prstGeom prst="rect">
            <a:avLst/>
          </a:prstGeom>
          <a:noFill/>
          <a:ln>
            <a:noFill/>
          </a:ln>
        </p:spPr>
        <p:txBody>
          <a:bodyPr wrap="square" lIns="91425" tIns="91425" rIns="91425" bIns="91425" anchor="b" anchorCtr="0"/>
          <a:lstStyle>
            <a:lvl1pPr lvl="0">
              <a:spcBef>
                <a:spcPts val="0"/>
              </a:spcBef>
              <a:buClr>
                <a:srgbClr val="7198A9"/>
              </a:buClr>
              <a:buFont typeface="Arvo"/>
              <a:buNone/>
              <a:defRPr>
                <a:solidFill>
                  <a:srgbClr val="7198A9"/>
                </a:solidFill>
                <a:latin typeface="Arvo"/>
                <a:ea typeface="Arvo"/>
                <a:cs typeface="Arvo"/>
                <a:sym typeface="Arvo"/>
              </a:defRPr>
            </a:lvl1pPr>
            <a:lvl2pPr lvl="1">
              <a:spcBef>
                <a:spcPts val="0"/>
              </a:spcBef>
              <a:buClr>
                <a:srgbClr val="7198A9"/>
              </a:buClr>
              <a:buFont typeface="Arvo"/>
              <a:buNone/>
              <a:defRPr>
                <a:solidFill>
                  <a:srgbClr val="7198A9"/>
                </a:solidFill>
                <a:latin typeface="Arvo"/>
                <a:ea typeface="Arvo"/>
                <a:cs typeface="Arvo"/>
                <a:sym typeface="Arvo"/>
              </a:defRPr>
            </a:lvl2pPr>
            <a:lvl3pPr lvl="2">
              <a:spcBef>
                <a:spcPts val="0"/>
              </a:spcBef>
              <a:buClr>
                <a:srgbClr val="7198A9"/>
              </a:buClr>
              <a:buFont typeface="Arvo"/>
              <a:buNone/>
              <a:defRPr>
                <a:solidFill>
                  <a:srgbClr val="7198A9"/>
                </a:solidFill>
                <a:latin typeface="Arvo"/>
                <a:ea typeface="Arvo"/>
                <a:cs typeface="Arvo"/>
                <a:sym typeface="Arvo"/>
              </a:defRPr>
            </a:lvl3pPr>
            <a:lvl4pPr lvl="3">
              <a:spcBef>
                <a:spcPts val="0"/>
              </a:spcBef>
              <a:buClr>
                <a:srgbClr val="7198A9"/>
              </a:buClr>
              <a:buFont typeface="Arvo"/>
              <a:buNone/>
              <a:defRPr>
                <a:solidFill>
                  <a:srgbClr val="7198A9"/>
                </a:solidFill>
                <a:latin typeface="Arvo"/>
                <a:ea typeface="Arvo"/>
                <a:cs typeface="Arvo"/>
                <a:sym typeface="Arvo"/>
              </a:defRPr>
            </a:lvl4pPr>
            <a:lvl5pPr lvl="4">
              <a:spcBef>
                <a:spcPts val="0"/>
              </a:spcBef>
              <a:buClr>
                <a:srgbClr val="7198A9"/>
              </a:buClr>
              <a:buFont typeface="Arvo"/>
              <a:buNone/>
              <a:defRPr>
                <a:solidFill>
                  <a:srgbClr val="7198A9"/>
                </a:solidFill>
                <a:latin typeface="Arvo"/>
                <a:ea typeface="Arvo"/>
                <a:cs typeface="Arvo"/>
                <a:sym typeface="Arvo"/>
              </a:defRPr>
            </a:lvl5pPr>
            <a:lvl6pPr lvl="5">
              <a:spcBef>
                <a:spcPts val="0"/>
              </a:spcBef>
              <a:buClr>
                <a:srgbClr val="7198A9"/>
              </a:buClr>
              <a:buFont typeface="Arvo"/>
              <a:buNone/>
              <a:defRPr>
                <a:solidFill>
                  <a:srgbClr val="7198A9"/>
                </a:solidFill>
                <a:latin typeface="Arvo"/>
                <a:ea typeface="Arvo"/>
                <a:cs typeface="Arvo"/>
                <a:sym typeface="Arvo"/>
              </a:defRPr>
            </a:lvl6pPr>
            <a:lvl7pPr lvl="6">
              <a:spcBef>
                <a:spcPts val="0"/>
              </a:spcBef>
              <a:buClr>
                <a:srgbClr val="7198A9"/>
              </a:buClr>
              <a:buFont typeface="Arvo"/>
              <a:buNone/>
              <a:defRPr>
                <a:solidFill>
                  <a:srgbClr val="7198A9"/>
                </a:solidFill>
                <a:latin typeface="Arvo"/>
                <a:ea typeface="Arvo"/>
                <a:cs typeface="Arvo"/>
                <a:sym typeface="Arvo"/>
              </a:defRPr>
            </a:lvl7pPr>
            <a:lvl8pPr lvl="7">
              <a:spcBef>
                <a:spcPts val="0"/>
              </a:spcBef>
              <a:buClr>
                <a:srgbClr val="7198A9"/>
              </a:buClr>
              <a:buFont typeface="Arvo"/>
              <a:buNone/>
              <a:defRPr>
                <a:solidFill>
                  <a:srgbClr val="7198A9"/>
                </a:solidFill>
                <a:latin typeface="Arvo"/>
                <a:ea typeface="Arvo"/>
                <a:cs typeface="Arvo"/>
                <a:sym typeface="Arvo"/>
              </a:defRPr>
            </a:lvl8pPr>
            <a:lvl9pPr lvl="8">
              <a:spcBef>
                <a:spcPts val="0"/>
              </a:spcBef>
              <a:buClr>
                <a:srgbClr val="7198A9"/>
              </a:buClr>
              <a:buFont typeface="Arvo"/>
              <a:buNone/>
              <a:defRPr>
                <a:solidFill>
                  <a:srgbClr val="7198A9"/>
                </a:solidFill>
                <a:latin typeface="Arvo"/>
                <a:ea typeface="Arvo"/>
                <a:cs typeface="Arvo"/>
                <a:sym typeface="Arvo"/>
              </a:defRPr>
            </a:lvl9pPr>
          </a:lstStyle>
          <a:p>
            <a:endParaRPr/>
          </a:p>
        </p:txBody>
      </p:sp>
      <p:sp>
        <p:nvSpPr>
          <p:cNvPr id="7" name="Shape 7"/>
          <p:cNvSpPr txBox="1">
            <a:spLocks noGrp="1"/>
          </p:cNvSpPr>
          <p:nvPr>
            <p:ph type="body" idx="1"/>
          </p:nvPr>
        </p:nvSpPr>
        <p:spPr>
          <a:xfrm>
            <a:off x="1842475" y="1918281"/>
            <a:ext cx="4115400" cy="2702700"/>
          </a:xfrm>
          <a:prstGeom prst="rect">
            <a:avLst/>
          </a:prstGeom>
          <a:noFill/>
          <a:ln>
            <a:noFill/>
          </a:ln>
        </p:spPr>
        <p:txBody>
          <a:bodyPr wrap="square" lIns="91425" tIns="91425" rIns="91425" bIns="91425" anchor="t" anchorCtr="0"/>
          <a:lstStyle>
            <a:lvl1pPr lvl="0">
              <a:spcBef>
                <a:spcPts val="600"/>
              </a:spcBef>
              <a:buClr>
                <a:srgbClr val="CEDBE0"/>
              </a:buClr>
              <a:buSzPct val="100000"/>
              <a:buFont typeface="Muli"/>
              <a:buChar char="■"/>
              <a:defRPr sz="1600">
                <a:solidFill>
                  <a:srgbClr val="4D778A"/>
                </a:solidFill>
                <a:latin typeface="Muli"/>
                <a:ea typeface="Muli"/>
                <a:cs typeface="Muli"/>
                <a:sym typeface="Muli"/>
              </a:defRPr>
            </a:lvl1pPr>
            <a:lvl2pPr lvl="1">
              <a:spcBef>
                <a:spcPts val="480"/>
              </a:spcBef>
              <a:buClr>
                <a:srgbClr val="CEDBE0"/>
              </a:buClr>
              <a:buSzPct val="100000"/>
              <a:buFont typeface="Muli"/>
              <a:buChar char="□"/>
              <a:defRPr sz="1600">
                <a:solidFill>
                  <a:srgbClr val="4D778A"/>
                </a:solidFill>
                <a:latin typeface="Muli"/>
                <a:ea typeface="Muli"/>
                <a:cs typeface="Muli"/>
                <a:sym typeface="Muli"/>
              </a:defRPr>
            </a:lvl2pPr>
            <a:lvl3pPr lvl="2">
              <a:spcBef>
                <a:spcPts val="480"/>
              </a:spcBef>
              <a:buClr>
                <a:srgbClr val="CEDBE0"/>
              </a:buClr>
              <a:buSzPct val="100000"/>
              <a:buFont typeface="Muli"/>
              <a:buChar char="▫"/>
              <a:defRPr sz="1600">
                <a:solidFill>
                  <a:srgbClr val="4D778A"/>
                </a:solidFill>
                <a:latin typeface="Muli"/>
                <a:ea typeface="Muli"/>
                <a:cs typeface="Muli"/>
                <a:sym typeface="Muli"/>
              </a:defRPr>
            </a:lvl3pPr>
            <a:lvl4pPr lvl="3">
              <a:spcBef>
                <a:spcPts val="360"/>
              </a:spcBef>
              <a:buClr>
                <a:srgbClr val="CEDBE0"/>
              </a:buClr>
              <a:buSzPct val="100000"/>
              <a:buFont typeface="Muli"/>
              <a:buChar char="▫"/>
              <a:defRPr sz="1600">
                <a:solidFill>
                  <a:srgbClr val="4D778A"/>
                </a:solidFill>
                <a:latin typeface="Muli"/>
                <a:ea typeface="Muli"/>
                <a:cs typeface="Muli"/>
                <a:sym typeface="Muli"/>
              </a:defRPr>
            </a:lvl4pPr>
            <a:lvl5pPr lvl="4">
              <a:spcBef>
                <a:spcPts val="360"/>
              </a:spcBef>
              <a:buClr>
                <a:srgbClr val="4D778A"/>
              </a:buClr>
              <a:buSzPct val="100000"/>
              <a:buFont typeface="Muli"/>
              <a:buChar char="○"/>
              <a:defRPr sz="1600">
                <a:solidFill>
                  <a:srgbClr val="4D778A"/>
                </a:solidFill>
                <a:latin typeface="Muli"/>
                <a:ea typeface="Muli"/>
                <a:cs typeface="Muli"/>
                <a:sym typeface="Muli"/>
              </a:defRPr>
            </a:lvl5pPr>
            <a:lvl6pPr lvl="5">
              <a:spcBef>
                <a:spcPts val="360"/>
              </a:spcBef>
              <a:buClr>
                <a:srgbClr val="4D778A"/>
              </a:buClr>
              <a:buSzPct val="100000"/>
              <a:buFont typeface="Muli"/>
              <a:buChar char="■"/>
              <a:defRPr sz="1600">
                <a:solidFill>
                  <a:srgbClr val="4D778A"/>
                </a:solidFill>
                <a:latin typeface="Muli"/>
                <a:ea typeface="Muli"/>
                <a:cs typeface="Muli"/>
                <a:sym typeface="Muli"/>
              </a:defRPr>
            </a:lvl6pPr>
            <a:lvl7pPr lvl="6">
              <a:spcBef>
                <a:spcPts val="360"/>
              </a:spcBef>
              <a:buClr>
                <a:srgbClr val="4D778A"/>
              </a:buClr>
              <a:buSzPct val="100000"/>
              <a:buFont typeface="Muli"/>
              <a:buChar char="●"/>
              <a:defRPr sz="1600">
                <a:solidFill>
                  <a:srgbClr val="4D778A"/>
                </a:solidFill>
                <a:latin typeface="Muli"/>
                <a:ea typeface="Muli"/>
                <a:cs typeface="Muli"/>
                <a:sym typeface="Muli"/>
              </a:defRPr>
            </a:lvl7pPr>
            <a:lvl8pPr lvl="7">
              <a:spcBef>
                <a:spcPts val="360"/>
              </a:spcBef>
              <a:buClr>
                <a:srgbClr val="4D778A"/>
              </a:buClr>
              <a:buSzPct val="100000"/>
              <a:buFont typeface="Muli"/>
              <a:buChar char="○"/>
              <a:defRPr sz="1600">
                <a:solidFill>
                  <a:srgbClr val="4D778A"/>
                </a:solidFill>
                <a:latin typeface="Muli"/>
                <a:ea typeface="Muli"/>
                <a:cs typeface="Muli"/>
                <a:sym typeface="Muli"/>
              </a:defRPr>
            </a:lvl8pPr>
            <a:lvl9pPr lvl="8">
              <a:spcBef>
                <a:spcPts val="360"/>
              </a:spcBef>
              <a:buClr>
                <a:srgbClr val="4D778A"/>
              </a:buClr>
              <a:buSzPct val="100000"/>
              <a:buFont typeface="Muli"/>
              <a:buChar char="■"/>
              <a:defRPr sz="1600">
                <a:solidFill>
                  <a:srgbClr val="4D778A"/>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219035" y="1296446"/>
            <a:ext cx="6301408" cy="1611140"/>
          </a:xfrm>
          <a:prstGeom prst="rect">
            <a:avLst/>
          </a:prstGeom>
        </p:spPr>
        <p:txBody>
          <a:bodyPr wrap="square" lIns="91425" tIns="91425" rIns="91425" bIns="91425" anchor="b" anchorCtr="0">
            <a:noAutofit/>
          </a:bodyPr>
          <a:lstStyle/>
          <a:p>
            <a:pPr lvl="0" algn="ctr"/>
            <a:r>
              <a:rPr lang="ru-RU" sz="3200" b="1" dirty="0">
                <a:solidFill>
                  <a:srgbClr val="002060"/>
                </a:solidFill>
                <a:latin typeface="+mj-lt"/>
              </a:rPr>
              <a:t>Пътят на акупунктурата «Изток-Запад-Изток»  </a:t>
            </a:r>
            <a:endParaRPr lang="en" sz="3200" b="1" dirty="0">
              <a:solidFill>
                <a:srgbClr val="002060"/>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43" y="3969689"/>
            <a:ext cx="1570383" cy="10458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p:cNvSpPr txBox="1"/>
          <p:nvPr/>
        </p:nvSpPr>
        <p:spPr>
          <a:xfrm>
            <a:off x="1683024" y="4646256"/>
            <a:ext cx="7460975" cy="369332"/>
          </a:xfrm>
          <a:prstGeom prst="rect">
            <a:avLst/>
          </a:prstGeom>
          <a:noFill/>
        </p:spPr>
        <p:txBody>
          <a:bodyPr wrap="square" rtlCol="0">
            <a:spAutoFit/>
          </a:bodyPr>
          <a:lstStyle/>
          <a:p>
            <a:r>
              <a:rPr lang="bg-BG" sz="1800" dirty="0">
                <a:solidFill>
                  <a:srgbClr val="002060"/>
                </a:solidFill>
              </a:rPr>
              <a:t>  Проф. д-р Параскева Манчева, </a:t>
            </a:r>
            <a:r>
              <a:rPr lang="bg-BG" sz="1800" dirty="0" smtClean="0">
                <a:solidFill>
                  <a:srgbClr val="002060"/>
                </a:solidFill>
              </a:rPr>
              <a:t>дмн</a:t>
            </a:r>
            <a:endParaRPr lang="en-US" sz="1800" dirty="0">
              <a:solidFill>
                <a:srgbClr val="002060"/>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035" y="174394"/>
            <a:ext cx="1157577" cy="97810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2506" y="2132597"/>
            <a:ext cx="2922530" cy="20858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3080" y="3174458"/>
            <a:ext cx="777529" cy="777529"/>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1" y="517014"/>
            <a:ext cx="6486939" cy="2888973"/>
          </a:xfrm>
        </p:spPr>
        <p:txBody>
          <a:bodyPr/>
          <a:lstStyle/>
          <a:p>
            <a:pPr algn="just"/>
            <a:r>
              <a:rPr lang="ru-RU" sz="2000" dirty="0">
                <a:solidFill>
                  <a:srgbClr val="002060"/>
                </a:solidFill>
                <a:latin typeface="+mj-lt"/>
              </a:rPr>
              <a:t>През 1027 г. н. е. по поръчка на Уан Уаи И са излети две бронзови човешки фигури с нанесени на тях 657 точки за нагледни материали при овладяване на методиката на иглоубождането</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При династията Мин (1368-1644) лекарят Ян Ши Шу написал «Компендиум по иглоубождане  и обгаряне» и били излети още три бронзови фигури (детска, мъжка и женска) за обучение на студенти </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521103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1" y="364434"/>
            <a:ext cx="6486939" cy="3260034"/>
          </a:xfrm>
        </p:spPr>
        <p:txBody>
          <a:bodyPr/>
          <a:lstStyle/>
          <a:p>
            <a:pPr algn="just"/>
            <a:r>
              <a:rPr lang="ru-RU" sz="2000" dirty="0">
                <a:solidFill>
                  <a:srgbClr val="002060"/>
                </a:solidFill>
                <a:latin typeface="+mj-lt"/>
              </a:rPr>
              <a:t> </a:t>
            </a:r>
            <a:br>
              <a:rPr lang="ru-RU" sz="2000" dirty="0">
                <a:solidFill>
                  <a:srgbClr val="002060"/>
                </a:solidFill>
                <a:latin typeface="+mj-lt"/>
              </a:rPr>
            </a:br>
            <a:r>
              <a:rPr lang="ru-RU" sz="2000" dirty="0">
                <a:solidFill>
                  <a:srgbClr val="002060"/>
                </a:solidFill>
                <a:latin typeface="+mj-lt"/>
              </a:rPr>
              <a:t>В 1929 г. Правителството на Гоминдана се опитва да унищожи традиционната китайска медицина, но в резултат на общия протест на лекарите това национално богатство се запазва</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През ноември 1951 г. се създава Експериментален институт, преименуван по-късно в «Научно-изследователски институт по чжен-цзю терапия», прераснал в наше време в Академия по традиционна медицина с филиали из цялата страна</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963126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07" y="225288"/>
            <a:ext cx="6610638" cy="3743420"/>
          </a:xfrm>
        </p:spPr>
        <p:txBody>
          <a:bodyPr/>
          <a:lstStyle/>
          <a:p>
            <a:pPr algn="just"/>
            <a:r>
              <a:rPr lang="ru-RU" sz="2000" dirty="0">
                <a:solidFill>
                  <a:srgbClr val="002060"/>
                </a:solidFill>
                <a:latin typeface="+mj-lt"/>
              </a:rPr>
              <a:t>През 60-години на ХХ в. под влияние на Западната медицина се повлиява и променя азиатския стил на акупунктура</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Така практиката на иглоубождането в Източната медицина, вкл. и в родината на акупунктурата - Китай, се стандартизира  </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Въпреки това се запазва употребата на характерните елементи на акупунктурата като въвеждане на акупунктурни игли в специфични места на тялото, които се определят  като акупунктурни точки</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75075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5" y="1028700"/>
            <a:ext cx="6486939" cy="2442086"/>
          </a:xfrm>
        </p:spPr>
        <p:txBody>
          <a:bodyPr/>
          <a:lstStyle/>
          <a:p>
            <a:pPr algn="just"/>
            <a:r>
              <a:rPr lang="ru-RU" sz="2000" dirty="0">
                <a:solidFill>
                  <a:srgbClr val="002060"/>
                </a:solidFill>
                <a:latin typeface="+mj-lt"/>
              </a:rPr>
              <a:t>В резултат на промените се преминава от стил на акупунктура съгласно класическа китайска медицина (ККМ) към модифицирания вече метод на Традиционната китайска  медицина (ТКМ), който днес е основният метод на акупунктура в Китай и други страни и е включен в учебната програма на повечето американски институти по акупунктура</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16138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1" y="119271"/>
            <a:ext cx="6486939" cy="4099176"/>
          </a:xfrm>
        </p:spPr>
        <p:txBody>
          <a:bodyPr/>
          <a:lstStyle/>
          <a:p>
            <a:pPr algn="just"/>
            <a:r>
              <a:rPr lang="ru-RU" sz="2000" dirty="0">
                <a:solidFill>
                  <a:srgbClr val="002060"/>
                </a:solidFill>
                <a:latin typeface="+mj-lt"/>
              </a:rPr>
              <a:t>По-късно в процеса на модернизирането на ТКМ са изоставени някои важни аспекти на ККМ, които са запазени в маргинализирани стилове на акупунктура, предавани устно между поколенията по родова линия</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Акупунктурните стилове, които са развити преди формирането на ТКМ, както и японската, корейската и виетнамската традиция, които произхождат от ККМ, се разпространяват на Запад преди китайската културна революция и се установяват в Европа и САЩ чрез практическо обучение, програми и възможности за продължаващо обучение</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4" y="4218446"/>
            <a:ext cx="1196882" cy="7971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4930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1" y="364435"/>
            <a:ext cx="6486939" cy="3524718"/>
          </a:xfrm>
        </p:spPr>
        <p:txBody>
          <a:bodyPr/>
          <a:lstStyle/>
          <a:p>
            <a:pPr algn="just"/>
            <a:r>
              <a:rPr lang="ru-RU" sz="2000" b="1" dirty="0">
                <a:solidFill>
                  <a:srgbClr val="002060"/>
                </a:solidFill>
                <a:latin typeface="+mj-lt"/>
              </a:rPr>
              <a:t>Развитие на акупунктурата в другите страни</a:t>
            </a:r>
            <a:br>
              <a:rPr lang="ru-RU" sz="2000" b="1" dirty="0">
                <a:solidFill>
                  <a:srgbClr val="002060"/>
                </a:solidFill>
                <a:latin typeface="+mj-lt"/>
              </a:rPr>
            </a:br>
            <a:r>
              <a:rPr lang="ru-RU" sz="2000" b="1" dirty="0">
                <a:solidFill>
                  <a:srgbClr val="002060"/>
                </a:solidFill>
                <a:latin typeface="+mj-lt"/>
              </a:rPr>
              <a:t/>
            </a:r>
            <a:br>
              <a:rPr lang="ru-RU" sz="2000" b="1" dirty="0">
                <a:solidFill>
                  <a:srgbClr val="002060"/>
                </a:solidFill>
                <a:latin typeface="+mj-lt"/>
              </a:rPr>
            </a:br>
            <a:r>
              <a:rPr lang="ru-RU" sz="2000" dirty="0">
                <a:solidFill>
                  <a:srgbClr val="002060"/>
                </a:solidFill>
                <a:latin typeface="+mj-lt"/>
              </a:rPr>
              <a:t>От</a:t>
            </a:r>
            <a:r>
              <a:rPr lang="ru-RU" sz="2000" b="1" dirty="0">
                <a:solidFill>
                  <a:srgbClr val="002060"/>
                </a:solidFill>
                <a:latin typeface="+mj-lt"/>
              </a:rPr>
              <a:t> </a:t>
            </a:r>
            <a:r>
              <a:rPr lang="ru-RU" sz="2000" dirty="0">
                <a:solidFill>
                  <a:srgbClr val="002060"/>
                </a:solidFill>
                <a:latin typeface="+mj-lt"/>
              </a:rPr>
              <a:t>Китай акупунктурата се разпространява най-напред в близките страни от Източна и Югоизточна Азия, Япония, Корея, Монголия, Индия, Виетнам, Филипините</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В Япония се развива електроакупунктурата и магнитотерапията в акупунктурните точки, разработва се проблемът за акупунктурната аналгезия</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925216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1" y="874644"/>
            <a:ext cx="6486939" cy="2288126"/>
          </a:xfrm>
        </p:spPr>
        <p:txBody>
          <a:bodyPr/>
          <a:lstStyle/>
          <a:p>
            <a:pPr algn="just"/>
            <a:r>
              <a:rPr lang="ru-RU" sz="2000" dirty="0">
                <a:solidFill>
                  <a:srgbClr val="002060"/>
                </a:solidFill>
                <a:latin typeface="+mj-lt"/>
              </a:rPr>
              <a:t>В Коломбо (Шри Ланка, известна и като Цейлон)</a:t>
            </a:r>
            <a:br>
              <a:rPr lang="ru-RU" sz="2000" dirty="0">
                <a:solidFill>
                  <a:srgbClr val="002060"/>
                </a:solidFill>
                <a:latin typeface="+mj-lt"/>
              </a:rPr>
            </a:br>
            <a:r>
              <a:rPr lang="ru-RU" sz="2000" dirty="0">
                <a:solidFill>
                  <a:srgbClr val="002060"/>
                </a:solidFill>
                <a:latin typeface="+mj-lt"/>
              </a:rPr>
              <a:t>се открива Международен университет по комплементарна медицина </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Там се провеждат ежегодно курсове, семинари и световни конгреси и се превръща в база за хабилитация на специалисти от цял свят</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6188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219634"/>
            <a:ext cx="6228522" cy="3838630"/>
          </a:xfrm>
        </p:spPr>
        <p:txBody>
          <a:bodyPr/>
          <a:lstStyle/>
          <a:p>
            <a:pPr algn="just"/>
            <a:r>
              <a:rPr lang="ru-RU" sz="2000" dirty="0">
                <a:solidFill>
                  <a:srgbClr val="002060"/>
                </a:solidFill>
                <a:latin typeface="+mj-lt"/>
              </a:rPr>
              <a:t>В </a:t>
            </a:r>
            <a:r>
              <a:rPr lang="ru-RU" sz="2000" b="1" dirty="0">
                <a:solidFill>
                  <a:srgbClr val="002060"/>
                </a:solidFill>
                <a:latin typeface="+mj-lt"/>
              </a:rPr>
              <a:t>Европа </a:t>
            </a:r>
            <a:r>
              <a:rPr lang="ru-RU" sz="2000" dirty="0">
                <a:solidFill>
                  <a:srgbClr val="002060"/>
                </a:solidFill>
                <a:latin typeface="+mj-lt"/>
              </a:rPr>
              <a:t>иглоубождането прониква през </a:t>
            </a:r>
            <a:r>
              <a:rPr lang="en-US" sz="2000" dirty="0">
                <a:solidFill>
                  <a:srgbClr val="002060"/>
                </a:solidFill>
                <a:latin typeface="+mj-lt"/>
              </a:rPr>
              <a:t>XVII</a:t>
            </a:r>
            <a:r>
              <a:rPr lang="ru-RU" sz="2000" dirty="0">
                <a:solidFill>
                  <a:srgbClr val="002060"/>
                </a:solidFill>
                <a:latin typeface="+mj-lt"/>
              </a:rPr>
              <a:t> в</a:t>
            </a:r>
            <a:r>
              <a:rPr lang="en-US" sz="2000" dirty="0">
                <a:solidFill>
                  <a:srgbClr val="002060"/>
                </a:solidFill>
                <a:latin typeface="+mj-lt"/>
              </a:rPr>
              <a:t>.</a:t>
            </a:r>
            <a:r>
              <a:rPr lang="ru-RU" sz="2000" dirty="0">
                <a:solidFill>
                  <a:srgbClr val="002060"/>
                </a:solidFill>
                <a:latin typeface="+mj-lt"/>
              </a:rPr>
              <a:t> чрез пътешественици и мисионери</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Пръв </a:t>
            </a:r>
            <a:r>
              <a:rPr lang="en-US" sz="2000" dirty="0" err="1">
                <a:solidFill>
                  <a:srgbClr val="002060"/>
                </a:solidFill>
                <a:latin typeface="+mj-lt"/>
              </a:rPr>
              <a:t>Harvieu</a:t>
            </a:r>
            <a:r>
              <a:rPr lang="bg-BG" sz="2000" dirty="0">
                <a:solidFill>
                  <a:srgbClr val="002060"/>
                </a:solidFill>
                <a:latin typeface="+mj-lt"/>
              </a:rPr>
              <a:t> в 1671 г. публикува в Гренобъл книгата „Тайните на китайската медицина“</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В 1683 г. </a:t>
            </a:r>
            <a:r>
              <a:rPr lang="en-US" sz="2000" dirty="0">
                <a:solidFill>
                  <a:srgbClr val="002060"/>
                </a:solidFill>
                <a:latin typeface="+mj-lt"/>
              </a:rPr>
              <a:t>Then Rhyne</a:t>
            </a:r>
            <a:r>
              <a:rPr lang="bg-BG" sz="2000" dirty="0">
                <a:solidFill>
                  <a:srgbClr val="002060"/>
                </a:solidFill>
                <a:latin typeface="+mj-lt"/>
              </a:rPr>
              <a:t> защитава дисертация „Лекуване на подаграта с игли“</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През 1712 г. </a:t>
            </a:r>
            <a:r>
              <a:rPr lang="en-US" sz="2000" dirty="0" err="1">
                <a:solidFill>
                  <a:srgbClr val="002060"/>
                </a:solidFill>
                <a:latin typeface="+mj-lt"/>
              </a:rPr>
              <a:t>Enj</a:t>
            </a:r>
            <a:r>
              <a:rPr lang="en-US" sz="2000" dirty="0">
                <a:solidFill>
                  <a:srgbClr val="002060"/>
                </a:solidFill>
                <a:latin typeface="+mj-lt"/>
              </a:rPr>
              <a:t>.</a:t>
            </a:r>
            <a:r>
              <a:rPr lang="bg-BG" sz="2000" dirty="0">
                <a:solidFill>
                  <a:srgbClr val="002060"/>
                </a:solidFill>
                <a:latin typeface="+mj-lt"/>
              </a:rPr>
              <a:t> </a:t>
            </a:r>
            <a:r>
              <a:rPr lang="en-US" sz="2000" dirty="0" err="1">
                <a:solidFill>
                  <a:srgbClr val="002060"/>
                </a:solidFill>
                <a:latin typeface="+mj-lt"/>
              </a:rPr>
              <a:t>Kaempfer</a:t>
            </a:r>
            <a:r>
              <a:rPr lang="en-US" sz="2000" dirty="0">
                <a:solidFill>
                  <a:srgbClr val="002060"/>
                </a:solidFill>
                <a:latin typeface="+mj-lt"/>
              </a:rPr>
              <a:t> </a:t>
            </a:r>
            <a:r>
              <a:rPr lang="bg-BG" sz="2000" dirty="0">
                <a:solidFill>
                  <a:srgbClr val="002060"/>
                </a:solidFill>
                <a:latin typeface="+mj-lt"/>
              </a:rPr>
              <a:t>се учи в Япония и написва труд за чжен-цзю, въвеждайки по този начин акупунктурата в родната си Германия</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4164113"/>
            <a:ext cx="1278461" cy="8514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221804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2" y="231913"/>
            <a:ext cx="6486939" cy="3390186"/>
          </a:xfrm>
        </p:spPr>
        <p:txBody>
          <a:bodyPr/>
          <a:lstStyle/>
          <a:p>
            <a:pPr algn="just"/>
            <a:r>
              <a:rPr lang="bg-BG" sz="2000" dirty="0">
                <a:solidFill>
                  <a:srgbClr val="002060"/>
                </a:solidFill>
                <a:latin typeface="+mj-lt"/>
              </a:rPr>
              <a:t>През </a:t>
            </a:r>
            <a:r>
              <a:rPr lang="en-US" sz="2000" dirty="0">
                <a:solidFill>
                  <a:srgbClr val="002060"/>
                </a:solidFill>
                <a:latin typeface="+mj-lt"/>
              </a:rPr>
              <a:t>XIX</a:t>
            </a:r>
            <a:r>
              <a:rPr lang="bg-BG" sz="2000" dirty="0">
                <a:solidFill>
                  <a:srgbClr val="002060"/>
                </a:solidFill>
                <a:latin typeface="+mj-lt"/>
              </a:rPr>
              <a:t> век интересът на европейските страни към този метод нараства (особено във Франция)</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През 1816 г. Людовик Берлиоз съобщава за получени резултати при лечение на хронични заболявания с акупунктура (</a:t>
            </a:r>
            <a:r>
              <a:rPr lang="ru-RU" sz="2000" dirty="0">
                <a:solidFill>
                  <a:srgbClr val="002060"/>
                </a:solidFill>
                <a:latin typeface="+mj-lt"/>
              </a:rPr>
              <a:t>«</a:t>
            </a:r>
            <a:r>
              <a:rPr lang="bg-BG" sz="2000" dirty="0">
                <a:solidFill>
                  <a:srgbClr val="002060"/>
                </a:solidFill>
                <a:latin typeface="+mj-lt"/>
              </a:rPr>
              <a:t>Записки за хроничните заболявания, кръвопусканията и акупунктурата</a:t>
            </a:r>
            <a:r>
              <a:rPr lang="ru-RU" sz="2000" dirty="0">
                <a:solidFill>
                  <a:srgbClr val="002060"/>
                </a:solidFill>
                <a:latin typeface="+mj-lt"/>
              </a:rPr>
              <a:t>»</a:t>
            </a:r>
            <a:r>
              <a:rPr lang="bg-BG" sz="2000" dirty="0">
                <a:solidFill>
                  <a:srgbClr val="002060"/>
                </a:solidFill>
                <a:latin typeface="+mj-lt"/>
              </a:rPr>
              <a:t>)</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Той дава европейското название на методиката от </a:t>
            </a:r>
            <a:r>
              <a:rPr lang="en-US" sz="2000" dirty="0" err="1">
                <a:solidFill>
                  <a:srgbClr val="002060"/>
                </a:solidFill>
                <a:latin typeface="+mj-lt"/>
              </a:rPr>
              <a:t>acus</a:t>
            </a:r>
            <a:r>
              <a:rPr lang="en-US" sz="2000" dirty="0">
                <a:solidFill>
                  <a:srgbClr val="002060"/>
                </a:solidFill>
                <a:latin typeface="+mj-lt"/>
              </a:rPr>
              <a:t> – </a:t>
            </a:r>
            <a:r>
              <a:rPr lang="bg-BG" sz="2000" dirty="0">
                <a:solidFill>
                  <a:srgbClr val="002060"/>
                </a:solidFill>
                <a:latin typeface="+mj-lt"/>
              </a:rPr>
              <a:t>острие, игла и </a:t>
            </a:r>
            <a:r>
              <a:rPr lang="en-US" sz="2000" dirty="0" err="1">
                <a:solidFill>
                  <a:srgbClr val="002060"/>
                </a:solidFill>
                <a:latin typeface="+mj-lt"/>
              </a:rPr>
              <a:t>punctio</a:t>
            </a:r>
            <a:r>
              <a:rPr lang="bg-BG" sz="2000" dirty="0">
                <a:solidFill>
                  <a:srgbClr val="002060"/>
                </a:solidFill>
                <a:latin typeface="+mj-lt"/>
              </a:rPr>
              <a:t> – убождане  </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340238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3" y="914400"/>
            <a:ext cx="6354417" cy="2036826"/>
          </a:xfrm>
        </p:spPr>
        <p:txBody>
          <a:bodyPr/>
          <a:lstStyle/>
          <a:p>
            <a:pPr algn="just"/>
            <a:r>
              <a:rPr lang="bg-BG" sz="2000" dirty="0">
                <a:solidFill>
                  <a:srgbClr val="002060"/>
                </a:solidFill>
                <a:latin typeface="+mj-lt"/>
              </a:rPr>
              <a:t>През 1825 г. във Франция, лекарят от армията на Наполеон, Сарландие, публикува оригинален труд върху електроакупунктурата и японската мокса</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Исторически погледнато, това е първият опит да се приложи електрически ток в акупунктурните точки</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389333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61" y="165652"/>
            <a:ext cx="6584220" cy="4069524"/>
          </a:xfrm>
        </p:spPr>
        <p:txBody>
          <a:bodyPr/>
          <a:lstStyle/>
          <a:p>
            <a:pPr algn="just"/>
            <a:r>
              <a:rPr lang="ru-RU" sz="2000" dirty="0">
                <a:solidFill>
                  <a:srgbClr val="002060"/>
                </a:solidFill>
                <a:latin typeface="+mj-lt"/>
              </a:rPr>
              <a:t>Стремежът на българския пациент да подобри собственото си здраве, от една страна е насочен към здравните услуги по НЗОК, предлагани от конвенционалната (западна) медицина</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От друга страна едва ли има човек, който в някакъв период от живота си да не е потърсил народната медицина – в българския случай тази на П. Димков</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На трето място българският пациент, в качеството си на гражданин на ЕС, </a:t>
            </a:r>
            <a:r>
              <a:rPr lang="bg-BG" sz="2000" dirty="0">
                <a:solidFill>
                  <a:srgbClr val="002060"/>
                </a:solidFill>
                <a:latin typeface="+mj-lt"/>
              </a:rPr>
              <a:t>т</a:t>
            </a:r>
            <a:r>
              <a:rPr lang="ru-RU" sz="2000" dirty="0">
                <a:solidFill>
                  <a:srgbClr val="002060"/>
                </a:solidFill>
                <a:latin typeface="+mj-lt"/>
              </a:rPr>
              <a:t>ърси и открива широк набор от методи за  допълващо лечение</a:t>
            </a:r>
            <a:r>
              <a:rPr lang="en-US" sz="2000" dirty="0">
                <a:solidFill>
                  <a:srgbClr val="002060"/>
                </a:solidFill>
                <a:latin typeface="+mj-lt"/>
              </a:rPr>
              <a:t/>
            </a:r>
            <a:br>
              <a:rPr lang="en-US" sz="2000" dirty="0">
                <a:solidFill>
                  <a:srgbClr val="002060"/>
                </a:solidFill>
                <a:latin typeface="+mj-lt"/>
              </a:rPr>
            </a:br>
            <a:r>
              <a:rPr lang="ru-RU" sz="2000" dirty="0">
                <a:solidFill>
                  <a:srgbClr val="002060"/>
                </a:solidFill>
                <a:latin typeface="+mj-lt"/>
              </a:rPr>
              <a:t>в лицето на източната медицина</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4" y="4252376"/>
            <a:ext cx="1145939" cy="7632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3378" y="2299251"/>
            <a:ext cx="2571657" cy="183542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078512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8" y="1294497"/>
            <a:ext cx="6751984" cy="2923949"/>
          </a:xfrm>
        </p:spPr>
        <p:txBody>
          <a:bodyPr/>
          <a:lstStyle/>
          <a:p>
            <a:pPr algn="just"/>
            <a:r>
              <a:rPr lang="bg-BG" sz="2000" dirty="0">
                <a:solidFill>
                  <a:srgbClr val="002060"/>
                </a:solidFill>
                <a:latin typeface="+mj-lt"/>
              </a:rPr>
              <a:t>През 1939 г. </a:t>
            </a:r>
            <a:r>
              <a:rPr lang="en-US" sz="2000" dirty="0">
                <a:solidFill>
                  <a:srgbClr val="002060"/>
                </a:solidFill>
                <a:latin typeface="+mj-lt"/>
              </a:rPr>
              <a:t>P.</a:t>
            </a:r>
            <a:r>
              <a:rPr lang="bg-BG" sz="2000" dirty="0">
                <a:solidFill>
                  <a:srgbClr val="002060"/>
                </a:solidFill>
                <a:latin typeface="+mj-lt"/>
              </a:rPr>
              <a:t> </a:t>
            </a:r>
            <a:r>
              <a:rPr lang="en-US" sz="2000" dirty="0" err="1">
                <a:solidFill>
                  <a:srgbClr val="002060"/>
                </a:solidFill>
                <a:latin typeface="+mj-lt"/>
              </a:rPr>
              <a:t>Ferreyrolle</a:t>
            </a:r>
            <a:r>
              <a:rPr lang="en-US" sz="2000" dirty="0">
                <a:solidFill>
                  <a:srgbClr val="002060"/>
                </a:solidFill>
                <a:latin typeface="+mj-lt"/>
              </a:rPr>
              <a:t> </a:t>
            </a:r>
            <a:r>
              <a:rPr lang="bg-BG" sz="2000" dirty="0">
                <a:solidFill>
                  <a:srgbClr val="002060"/>
                </a:solidFill>
                <a:latin typeface="+mj-lt"/>
              </a:rPr>
              <a:t>основава Център по акупунктура към болницата Божон в Париж и издава   ръководство по акупунктура </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en-US" sz="2000" dirty="0">
                <a:solidFill>
                  <a:srgbClr val="002060"/>
                </a:solidFill>
                <a:latin typeface="+mj-lt"/>
              </a:rPr>
              <a:t>R. de la </a:t>
            </a:r>
            <a:r>
              <a:rPr lang="en-US" sz="2000" dirty="0" err="1">
                <a:solidFill>
                  <a:srgbClr val="002060"/>
                </a:solidFill>
                <a:latin typeface="+mj-lt"/>
              </a:rPr>
              <a:t>Fuye</a:t>
            </a:r>
            <a:r>
              <a:rPr lang="bg-BG" sz="2000" dirty="0">
                <a:solidFill>
                  <a:srgbClr val="002060"/>
                </a:solidFill>
                <a:latin typeface="+mj-lt"/>
              </a:rPr>
              <a:t> основава през 1943 г. френското, а през 1945 г. и международното дружество по акупунктура</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Той основава в Париж Институт за обучение на лекари и студенти </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Френското дружество издава свой журнал, последват го Италия, Германия и САЩ със свои списания за акупунктура </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4" y="4243549"/>
            <a:ext cx="1159191" cy="77203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067502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0" y="173434"/>
            <a:ext cx="6486939" cy="4045012"/>
          </a:xfrm>
        </p:spPr>
        <p:txBody>
          <a:bodyPr/>
          <a:lstStyle/>
          <a:p>
            <a:pPr algn="just"/>
            <a:r>
              <a:rPr lang="bg-BG" sz="2000" dirty="0">
                <a:solidFill>
                  <a:srgbClr val="002060"/>
                </a:solidFill>
                <a:latin typeface="+mj-lt"/>
              </a:rPr>
              <a:t>На Американския континент дълго време акупунктурата не е била призната от официалната медицина и се е практикувала само от емигранти – китайци</a:t>
            </a:r>
            <a:br>
              <a:rPr lang="bg-BG" sz="2000" dirty="0">
                <a:solidFill>
                  <a:srgbClr val="002060"/>
                </a:solidFill>
                <a:latin typeface="+mj-lt"/>
              </a:rPr>
            </a:br>
            <a:r>
              <a:rPr lang="bg-BG" sz="2000" dirty="0">
                <a:solidFill>
                  <a:srgbClr val="002060"/>
                </a:solidFill>
                <a:latin typeface="+mj-lt"/>
              </a:rPr>
              <a:t>Интересът сред лекарите възниква най-напред в Южна Америка, в Аржентина, където също се създава дружество и започва издаването на журнал по акупунктура</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В САЩ методът се въвежда организирано след конференцията в Бетезида през 1971 г. с участието на представители на Международната асоциация по акупунктура</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4" y="4218446"/>
            <a:ext cx="1196882" cy="7971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578778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15" y="53009"/>
            <a:ext cx="6957019" cy="4366592"/>
          </a:xfrm>
        </p:spPr>
        <p:txBody>
          <a:bodyPr/>
          <a:lstStyle/>
          <a:p>
            <a:pPr algn="just"/>
            <a:r>
              <a:rPr lang="bg-BG" sz="2000" dirty="0">
                <a:solidFill>
                  <a:srgbClr val="002060"/>
                </a:solidFill>
                <a:latin typeface="+mj-lt"/>
              </a:rPr>
              <a:t>В САЩ се провеждат научни разработки върху повлияване на болката и акупунктурната анестезия в хирургията и при зависимости (наркомании и тютюнопушене). Тук е приложен за първи път ултразвукът за стимулация на акупунктурни точки </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Проф. Омура е председател на Американската асоциация по електроакупунктура и издава журнал с международно значение</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ru-RU" sz="2000" dirty="0">
                <a:solidFill>
                  <a:srgbClr val="002060"/>
                </a:solidFill>
                <a:latin typeface="+mj-lt"/>
              </a:rPr>
              <a:t>В Канада B. Pomeranz през 1977 г. установява върху опитни животни, че в механизма на акупунктурната аналгезия участват отделяни от хипофизата ендогенни морфиноподобни пептиди</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4" y="4358288"/>
            <a:ext cx="986913" cy="6572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4627" y="2504661"/>
            <a:ext cx="2350410" cy="167751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649835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16" y="646498"/>
            <a:ext cx="6486939" cy="2715055"/>
          </a:xfrm>
        </p:spPr>
        <p:txBody>
          <a:bodyPr/>
          <a:lstStyle/>
          <a:p>
            <a:pPr algn="just"/>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В Русия пръв в 1828 г. проф. П. Чаруковский съобщава за добри резултати от акупунктура при лумбоишиалгии и мускулен ревматизъм</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Системното изучаване на иглоубождането датира от 1956 г., когато група съветски специалисти я изучават в Китай и след това я доразвиват в СССР, включително и законодателно</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4" y="3816627"/>
            <a:ext cx="1800202" cy="11989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5078" y="1028699"/>
            <a:ext cx="1808921" cy="120112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6452" y="2504661"/>
            <a:ext cx="2648585" cy="189033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75958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75" y="487799"/>
            <a:ext cx="6486939" cy="3167270"/>
          </a:xfrm>
        </p:spPr>
        <p:txBody>
          <a:bodyPr/>
          <a:lstStyle/>
          <a:p>
            <a:pPr algn="just"/>
            <a:r>
              <a:rPr lang="bg-BG" sz="2000" dirty="0">
                <a:solidFill>
                  <a:srgbClr val="002060"/>
                </a:solidFill>
                <a:latin typeface="+mj-lt"/>
              </a:rPr>
              <a:t>В Москва се създава лаборатория по рефлексотерапия към Института по психиатрия под ръководството на проф. Гращенков и колектив, които издават сборник по акупунктура със съобщения за научни изследвания върху механизма на акупунктурното действие </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ru-RU" sz="2000" dirty="0">
                <a:solidFill>
                  <a:srgbClr val="002060"/>
                </a:solidFill>
                <a:latin typeface="+mj-lt"/>
              </a:rPr>
              <a:t>През 1972 г. в Ленинград се провежда всесъюзна научно-практическа конференция по акупунктура, а през 1976 г. – по електроакупунктура в Таганрог</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Rectangle 7"/>
          <p:cNvSpPr/>
          <p:nvPr/>
        </p:nvSpPr>
        <p:spPr>
          <a:xfrm>
            <a:off x="1782416" y="3823980"/>
            <a:ext cx="5031398" cy="1323439"/>
          </a:xfrm>
          <a:prstGeom prst="rect">
            <a:avLst/>
          </a:prstGeom>
        </p:spPr>
        <p:txBody>
          <a:bodyPr wrap="square">
            <a:spAutoFit/>
          </a:bodyPr>
          <a:lstStyle/>
          <a:p>
            <a:pPr algn="just"/>
            <a:r>
              <a:rPr lang="bg-BG" sz="2000" dirty="0">
                <a:solidFill>
                  <a:srgbClr val="002060"/>
                </a:solidFill>
              </a:rPr>
              <a:t>Стига се до извода, че акупунктурата не е психотерапия, тъй като предизвиква явни физиологични и биохимични промени</a:t>
            </a:r>
            <a:endParaRPr lang="en-US" sz="2000" dirty="0"/>
          </a:p>
        </p:txBody>
      </p:sp>
    </p:spTree>
    <p:extLst>
      <p:ext uri="{BB962C8B-B14F-4D97-AF65-F5344CB8AC3E}">
        <p14:creationId xmlns:p14="http://schemas.microsoft.com/office/powerpoint/2010/main" val="3819978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121" y="285686"/>
            <a:ext cx="6584131" cy="3783406"/>
          </a:xfrm>
        </p:spPr>
        <p:txBody>
          <a:bodyPr/>
          <a:lstStyle/>
          <a:p>
            <a:pPr algn="just"/>
            <a:r>
              <a:rPr lang="bg-BG" sz="2000" dirty="0">
                <a:solidFill>
                  <a:srgbClr val="002060"/>
                </a:solidFill>
                <a:latin typeface="+mj-lt"/>
              </a:rPr>
              <a:t>Въз основа на издадената през 1971 г. заповед за по-нататъшното развитие на акупунктурата в СССР се разкриват катедри в Москва, Ленинград и Казан, а в Казан и Ташкент – доцентски курсове</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ru-RU" sz="2000" dirty="0">
                <a:solidFill>
                  <a:srgbClr val="002060"/>
                </a:solidFill>
                <a:latin typeface="+mj-lt"/>
              </a:rPr>
              <a:t>В Москва в 1976 г. се създава Централен научно-изследователски институт по рефлексотерапия с научно-изследователски, преподавателски и лечебни функции</a:t>
            </a:r>
            <a:r>
              <a:rPr lang="en-US" sz="2000" dirty="0">
                <a:latin typeface="+mj-lt"/>
              </a:rPr>
              <a:t/>
            </a:r>
            <a:br>
              <a:rPr lang="en-US" sz="2000" dirty="0">
                <a:latin typeface="+mj-lt"/>
              </a:rPr>
            </a:br>
            <a:r>
              <a:rPr lang="bg-BG" sz="2000" dirty="0">
                <a:latin typeface="+mj-lt"/>
              </a:rPr>
              <a:t/>
            </a:r>
            <a:br>
              <a:rPr lang="bg-BG" sz="2000" dirty="0">
                <a:latin typeface="+mj-lt"/>
              </a:rPr>
            </a:br>
            <a:r>
              <a:rPr lang="bg-BG" sz="2000" dirty="0">
                <a:solidFill>
                  <a:srgbClr val="002060"/>
                </a:solidFill>
                <a:latin typeface="+mj-lt"/>
              </a:rPr>
              <a:t>Почти във всяка поликлиника функционират кабинети по акупунктура</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4057261"/>
            <a:ext cx="1438898" cy="9583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5525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TextBox 7"/>
          <p:cNvSpPr txBox="1"/>
          <p:nvPr/>
        </p:nvSpPr>
        <p:spPr>
          <a:xfrm>
            <a:off x="1619629" y="4307702"/>
            <a:ext cx="7076660" cy="707886"/>
          </a:xfrm>
          <a:prstGeom prst="rect">
            <a:avLst/>
          </a:prstGeom>
          <a:noFill/>
        </p:spPr>
        <p:txBody>
          <a:bodyPr wrap="square" rtlCol="0">
            <a:spAutoFit/>
          </a:bodyPr>
          <a:lstStyle/>
          <a:p>
            <a:pPr algn="just"/>
            <a:r>
              <a:rPr lang="ru-RU" sz="2000" dirty="0">
                <a:solidFill>
                  <a:srgbClr val="002060"/>
                </a:solidFill>
              </a:rPr>
              <a:t>Издават се монографии, много от които са преведени на български език</a:t>
            </a:r>
            <a:endParaRPr lang="en-US" sz="2000" dirty="0">
              <a:solidFill>
                <a:srgbClr val="002060"/>
              </a:solidFill>
            </a:endParaRPr>
          </a:p>
        </p:txBody>
      </p:sp>
    </p:spTree>
    <p:extLst>
      <p:ext uri="{BB962C8B-B14F-4D97-AF65-F5344CB8AC3E}">
        <p14:creationId xmlns:p14="http://schemas.microsoft.com/office/powerpoint/2010/main" val="781992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64" y="152401"/>
            <a:ext cx="6486939" cy="3613344"/>
          </a:xfrm>
        </p:spPr>
        <p:txBody>
          <a:bodyPr/>
          <a:lstStyle/>
          <a:p>
            <a:pPr algn="just"/>
            <a:r>
              <a:rPr lang="bg-BG" sz="2000" dirty="0">
                <a:solidFill>
                  <a:srgbClr val="002060"/>
                </a:solidFill>
                <a:latin typeface="+mj-lt"/>
              </a:rPr>
              <a:t>Заслугата на руската школа е в прилагането на лазерните лъчи за въздействие в акупунктурните точки (в Санкт Петербург, Алма-Ата, Москва, Харков), микрофореза (в Казан), микроултравиолетово еритемно облъчване на акупунктурните точки, фотографирането на точките посредством Кирлиановия фотографски метод във високочестотното електрическо поле и доказването на техните особени луминисцентни свойства, изменящи се при облъчване с лазерни лъчи (В.М.Инюшин)</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026229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7" y="-502835"/>
            <a:ext cx="6791740" cy="4105803"/>
          </a:xfrm>
        </p:spPr>
        <p:txBody>
          <a:bodyPr/>
          <a:lstStyle/>
          <a:p>
            <a:pPr algn="just"/>
            <a:r>
              <a:rPr lang="bg-BG" sz="2000" dirty="0">
                <a:solidFill>
                  <a:srgbClr val="002060"/>
                </a:solidFill>
                <a:latin typeface="+mj-lt"/>
              </a:rPr>
              <a:t>В Чехословакия пръв през 1925 г. Е. Смит, професор в Пражкия университет, прилага акупунктура при ревматични болки</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Подготовката на специалисти се извършва в базата на Карловия университет в Прага</a:t>
            </a:r>
            <a:br>
              <a:rPr lang="bg-BG" sz="2000" dirty="0">
                <a:solidFill>
                  <a:srgbClr val="002060"/>
                </a:solidFill>
                <a:latin typeface="+mj-lt"/>
              </a:rPr>
            </a:br>
            <a:r>
              <a:rPr lang="bg-BG" sz="2000" dirty="0">
                <a:solidFill>
                  <a:srgbClr val="002060"/>
                </a:solidFill>
                <a:latin typeface="+mj-lt"/>
              </a:rPr>
              <a:t>В. Кайдош разработва проблема за аурикулотерапията</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В Румъния първата публикация за акупунктура е на</a:t>
            </a:r>
            <a:r>
              <a:rPr lang="en-US" sz="2000" dirty="0">
                <a:solidFill>
                  <a:srgbClr val="002060"/>
                </a:solidFill>
                <a:latin typeface="+mj-lt"/>
              </a:rPr>
              <a:t> N.</a:t>
            </a:r>
            <a:r>
              <a:rPr lang="bg-BG" sz="2000" dirty="0">
                <a:solidFill>
                  <a:srgbClr val="002060"/>
                </a:solidFill>
                <a:latin typeface="+mj-lt"/>
              </a:rPr>
              <a:t> </a:t>
            </a:r>
            <a:r>
              <a:rPr lang="en-US" sz="2000" dirty="0" err="1">
                <a:solidFill>
                  <a:srgbClr val="002060"/>
                </a:solidFill>
                <a:latin typeface="+mj-lt"/>
              </a:rPr>
              <a:t>Vatamanu</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4" y="4218446"/>
            <a:ext cx="1196882" cy="7971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TextBox 8"/>
          <p:cNvSpPr txBox="1"/>
          <p:nvPr/>
        </p:nvSpPr>
        <p:spPr>
          <a:xfrm>
            <a:off x="1656522" y="3512284"/>
            <a:ext cx="5307495" cy="1631216"/>
          </a:xfrm>
          <a:prstGeom prst="rect">
            <a:avLst/>
          </a:prstGeom>
          <a:noFill/>
        </p:spPr>
        <p:txBody>
          <a:bodyPr wrap="square" rtlCol="0">
            <a:spAutoFit/>
          </a:bodyPr>
          <a:lstStyle/>
          <a:p>
            <a:pPr algn="just"/>
            <a:r>
              <a:rPr lang="ru-RU" sz="2000" dirty="0">
                <a:solidFill>
                  <a:srgbClr val="002060"/>
                </a:solidFill>
              </a:rPr>
              <a:t>През 1956 г. в болницата „Колцева“ в Букурещ се създава Център по експериментална акупунктура, а по-късно в 1960 г. се създава Румънско дружество по акупунктура</a:t>
            </a:r>
            <a:endParaRPr lang="en-US" sz="2000" dirty="0">
              <a:solidFill>
                <a:srgbClr val="002060"/>
              </a:solidFill>
            </a:endParaRPr>
          </a:p>
        </p:txBody>
      </p:sp>
    </p:spTree>
    <p:extLst>
      <p:ext uri="{BB962C8B-B14F-4D97-AF65-F5344CB8AC3E}">
        <p14:creationId xmlns:p14="http://schemas.microsoft.com/office/powerpoint/2010/main" val="1339645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76" y="1437861"/>
            <a:ext cx="6486939" cy="1393605"/>
          </a:xfrm>
        </p:spPr>
        <p:txBody>
          <a:bodyPr/>
          <a:lstStyle/>
          <a:p>
            <a:pPr algn="just"/>
            <a:r>
              <a:rPr lang="bg-BG" sz="2000" dirty="0">
                <a:solidFill>
                  <a:srgbClr val="002060"/>
                </a:solidFill>
                <a:latin typeface="+mj-lt"/>
              </a:rPr>
              <a:t>През 80-те години на миналия век се разширява практическото приложение на акупунктурата и в други страни на Балканския полуостров – Гърция, Югославия, Турция и България</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005902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20" y="735497"/>
            <a:ext cx="6434935" cy="3490779"/>
          </a:xfrm>
        </p:spPr>
        <p:txBody>
          <a:bodyPr/>
          <a:lstStyle/>
          <a:p>
            <a:pPr algn="just"/>
            <a:r>
              <a:rPr lang="bg-BG" sz="2000" b="1" dirty="0">
                <a:solidFill>
                  <a:srgbClr val="002060"/>
                </a:solidFill>
              </a:rPr>
              <a:t/>
            </a:r>
            <a:br>
              <a:rPr lang="bg-BG" sz="2000" b="1" dirty="0">
                <a:solidFill>
                  <a:srgbClr val="002060"/>
                </a:solidFill>
              </a:rPr>
            </a:br>
            <a:r>
              <a:rPr lang="bg-BG" sz="2000" b="1" dirty="0">
                <a:solidFill>
                  <a:srgbClr val="002060"/>
                </a:solidFill>
              </a:rPr>
              <a:t/>
            </a:r>
            <a:br>
              <a:rPr lang="bg-BG" sz="2000" b="1" dirty="0">
                <a:solidFill>
                  <a:srgbClr val="002060"/>
                </a:solidFill>
              </a:rPr>
            </a:br>
            <a:r>
              <a:rPr lang="bg-BG" sz="2000" dirty="0">
                <a:solidFill>
                  <a:srgbClr val="002060"/>
                </a:solidFill>
                <a:latin typeface="+mj-lt"/>
              </a:rPr>
              <a:t>Изхождайки от индикациите за приложение на акупунктурата, внедряването й у нас става предимно в областта на неврологията, но в хода на клиничните разработки нейните терапевтични възможности в областта на алергологията, дерматологията и офталмологията се увеличават </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Разработват се техниките на електроакупунктурата, аурикулотерапията, апипунктурата, криопунктурата, лазертерапията, магнитотерапията, соно-пунктурата, акупресурата</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4" y="4250051"/>
            <a:ext cx="1149430" cy="7655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TextBox 7"/>
          <p:cNvSpPr txBox="1"/>
          <p:nvPr/>
        </p:nvSpPr>
        <p:spPr>
          <a:xfrm>
            <a:off x="585996" y="243573"/>
            <a:ext cx="5968582" cy="400110"/>
          </a:xfrm>
          <a:prstGeom prst="rect">
            <a:avLst/>
          </a:prstGeom>
          <a:noFill/>
        </p:spPr>
        <p:txBody>
          <a:bodyPr wrap="square" rtlCol="0">
            <a:spAutoFit/>
          </a:bodyPr>
          <a:lstStyle/>
          <a:p>
            <a:pPr algn="ctr"/>
            <a:r>
              <a:rPr lang="bg-BG" sz="2000" b="1" dirty="0">
                <a:solidFill>
                  <a:srgbClr val="002060"/>
                </a:solidFill>
              </a:rPr>
              <a:t>Акупунктурата в България</a:t>
            </a:r>
            <a:endParaRPr lang="en-US" sz="2000" dirty="0"/>
          </a:p>
        </p:txBody>
      </p:sp>
    </p:spTree>
    <p:extLst>
      <p:ext uri="{BB962C8B-B14F-4D97-AF65-F5344CB8AC3E}">
        <p14:creationId xmlns:p14="http://schemas.microsoft.com/office/powerpoint/2010/main" val="65803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23" y="226443"/>
            <a:ext cx="6738359" cy="3992003"/>
          </a:xfrm>
        </p:spPr>
        <p:txBody>
          <a:bodyPr/>
          <a:lstStyle/>
          <a:p>
            <a:pPr algn="just"/>
            <a:r>
              <a:rPr lang="ru-RU" sz="2000" dirty="0">
                <a:solidFill>
                  <a:srgbClr val="002060"/>
                </a:solidFill>
                <a:latin typeface="+mj-lt"/>
              </a:rPr>
              <a:t>СЗО подкрепя включването на допълващи терапевтични практики в здравните системи и създава глобална Стратегия за привнасяне на елементи от източната медицина в западния свят</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Акупунктурата е един от най-популярните по света методи на въздействие върху здравето, който идва от изтока, бива модифициран от западната медицина и в този вид се връща отново на изток  </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Акупунктурата може да се приеме като доказателство за взаимното проникване, влияние и взаимодействие на източната и западната медицина</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4" y="4263427"/>
            <a:ext cx="1159192" cy="7720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13990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1" y="166255"/>
            <a:ext cx="6486939" cy="4052191"/>
          </a:xfrm>
        </p:spPr>
        <p:txBody>
          <a:bodyPr/>
          <a:lstStyle/>
          <a:p>
            <a:pPr algn="just"/>
            <a:r>
              <a:rPr lang="ru-RU" sz="2000" dirty="0">
                <a:solidFill>
                  <a:srgbClr val="002060"/>
                </a:solidFill>
                <a:latin typeface="+mj-lt"/>
              </a:rPr>
              <a:t>Стоматологът д-р Н. Хаджидончев я прилага с донесен от Франция набор акупунктурни игли в  свободната си практика с. Полски Тръмбеш, Великотърновско по методики на френски автори </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bg-BG" sz="2000" dirty="0">
                <a:solidFill>
                  <a:srgbClr val="002060"/>
                </a:solidFill>
                <a:latin typeface="+mj-lt"/>
              </a:rPr>
              <a:t>През 1960 г. той представя своя опит в неврологичните клиники на ВМИ-София и Варна</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През същата година Министерството на народното здраве изпраща ст.н.с. д-р М. Цекова и д-р В. Дашин в Китай на 4-месечен курс и след завръщането си те прилагат методиката предимно за лечение на мигрена и заболявания на ПНС</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4218446"/>
            <a:ext cx="1196883" cy="7971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640715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1" y="908444"/>
            <a:ext cx="6486939" cy="2219249"/>
          </a:xfrm>
        </p:spPr>
        <p:txBody>
          <a:bodyPr/>
          <a:lstStyle/>
          <a:p>
            <a:pPr algn="just"/>
            <a:r>
              <a:rPr lang="bg-BG" sz="2000" dirty="0">
                <a:solidFill>
                  <a:srgbClr val="002060"/>
                </a:solidFill>
                <a:latin typeface="+mj-lt"/>
              </a:rPr>
              <a:t>Д-р М. Цекова </a:t>
            </a:r>
            <a:r>
              <a:rPr lang="ru-RU" sz="2000" dirty="0">
                <a:solidFill>
                  <a:srgbClr val="002060"/>
                </a:solidFill>
                <a:latin typeface="+mj-lt"/>
              </a:rPr>
              <a:t>въвежда акупунктурата като лечебен метод в клиничната практика, в тогавашния Научен институт по неврология, психиатрия и неврохирургия на Четвърти километър</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Д-р Мария Цекова дълги години завежда кабинет, а по-късно и Отделение по акупунктура към института</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863009"/>
            <a:ext cx="1730559" cy="115257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5843" y="2504661"/>
            <a:ext cx="2549194" cy="181939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28400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5" y="318876"/>
            <a:ext cx="6486939" cy="3505115"/>
          </a:xfrm>
        </p:spPr>
        <p:txBody>
          <a:bodyPr/>
          <a:lstStyle/>
          <a:p>
            <a:pPr algn="just"/>
            <a:r>
              <a:rPr lang="bg-BG" sz="2000" dirty="0">
                <a:solidFill>
                  <a:srgbClr val="002060"/>
                </a:solidFill>
                <a:latin typeface="+mj-lt"/>
              </a:rPr>
              <a:t>През 1976 г. с</a:t>
            </a:r>
            <a:r>
              <a:rPr lang="ru-RU" sz="2000" dirty="0">
                <a:solidFill>
                  <a:srgbClr val="002060"/>
                </a:solidFill>
                <a:latin typeface="+mj-lt"/>
              </a:rPr>
              <a:t>ъс заповед на Министъра на здравеопазването се разкриват кабинети по акупунктура към Клиниките по неврология, дерматология, вътрешни болести и физиотерапия на Медицинска академия, гр. София, както и в по-големите окръжни болници на страната</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П</a:t>
            </a:r>
            <a:r>
              <a:rPr lang="bg-BG" sz="2000" dirty="0">
                <a:solidFill>
                  <a:srgbClr val="002060"/>
                </a:solidFill>
                <a:latin typeface="+mj-lt"/>
              </a:rPr>
              <a:t>одготовката на специалисти се извършва на базата на индивидуално обучение при водещи специалисти или чрез основни лекционно-практически курсове</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296201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43" y="154379"/>
            <a:ext cx="6844748" cy="4062765"/>
          </a:xfrm>
        </p:spPr>
        <p:txBody>
          <a:bodyPr/>
          <a:lstStyle/>
          <a:p>
            <a:pPr algn="just"/>
            <a:r>
              <a:rPr lang="bg-BG" sz="2000" dirty="0">
                <a:solidFill>
                  <a:srgbClr val="002060"/>
                </a:solidFill>
                <a:latin typeface="+mj-lt"/>
              </a:rPr>
              <a:t>През 1977 г. се създава Научна секция по акупунктура към Българското научно дружество по неврология</a:t>
            </a:r>
            <a:br>
              <a:rPr lang="bg-BG" sz="2000" dirty="0">
                <a:solidFill>
                  <a:srgbClr val="002060"/>
                </a:solidFill>
                <a:latin typeface="+mj-lt"/>
              </a:rPr>
            </a:br>
            <a:r>
              <a:rPr lang="bg-BG" sz="2000" dirty="0">
                <a:solidFill>
                  <a:srgbClr val="002060"/>
                </a:solidFill>
                <a:latin typeface="+mj-lt"/>
              </a:rPr>
              <a:t>1977 г. се приема за рождената дата на специализираната акупунктура в България </a:t>
            </a:r>
            <a:br>
              <a:rPr lang="bg-BG" sz="2000" dirty="0">
                <a:solidFill>
                  <a:srgbClr val="002060"/>
                </a:solidFill>
                <a:latin typeface="+mj-lt"/>
              </a:rPr>
            </a:br>
            <a:r>
              <a:rPr lang="bg-BG" sz="2000">
                <a:solidFill>
                  <a:srgbClr val="002060"/>
                </a:solidFill>
                <a:latin typeface="+mj-lt"/>
              </a:rPr>
              <a:t/>
            </a:r>
            <a:br>
              <a:rPr lang="bg-BG" sz="2000">
                <a:solidFill>
                  <a:srgbClr val="002060"/>
                </a:solidFill>
                <a:latin typeface="+mj-lt"/>
              </a:rPr>
            </a:br>
            <a:r>
              <a:rPr lang="en-US" sz="2000" dirty="0">
                <a:solidFill>
                  <a:srgbClr val="002060"/>
                </a:solidFill>
                <a:latin typeface="+mj-lt"/>
              </a:rPr>
              <a:t/>
            </a:r>
            <a:br>
              <a:rPr lang="en-US" sz="2000" dirty="0">
                <a:solidFill>
                  <a:srgbClr val="002060"/>
                </a:solidFill>
                <a:latin typeface="+mj-lt"/>
              </a:rPr>
            </a:br>
            <a:r>
              <a:rPr lang="bg-BG" sz="2000" dirty="0">
                <a:solidFill>
                  <a:srgbClr val="002060"/>
                </a:solidFill>
                <a:latin typeface="+mj-lt"/>
              </a:rPr>
              <a:t>През 1983 г. София е домакин на </a:t>
            </a:r>
            <a:r>
              <a:rPr lang="en-US" sz="2000" dirty="0">
                <a:solidFill>
                  <a:srgbClr val="002060"/>
                </a:solidFill>
                <a:latin typeface="+mj-lt"/>
              </a:rPr>
              <a:t>VIII</a:t>
            </a:r>
            <a:r>
              <a:rPr lang="bg-BG" sz="2000" dirty="0">
                <a:solidFill>
                  <a:srgbClr val="002060"/>
                </a:solidFill>
                <a:latin typeface="+mj-lt"/>
              </a:rPr>
              <a:t> Световен конгрес по акупунктура. Български автори вземат участие в Световните конгреси по комплементарна медицина в Китай (1986), Рим (1987), Париж (1988), Прага (1989), Хавана (1990)</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4" y="4218446"/>
            <a:ext cx="1196882" cy="7971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901002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43" y="154379"/>
            <a:ext cx="6844748" cy="4062765"/>
          </a:xfrm>
        </p:spPr>
        <p:txBody>
          <a:bodyPr/>
          <a:lstStyle/>
          <a:p>
            <a:pPr algn="just"/>
            <a:r>
              <a:rPr lang="bg-BG" sz="2000" dirty="0">
                <a:solidFill>
                  <a:srgbClr val="002060"/>
                </a:solidFill>
                <a:latin typeface="+mj-lt"/>
              </a:rPr>
              <a:t>През 1991 г. Научното дружество по акупунктура се пререгистрира официално като Българско дружество по традиционна китайска медицина, под което име съществува и работи и до днес</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През 1980, 1982, 1995 и 2002 г. се провеждат национални научно-практически конференции по акупунктура</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4" y="4218446"/>
            <a:ext cx="1196882" cy="7971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641424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44" y="296883"/>
            <a:ext cx="6844748" cy="3585387"/>
          </a:xfrm>
        </p:spPr>
        <p:txBody>
          <a:bodyPr/>
          <a:lstStyle/>
          <a:p>
            <a:pPr algn="just"/>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2007 г. – </a:t>
            </a:r>
            <a:r>
              <a:rPr lang="en-US" sz="2000" dirty="0">
                <a:solidFill>
                  <a:srgbClr val="002060"/>
                </a:solidFill>
                <a:latin typeface="+mj-lt"/>
              </a:rPr>
              <a:t>IV</a:t>
            </a:r>
            <a:r>
              <a:rPr lang="bg-BG" sz="2000" dirty="0">
                <a:solidFill>
                  <a:srgbClr val="002060"/>
                </a:solidFill>
                <a:latin typeface="+mj-lt"/>
              </a:rPr>
              <a:t>-ти Български конгрес по акупунктура с международно участие</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2012 г. – </a:t>
            </a:r>
            <a:r>
              <a:rPr lang="en-US" sz="2000" dirty="0">
                <a:solidFill>
                  <a:srgbClr val="002060"/>
                </a:solidFill>
                <a:latin typeface="+mj-lt"/>
              </a:rPr>
              <a:t>V-</a:t>
            </a:r>
            <a:r>
              <a:rPr lang="bg-BG" sz="2000" dirty="0">
                <a:solidFill>
                  <a:srgbClr val="002060"/>
                </a:solidFill>
                <a:latin typeface="+mj-lt"/>
              </a:rPr>
              <a:t>ти Юбилеен конгрес по акупунктура „50 години акупунктура в България“</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2016 г. – Световен конгрес по акупунктура на </a:t>
            </a:r>
            <a:r>
              <a:rPr lang="en-US" sz="2000" dirty="0">
                <a:solidFill>
                  <a:srgbClr val="002060"/>
                </a:solidFill>
                <a:latin typeface="+mj-lt"/>
              </a:rPr>
              <a:t>ICMART</a:t>
            </a:r>
            <a:r>
              <a:rPr lang="bg-BG" sz="2000" dirty="0">
                <a:solidFill>
                  <a:srgbClr val="002060"/>
                </a:solidFill>
                <a:latin typeface="+mj-lt"/>
              </a:rPr>
              <a:t> (</a:t>
            </a:r>
            <a:r>
              <a:rPr lang="en-US" sz="2000" dirty="0">
                <a:solidFill>
                  <a:srgbClr val="002060"/>
                </a:solidFill>
                <a:latin typeface="+mj-lt"/>
              </a:rPr>
              <a:t>International Council of Medical Acupuncture and Related Techniques</a:t>
            </a:r>
            <a:r>
              <a:rPr lang="bg-BG" sz="2000" dirty="0">
                <a:solidFill>
                  <a:srgbClr val="002060"/>
                </a:solidFill>
                <a:latin typeface="+mj-lt"/>
              </a:rPr>
              <a:t>) с главен организатор и домакин БДТКМ (Българско дружество по традиционна китайска медицина)</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4" y="4218446"/>
            <a:ext cx="1196882" cy="7971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696027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44" y="190005"/>
            <a:ext cx="7016652" cy="3973261"/>
          </a:xfrm>
        </p:spPr>
        <p:txBody>
          <a:bodyPr/>
          <a:lstStyle/>
          <a:p>
            <a:pPr algn="just"/>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en-US" sz="2000" dirty="0">
                <a:solidFill>
                  <a:srgbClr val="002060"/>
                </a:solidFill>
                <a:latin typeface="+mj-lt"/>
              </a:rPr>
              <a:t/>
            </a:r>
            <a:br>
              <a:rPr lang="en-US" sz="2000" dirty="0">
                <a:solidFill>
                  <a:srgbClr val="002060"/>
                </a:solidFill>
                <a:latin typeface="+mj-lt"/>
              </a:rPr>
            </a:br>
            <a:r>
              <a:rPr lang="bg-BG" sz="2000" b="1">
                <a:solidFill>
                  <a:srgbClr val="002060"/>
                </a:solidFill>
                <a:latin typeface="+mj-lt"/>
              </a:rPr>
              <a:t>Заключение</a:t>
            </a: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Научно-медицинският подход в медицината ни задължава да прецизираме компетенциите на специалистите, които практикуват акупунктура и останалите методи на ИЗ</a:t>
            </a:r>
            <a:br>
              <a:rPr lang="bg-BG" sz="2000"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ru-RU" sz="2000" dirty="0">
                <a:solidFill>
                  <a:srgbClr val="002060"/>
                </a:solidFill>
                <a:latin typeface="+mj-lt"/>
              </a:rPr>
              <a:t>Висшите медицински училища са мястото, където  в академична среда студентите и специализантите могат да придобият знания и умения за методите на ИЗ</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Стратегически акупунктурата, предвид пациентския интерес към нея, е необходимо да се практикува само от лекари, сертифицирани в курсове по програмите на СДО</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4" y="4253948"/>
            <a:ext cx="1143578" cy="7616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1130" y="2504662"/>
            <a:ext cx="2323907" cy="165860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166790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27" y="2544885"/>
            <a:ext cx="4132812" cy="284516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76"/>
            <a:ext cx="9144000" cy="182202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60338">
            <a:off x="9420" y="-196034"/>
            <a:ext cx="3936104" cy="255301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8744" y="-492055"/>
            <a:ext cx="4753608" cy="288601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154">
            <a:off x="6144071" y="1966404"/>
            <a:ext cx="2938615" cy="283208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6868" y="799736"/>
            <a:ext cx="3717538" cy="318844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646474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5" y="119270"/>
            <a:ext cx="6539949" cy="3757169"/>
          </a:xfrm>
        </p:spPr>
        <p:txBody>
          <a:bodyPr/>
          <a:lstStyle/>
          <a:p>
            <a:pPr algn="just"/>
            <a:r>
              <a:rPr lang="ru-RU" sz="2000" dirty="0">
                <a:solidFill>
                  <a:srgbClr val="002060"/>
                </a:solidFill>
                <a:latin typeface="+mj-lt"/>
              </a:rPr>
              <a:t>Акупунктурата е древен метод на лечение, който се практикува от векове в Източна Азия, а през </a:t>
            </a:r>
            <a:r>
              <a:rPr lang="en-US" sz="2000" dirty="0">
                <a:solidFill>
                  <a:srgbClr val="002060"/>
                </a:solidFill>
                <a:latin typeface="+mj-lt"/>
              </a:rPr>
              <a:t>XIX </a:t>
            </a:r>
            <a:r>
              <a:rPr lang="bg-BG" sz="2000" dirty="0">
                <a:solidFill>
                  <a:srgbClr val="002060"/>
                </a:solidFill>
                <a:latin typeface="+mj-lt"/>
              </a:rPr>
              <a:t>в. се разпространява и по целия свят </a:t>
            </a: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С основание се смята за най-стария метод за лечение в медицината и се практикува непрекъснато в продължение на около 5 хилядолетия и до наши дни</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През последните десетилетия се наблюдава рязко увеличение на интереса към акупунктурата в Европа и света</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92141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24" y="754316"/>
            <a:ext cx="6673933" cy="2607237"/>
          </a:xfrm>
        </p:spPr>
        <p:txBody>
          <a:bodyPr/>
          <a:lstStyle/>
          <a:p>
            <a:pPr algn="just"/>
            <a:r>
              <a:rPr lang="bg-BG" sz="2000" b="1" dirty="0">
                <a:solidFill>
                  <a:srgbClr val="002060"/>
                </a:solidFill>
                <a:latin typeface="+mj-lt"/>
              </a:rPr>
              <a:t>Зараждане</a:t>
            </a:r>
            <a:br>
              <a:rPr lang="bg-BG" sz="2000" b="1" dirty="0">
                <a:solidFill>
                  <a:srgbClr val="002060"/>
                </a:solidFill>
                <a:latin typeface="+mj-lt"/>
              </a:rPr>
            </a:br>
            <a:r>
              <a:rPr lang="bg-BG" sz="2000" dirty="0">
                <a:solidFill>
                  <a:srgbClr val="002060"/>
                </a:solidFill>
                <a:latin typeface="+mj-lt"/>
              </a:rPr>
              <a:t/>
            </a:r>
            <a:br>
              <a:rPr lang="bg-BG" sz="2000" dirty="0">
                <a:solidFill>
                  <a:srgbClr val="002060"/>
                </a:solidFill>
                <a:latin typeface="+mj-lt"/>
              </a:rPr>
            </a:br>
            <a:r>
              <a:rPr lang="bg-BG" sz="2000" dirty="0">
                <a:solidFill>
                  <a:srgbClr val="002060"/>
                </a:solidFill>
                <a:latin typeface="+mj-lt"/>
              </a:rPr>
              <a:t>Различни археологически находки свидетелстват за възникване на акупунктурата в праисторическата епоха, когато първобитният човек с помощта на остри предмети (кости от животни, заострени камъни) се е опитвал да облекчава болката - старото китайско название „бян-ши“ („остър камък“) </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6913" y="2504661"/>
            <a:ext cx="2358123" cy="16830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01203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9113"/>
            <a:ext cx="6672470" cy="2862469"/>
          </a:xfrm>
        </p:spPr>
        <p:txBody>
          <a:bodyPr/>
          <a:lstStyle/>
          <a:p>
            <a:pPr algn="just"/>
            <a:r>
              <a:rPr lang="ru-RU" sz="2000" dirty="0">
                <a:solidFill>
                  <a:srgbClr val="002060"/>
                </a:solidFill>
                <a:latin typeface="+mj-lt"/>
              </a:rPr>
              <a:t>През бронзовата епоха в Китай (династията Чан,                           16-11 в. пр. н. е.) откриват възможността иглите да се правят от бронз</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bg-BG" sz="2000" dirty="0">
                <a:solidFill>
                  <a:srgbClr val="002060"/>
                </a:solidFill>
                <a:latin typeface="+mj-lt"/>
              </a:rPr>
              <a:t>По същото време се с</a:t>
            </a:r>
            <a:r>
              <a:rPr lang="ru-RU" sz="2000" dirty="0">
                <a:solidFill>
                  <a:srgbClr val="002060"/>
                </a:solidFill>
                <a:latin typeface="+mj-lt"/>
              </a:rPr>
              <a:t>ъздават условия за откриване и изучаване на «каналите» на провеждане на акупунктурното въздействие</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83885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57" y="443628"/>
            <a:ext cx="6367670" cy="3245079"/>
          </a:xfrm>
        </p:spPr>
        <p:txBody>
          <a:bodyPr/>
          <a:lstStyle/>
          <a:p>
            <a:pPr algn="just"/>
            <a:r>
              <a:rPr lang="ru-RU" sz="2000" dirty="0">
                <a:solidFill>
                  <a:srgbClr val="002060"/>
                </a:solidFill>
                <a:latin typeface="+mj-lt"/>
              </a:rPr>
              <a:t>Най-старият писмен източник на акупунктурата е  класическият труд «Канон на Жълтия император за вътрешното», който  датира от 3 в</a:t>
            </a:r>
            <a:r>
              <a:rPr lang="en-US" sz="2000" dirty="0">
                <a:solidFill>
                  <a:srgbClr val="002060"/>
                </a:solidFill>
                <a:latin typeface="+mj-lt"/>
              </a:rPr>
              <a:t>e</a:t>
            </a:r>
            <a:r>
              <a:rPr lang="bg-BG" sz="2000" dirty="0">
                <a:solidFill>
                  <a:srgbClr val="002060"/>
                </a:solidFill>
                <a:latin typeface="+mj-lt"/>
              </a:rPr>
              <a:t>к п</a:t>
            </a:r>
            <a:r>
              <a:rPr lang="ru-RU" sz="2000" dirty="0">
                <a:solidFill>
                  <a:srgbClr val="002060"/>
                </a:solidFill>
                <a:latin typeface="+mj-lt"/>
              </a:rPr>
              <a:t>р. н. е.  </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Във втората му глава «Трактат за иглоубождането» </a:t>
            </a:r>
            <a:br>
              <a:rPr lang="ru-RU" sz="2000" dirty="0">
                <a:solidFill>
                  <a:srgbClr val="002060"/>
                </a:solidFill>
                <a:latin typeface="+mj-lt"/>
              </a:rPr>
            </a:br>
            <a:r>
              <a:rPr lang="ru-RU" sz="2000" dirty="0">
                <a:solidFill>
                  <a:srgbClr val="002060"/>
                </a:solidFill>
                <a:latin typeface="+mj-lt"/>
              </a:rPr>
              <a:t>подробно са описани 9 форми на метални игли и познатите тогава точки</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Акупунктурата е в разцвета си през времето на династията Цин (265-420 г. н. е) </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09960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76" y="642730"/>
            <a:ext cx="6509014" cy="3140765"/>
          </a:xfrm>
        </p:spPr>
        <p:txBody>
          <a:bodyPr/>
          <a:lstStyle/>
          <a:p>
            <a:pPr algn="just"/>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В 562 г. н. е. «Китайският атлас на линиите и точките» бил пренесен в Япония, където методиката получила бурно развитие</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През 752 г. н. е. Чжен-цзю терапията се обособява като самостоятелна дисциплина и се въвежда системата на периодично полагане на изпити</a:t>
            </a:r>
            <a:br>
              <a:rPr lang="ru-RU" sz="2000" dirty="0">
                <a:solidFill>
                  <a:srgbClr val="002060"/>
                </a:solidFill>
                <a:latin typeface="+mj-lt"/>
              </a:rPr>
            </a:b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3" y="3992003"/>
            <a:ext cx="1536879" cy="10235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009653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1" y="302269"/>
            <a:ext cx="6486939" cy="3538330"/>
          </a:xfrm>
        </p:spPr>
        <p:txBody>
          <a:bodyPr/>
          <a:lstStyle/>
          <a:p>
            <a:pPr algn="just"/>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В «Трактат за систематичното изложение на чжен-цзю терапията» се посочват имената и номерата на точките (за тогава 276 на брой), техните показания и методите на иглоубождането</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В тази книга за първи път се споменават употребяваните и днес в Китай термини «чжен» (убождане) и «цзю»  (обгаряне)</a:t>
            </a:r>
            <a:br>
              <a:rPr lang="ru-RU" sz="2000" dirty="0">
                <a:solidFill>
                  <a:srgbClr val="002060"/>
                </a:solidFill>
                <a:latin typeface="+mj-lt"/>
              </a:rPr>
            </a:br>
            <a:r>
              <a:rPr lang="ru-RU" sz="2000" dirty="0">
                <a:solidFill>
                  <a:srgbClr val="002060"/>
                </a:solidFill>
                <a:latin typeface="+mj-lt"/>
              </a:rPr>
              <a:t/>
            </a:r>
            <a:br>
              <a:rPr lang="ru-RU" sz="2000" dirty="0">
                <a:solidFill>
                  <a:srgbClr val="002060"/>
                </a:solidFill>
                <a:latin typeface="+mj-lt"/>
              </a:rPr>
            </a:br>
            <a:r>
              <a:rPr lang="ru-RU" sz="2000" dirty="0">
                <a:solidFill>
                  <a:srgbClr val="002060"/>
                </a:solidFill>
                <a:latin typeface="+mj-lt"/>
              </a:rPr>
              <a:t>Лекарят Чо Хун обозначил точките и каналите за убождане и обгаряне</a:t>
            </a:r>
            <a:endParaRPr lang="en-US" sz="2000" dirty="0">
              <a:solidFill>
                <a:srgbClr val="00206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4" y="4119983"/>
            <a:ext cx="1344722" cy="8956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35" y="0"/>
            <a:ext cx="1033670" cy="1034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6" y="-167557"/>
            <a:ext cx="1040294" cy="1222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16" y="1028700"/>
            <a:ext cx="1570383" cy="10427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15" y="2504661"/>
            <a:ext cx="2401222" cy="17137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264313560"/>
      </p:ext>
    </p:extLst>
  </p:cSld>
  <p:clrMapOvr>
    <a:masterClrMapping/>
  </p:clrMapOvr>
</p:sld>
</file>

<file path=ppt/theme/theme1.xml><?xml version="1.0" encoding="utf-8"?>
<a:theme xmlns:a="http://schemas.openxmlformats.org/drawingml/2006/main" name="Titan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TotalTime>
  <Words>879</Words>
  <Application>Microsoft Office PowerPoint</Application>
  <PresentationFormat>On-screen Show (16:9)</PresentationFormat>
  <Paragraphs>42</Paragraphs>
  <Slides>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Arvo</vt:lpstr>
      <vt:lpstr>Muli</vt:lpstr>
      <vt:lpstr>Titania template</vt:lpstr>
      <vt:lpstr>Пътят на акупунктурата «Изток-Запад-Изток»  </vt:lpstr>
      <vt:lpstr>Стремежът на българския пациент да подобри собственото си здраве, от една страна е насочен към здравните услуги по НЗОК, предлагани от конвенционалната (западна) медицина  От друга страна едва ли има човек, който в някакъв период от живота си да не е потърсил народната медицина – в българския случай тази на П. Димков  На трето място българският пациент, в качеството си на гражданин на ЕС, търси и открива широк набор от методи за  допълващо лечение в лицето на източната медицина</vt:lpstr>
      <vt:lpstr>СЗО подкрепя включването на допълващи терапевтични практики в здравните системи и създава глобална Стратегия за привнасяне на елементи от източната медицина в западния свят  Акупунктурата е един от най-популярните по света методи на въздействие върху здравето, който идва от изтока, бива модифициран от западната медицина и в този вид се връща отново на изток    Акупунктурата може да се приеме като доказателство за взаимното проникване, влияние и взаимодействие на източната и западната медицина</vt:lpstr>
      <vt:lpstr>Акупунктурата е древен метод на лечение, който се практикува от векове в Източна Азия, а през XIX в. се разпространява и по целия свят   С основание се смята за най-стария метод за лечение в медицината и се практикува непрекъснато в продължение на около 5 хилядолетия и до наши дни  През последните десетилетия се наблюдава рязко увеличение на интереса към акупунктурата в Европа и света</vt:lpstr>
      <vt:lpstr>Зараждане  Различни археологически находки свидетелстват за възникване на акупунктурата в праисторическата епоха, когато първобитният човек с помощта на остри предмети (кости от животни, заострени камъни) се е опитвал да облекчава болката - старото китайско название „бян-ши“ („остър камък“) </vt:lpstr>
      <vt:lpstr>През бронзовата епоха в Китай (династията Чан,                           16-11 в. пр. н. е.) откриват възможността иглите да се правят от бронз  По същото време се създават условия за откриване и изучаване на «каналите» на провеждане на акупунктурното въздействие</vt:lpstr>
      <vt:lpstr>Най-старият писмен източник на акупунктурата е  класическият труд «Канон на Жълтия император за вътрешното», който  датира от 3 вeк пр. н. е.    Във втората му глава «Трактат за иглоубождането»  подробно са описани 9 форми на метални игли и познатите тогава точки  Акупунктурата е в разцвета си през времето на династията Цин (265-420 г. н. е) </vt:lpstr>
      <vt:lpstr>    В 562 г. н. е. «Китайският атлас на линиите и точките» бил пренесен в Япония, където методиката получила бурно развитие  През 752 г. н. е. Чжен-цзю терапията се обособява като самостоятелна дисциплина и се въвежда системата на периодично полагане на изпити </vt:lpstr>
      <vt:lpstr>  В «Трактат за систематичното изложение на чжен-цзю терапията» се посочват имената и номерата на точките (за тогава 276 на брой), техните показания и методите на иглоубождането  В тази книга за първи път се споменават употребяваните и днес в Китай термини «чжен» (убождане) и «цзю»  (обгаряне)  Лекарят Чо Хун обозначил точките и каналите за убождане и обгаряне</vt:lpstr>
      <vt:lpstr>През 1027 г. н. е. по поръчка на Уан Уаи И са излети две бронзови човешки фигури с нанесени на тях 657 точки за нагледни материали при овладяване на методиката на иглоубождането  При династията Мин (1368-1644) лекарят Ян Ши Шу написал «Компендиум по иглоубождане  и обгаряне» и били излети още три бронзови фигури (детска, мъжка и женска) за обучение на студенти </vt:lpstr>
      <vt:lpstr>  В 1929 г. Правителството на Гоминдана се опитва да унищожи традиционната китайска медицина, но в резултат на общия протест на лекарите това национално богатство се запазва  През ноември 1951 г. се създава Експериментален институт, преименуван по-късно в «Научно-изследователски институт по чжен-цзю терапия», прераснал в наше време в Академия по традиционна медицина с филиали из цялата страна</vt:lpstr>
      <vt:lpstr>През 60-години на ХХ в. под влияние на Западната медицина се повлиява и променя азиатския стил на акупунктура  Така практиката на иглоубождането в Източната медицина, вкл. и в родината на акупунктурата - Китай, се стандартизира    Въпреки това се запазва употребата на характерните елементи на акупунктурата като въвеждане на акупунктурни игли в специфични места на тялото, които се определят  като акупунктурни точки</vt:lpstr>
      <vt:lpstr>В резултат на промените се преминава от стил на акупунктура съгласно класическа китайска медицина (ККМ) към модифицирания вече метод на Традиционната китайска  медицина (ТКМ), който днес е основният метод на акупунктура в Китай и други страни и е включен в учебната програма на повечето американски институти по акупунктура</vt:lpstr>
      <vt:lpstr>По-късно в процеса на модернизирането на ТКМ са изоставени някои важни аспекти на ККМ, които са запазени в маргинализирани стилове на акупунктура, предавани устно между поколенията по родова линия  Акупунктурните стилове, които са развити преди формирането на ТКМ, както и японската, корейската и виетнамската традиция, които произхождат от ККМ, се разпространяват на Запад преди китайската културна революция и се установяват в Европа и САЩ чрез практическо обучение, програми и възможности за продължаващо обучение</vt:lpstr>
      <vt:lpstr>Развитие на акупунктурата в другите страни  От Китай акупунктурата се разпространява най-напред в близките страни от Източна и Югоизточна Азия, Япония, Корея, Монголия, Индия, Виетнам, Филипините  В Япония се развива електроакупунктурата и магнитотерапията в акупунктурните точки, разработва се проблемът за акупунктурната аналгезия</vt:lpstr>
      <vt:lpstr>В Коломбо (Шри Ланка, известна и като Цейлон) се открива Международен университет по комплементарна медицина   Там се провеждат ежегодно курсове, семинари и световни конгреси и се превръща в база за хабилитация на специалисти от цял свят</vt:lpstr>
      <vt:lpstr>В Европа иглоубождането прониква през XVII в. чрез пътешественици и мисионери  Пръв Harvieu в 1671 г. публикува в Гренобъл книгата „Тайните на китайската медицина“  В 1683 г. Then Rhyne защитава дисертация „Лекуване на подаграта с игли“  През 1712 г. Enj. Kaempfer се учи в Япония и написва труд за чжен-цзю, въвеждайки по този начин акупунктурата в родната си Германия</vt:lpstr>
      <vt:lpstr>През XIX век интересът на европейските страни към този метод нараства (особено във Франция)  През 1816 г. Людовик Берлиоз съобщава за получени резултати при лечение на хронични заболявания с акупунктура («Записки за хроничните заболявания, кръвопусканията и акупунктурата»)  Той дава европейското название на методиката от acus – острие, игла и punctio – убождане  </vt:lpstr>
      <vt:lpstr>През 1825 г. във Франция, лекарят от армията на Наполеон, Сарландие, публикува оригинален труд върху електроакупунктурата и японската мокса  Исторически погледнато, това е първият опит да се приложи електрически ток в акупунктурните точки</vt:lpstr>
      <vt:lpstr>През 1939 г. P. Ferreyrolle основава Център по акупунктура към болницата Божон в Париж и издава   ръководство по акупунктура   R. de la Fuye основава през 1943 г. френското, а през 1945 г. и международното дружество по акупунктура  Той основава в Париж Институт за обучение на лекари и студенти   Френското дружество издава свой журнал, последват го Италия, Германия и САЩ със свои списания за акупунктура </vt:lpstr>
      <vt:lpstr>На Американския континент дълго време акупунктурата не е била призната от официалната медицина и се е практикувала само от емигранти – китайци Интересът сред лекарите възниква най-напред в Южна Америка, в Аржентина, където също се създава дружество и започва издаването на журнал по акупунктура  В САЩ методът се въвежда организирано след конференцията в Бетезида през 1971 г. с участието на представители на Международната асоциация по акупунктура</vt:lpstr>
      <vt:lpstr>В САЩ се провеждат научни разработки върху повлияване на болката и акупунктурната анестезия в хирургията и при зависимости (наркомании и тютюнопушене). Тук е приложен за първи път ултразвукът за стимулация на акупунктурни точки   Проф. Омура е председател на Американската асоциация по електроакупунктура и издава журнал с международно значение  В Канада B. Pomeranz през 1977 г. установява върху опитни животни, че в механизма на акупунктурната аналгезия участват отделяни от хипофизата ендогенни морфиноподобни пептиди</vt:lpstr>
      <vt:lpstr>  В Русия пръв в 1828 г. проф. П. Чаруковский съобщава за добри резултати от акупунктура при лумбоишиалгии и мускулен ревматизъм  Системното изучаване на иглоубождането датира от 1956 г., когато група съветски специалисти я изучават в Китай и след това я доразвиват в СССР, включително и законодателно</vt:lpstr>
      <vt:lpstr>В Москва се създава лаборатория по рефлексотерапия към Института по психиатрия под ръководството на проф. Гращенков и колектив, които издават сборник по акупунктура със съобщения за научни изследвания върху механизма на акупунктурното действие   През 1972 г. в Ленинград се провежда всесъюзна научно-практическа конференция по акупунктура, а през 1976 г. – по електроакупунктура в Таганрог</vt:lpstr>
      <vt:lpstr>Въз основа на издадената през 1971 г. заповед за по-нататъшното развитие на акупунктурата в СССР се разкриват катедри в Москва, Ленинград и Казан, а в Казан и Ташкент – доцентски курсове  В Москва в 1976 г. се създава Централен научно-изследователски институт по рефлексотерапия с научно-изследователски, преподавателски и лечебни функции  Почти във всяка поликлиника функционират кабинети по акупунктура</vt:lpstr>
      <vt:lpstr>Заслугата на руската школа е в прилагането на лазерните лъчи за въздействие в акупунктурните точки (в Санкт Петербург, Алма-Ата, Москва, Харков), микрофореза (в Казан), микроултравиолетово еритемно облъчване на акупунктурните точки, фотографирането на точките посредством Кирлиановия фотографски метод във високочестотното електрическо поле и доказването на техните особени луминисцентни свойства, изменящи се при облъчване с лазерни лъчи (В.М.Инюшин)</vt:lpstr>
      <vt:lpstr>В Чехословакия пръв през 1925 г. Е. Смит, професор в Пражкия университет, прилага акупунктура при ревматични болки  Подготовката на специалисти се извършва в базата на Карловия университет в Прага В. Кайдош разработва проблема за аурикулотерапията  В Румъния първата публикация за акупунктура е на N. Vatamanu</vt:lpstr>
      <vt:lpstr>През 80-те години на миналия век се разширява практическото приложение на акупунктурата и в други страни на Балканския полуостров – Гърция, Югославия, Турция и България</vt:lpstr>
      <vt:lpstr>  Изхождайки от индикациите за приложение на акупунктурата, внедряването й у нас става предимно в областта на неврологията, но в хода на клиничните разработки нейните терапевтични възможности в областта на алергологията, дерматологията и офталмологията се увеличават   Разработват се техниките на електроакупунктурата, аурикулотерапията, апипунктурата, криопунктурата, лазертерапията, магнитотерапията, соно-пунктурата, акупресурата</vt:lpstr>
      <vt:lpstr>Стоматологът д-р Н. Хаджидончев я прилага с донесен от Франция набор акупунктурни игли в  свободната си практика с. Полски Тръмбеш, Великотърновско по методики на френски автори   През 1960 г. той представя своя опит в неврологичните клиники на ВМИ-София и Варна  През същата година Министерството на народното здраве изпраща ст.н.с. д-р М. Цекова и д-р В. Дашин в Китай на 4-месечен курс и след завръщането си те прилагат методиката предимно за лечение на мигрена и заболявания на ПНС</vt:lpstr>
      <vt:lpstr>Д-р М. Цекова въвежда акупунктурата като лечебен метод в клиничната практика, в тогавашния Научен институт по неврология, психиатрия и неврохирургия на Четвърти километър  Д-р Мария Цекова дълги години завежда кабинет, а по-късно и Отделение по акупунктура към института</vt:lpstr>
      <vt:lpstr>През 1976 г. със заповед на Министъра на здравеопазването се разкриват кабинети по акупунктура към Клиниките по неврология, дерматология, вътрешни болести и физиотерапия на Медицинска академия, гр. София, както и в по-големите окръжни болници на страната  Подготовката на специалисти се извършва на базата на индивидуално обучение при водещи специалисти или чрез основни лекционно-практически курсове</vt:lpstr>
      <vt:lpstr>През 1977 г. се създава Научна секция по акупунктура към Българското научно дружество по неврология 1977 г. се приема за рождената дата на специализираната акупунктура в България    През 1983 г. София е домакин на VIII Световен конгрес по акупунктура. Български автори вземат участие в Световните конгреси по комплементарна медицина в Китай (1986), Рим (1987), Париж (1988), Прага (1989), Хавана (1990)</vt:lpstr>
      <vt:lpstr>През 1991 г. Научното дружество по акупунктура се пререгистрира официално като Българско дружество по традиционна китайска медицина, под което име съществува и работи и до днес  През 1980, 1982, 1995 и 2002 г. се провеждат национални научно-практически конференции по акупунктура  </vt:lpstr>
      <vt:lpstr>  2007 г. – IV-ти Български конгрес по акупунктура с международно участие  2012 г. – V-ти Юбилеен конгрес по акупунктура „50 години акупунктура в България“  2016 г. – Световен конгрес по акупунктура на ICMART (International Council of Medical Acupuncture and Related Techniques) с главен организатор и домакин БДТКМ (Българско дружество по традиционна китайска медицина)</vt:lpstr>
      <vt:lpstr>   Заключение Научно-медицинският подход в медицината ни задължава да прецизираме компетенциите на специалистите, които практикуват акупунктура и останалите методи на ИЗ  Висшите медицински училища са мястото, където  в академична среда студентите и специализантите могат да придобият знания и умения за методите на ИЗ  Стратегически акупунктурата, предвид пациентския интерес към нея, е необходимо да се практикува само от лекари, сертифицирани в курсове по програмите на СДО</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Експертиза на работоспособността</dc:title>
  <cp:lastModifiedBy>USER</cp:lastModifiedBy>
  <cp:revision>275</cp:revision>
  <dcterms:modified xsi:type="dcterms:W3CDTF">2021-02-02T07:36:29Z</dcterms:modified>
</cp:coreProperties>
</file>