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89" r:id="rId3"/>
    <p:sldId id="290" r:id="rId4"/>
    <p:sldId id="297" r:id="rId5"/>
    <p:sldId id="296" r:id="rId6"/>
    <p:sldId id="295" r:id="rId7"/>
    <p:sldId id="294" r:id="rId8"/>
    <p:sldId id="293" r:id="rId9"/>
    <p:sldId id="292" r:id="rId10"/>
    <p:sldId id="291" r:id="rId11"/>
    <p:sldId id="300" r:id="rId12"/>
    <p:sldId id="301" r:id="rId13"/>
    <p:sldId id="340" r:id="rId14"/>
    <p:sldId id="257" r:id="rId15"/>
    <p:sldId id="258" r:id="rId16"/>
    <p:sldId id="259" r:id="rId17"/>
    <p:sldId id="260" r:id="rId18"/>
    <p:sldId id="261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9" r:id="rId35"/>
    <p:sldId id="278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05" r:id="rId7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88B8BB6-8C61-438A-885C-8ECE55336A74}" type="datetimeFigureOut">
              <a:rPr lang="bg-BG" smtClean="0"/>
              <a:t>11.7.2019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ED68EB9-0576-443C-BA3F-F34BE5C0499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58200" cy="3240360"/>
          </a:xfrm>
        </p:spPr>
        <p:txBody>
          <a:bodyPr>
            <a:noAutofit/>
          </a:bodyPr>
          <a:lstStyle/>
          <a:p>
            <a:pPr algn="ctr"/>
            <a:r>
              <a:rPr lang="bg-BG" sz="5400" dirty="0"/>
              <a:t>Мъжкото безплодие и асистираните репродуктивни технологии.</a:t>
            </a:r>
            <a:endParaRPr lang="bg-BG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К. ЦВЕТКОВ</a:t>
            </a:r>
          </a:p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Катедра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 акушерство и гинекология,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МУ-Варна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91150"/>
            <a:ext cx="31242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55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5938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bg-BG" dirty="0"/>
              <a:t>Широко разпространение в литературата е намерила и класификацията, разпределяща етиологичните фактори на мъжкия </a:t>
            </a:r>
            <a:r>
              <a:rPr lang="bg-BG" dirty="0" err="1"/>
              <a:t>инфертилитет</a:t>
            </a:r>
            <a:r>
              <a:rPr lang="bg-BG" dirty="0"/>
              <a:t> в три големи групи – </a:t>
            </a:r>
            <a:r>
              <a:rPr lang="bg-BG" b="1" dirty="0" err="1"/>
              <a:t>претестикуларни</a:t>
            </a:r>
            <a:r>
              <a:rPr lang="bg-BG" b="1" dirty="0"/>
              <a:t>, </a:t>
            </a:r>
            <a:r>
              <a:rPr lang="bg-BG" b="1" dirty="0" err="1"/>
              <a:t>тестикуларни</a:t>
            </a:r>
            <a:r>
              <a:rPr lang="bg-BG" b="1" dirty="0"/>
              <a:t> и </a:t>
            </a:r>
            <a:r>
              <a:rPr lang="bg-BG" b="1" dirty="0" err="1"/>
              <a:t>посттестикуларни</a:t>
            </a:r>
            <a:r>
              <a:rPr lang="bg-BG" b="1" dirty="0"/>
              <a:t> причини за стерилитет</a:t>
            </a:r>
            <a:r>
              <a:rPr lang="bg-BG" dirty="0"/>
              <a:t>. Тази класификация има несъмнени достойнства – простота, всеобхватност, насочващо влияние върху диагностични и лечебни мероприятия.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2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7500" lnSpcReduction="20000"/>
          </a:bodyPr>
          <a:lstStyle/>
          <a:p>
            <a:r>
              <a:rPr lang="bg-BG" dirty="0"/>
              <a:t>Към </a:t>
            </a:r>
            <a:r>
              <a:rPr lang="bg-BG" b="1" dirty="0" err="1"/>
              <a:t>претестикуларните</a:t>
            </a:r>
            <a:r>
              <a:rPr lang="bg-BG" dirty="0"/>
              <a:t> причини за </a:t>
            </a:r>
            <a:r>
              <a:rPr lang="bg-BG" dirty="0" err="1"/>
              <a:t>инфертилитет</a:t>
            </a:r>
            <a:r>
              <a:rPr lang="bg-BG" dirty="0"/>
              <a:t> се отнасят онези </a:t>
            </a:r>
            <a:r>
              <a:rPr lang="bg-BG" dirty="0" err="1"/>
              <a:t>екстрагонадални</a:t>
            </a:r>
            <a:r>
              <a:rPr lang="bg-BG" dirty="0"/>
              <a:t> ендокринни смущения, които довеждат до </a:t>
            </a:r>
            <a:r>
              <a:rPr lang="bg-BG" dirty="0" err="1"/>
              <a:t>подтискане</a:t>
            </a:r>
            <a:r>
              <a:rPr lang="bg-BG" dirty="0"/>
              <a:t> и блокиране на </a:t>
            </a:r>
            <a:r>
              <a:rPr lang="bg-BG" dirty="0" err="1"/>
              <a:t>сперматогенезата</a:t>
            </a:r>
            <a:r>
              <a:rPr lang="bg-BG" dirty="0"/>
              <a:t>.</a:t>
            </a:r>
            <a:endParaRPr lang="en-US" dirty="0"/>
          </a:p>
          <a:p>
            <a:r>
              <a:rPr lang="bg-BG" b="1" dirty="0" err="1"/>
              <a:t>Тестикуларните</a:t>
            </a:r>
            <a:r>
              <a:rPr lang="bg-BG" dirty="0"/>
              <a:t> причини са свързани с първични увреждания на тестисите, които във връзка с времето, в което възникват трябва да се разглеждат като пред- и </a:t>
            </a:r>
            <a:r>
              <a:rPr lang="bg-BG" dirty="0" err="1"/>
              <a:t>следпубертетни</a:t>
            </a:r>
            <a:r>
              <a:rPr lang="bg-BG" dirty="0"/>
              <a:t>.</a:t>
            </a:r>
            <a:endParaRPr lang="en-US" dirty="0"/>
          </a:p>
          <a:p>
            <a:r>
              <a:rPr lang="bg-BG" b="1" dirty="0" err="1"/>
              <a:t>Посттестикуларните</a:t>
            </a:r>
            <a:r>
              <a:rPr lang="bg-BG" dirty="0"/>
              <a:t> причини се обуславят от изменения в придатъците на тестиса, </a:t>
            </a:r>
            <a:r>
              <a:rPr lang="bg-BG" dirty="0" err="1"/>
              <a:t>семепроводните</a:t>
            </a:r>
            <a:r>
              <a:rPr lang="bg-BG" dirty="0"/>
              <a:t> канали и допълнителните полови жлези. Тук се отнасят главно случаите с </a:t>
            </a:r>
            <a:r>
              <a:rPr lang="bg-BG" dirty="0" err="1"/>
              <a:t>обтурация</a:t>
            </a:r>
            <a:r>
              <a:rPr lang="bg-BG" dirty="0"/>
              <a:t> на </a:t>
            </a:r>
            <a:r>
              <a:rPr lang="bg-BG" dirty="0" err="1"/>
              <a:t>семепроводните</a:t>
            </a:r>
            <a:r>
              <a:rPr lang="bg-BG" dirty="0"/>
              <a:t> пътища в резултат на </a:t>
            </a:r>
            <a:r>
              <a:rPr lang="bg-BG" dirty="0" err="1"/>
              <a:t>конгинетални</a:t>
            </a:r>
            <a:r>
              <a:rPr lang="bg-BG" dirty="0"/>
              <a:t> </a:t>
            </a:r>
            <a:r>
              <a:rPr lang="bg-BG" dirty="0" err="1"/>
              <a:t>малформации</a:t>
            </a:r>
            <a:r>
              <a:rPr lang="bg-BG" dirty="0"/>
              <a:t>, след възпалителни запушвания или </a:t>
            </a:r>
            <a:r>
              <a:rPr lang="bg-BG" dirty="0" err="1"/>
              <a:t>ятрогенно</a:t>
            </a:r>
            <a:r>
              <a:rPr lang="bg-BG" dirty="0"/>
              <a:t> причинени </a:t>
            </a:r>
            <a:r>
              <a:rPr lang="bg-BG" dirty="0" err="1"/>
              <a:t>оклузии</a:t>
            </a:r>
            <a:r>
              <a:rPr lang="bg-BG" dirty="0"/>
              <a:t> след оперативни интервенции. </a:t>
            </a:r>
          </a:p>
          <a:p>
            <a:pPr marL="109728" indent="0">
              <a:buNone/>
            </a:pPr>
            <a:r>
              <a:rPr lang="bg-BG" dirty="0"/>
              <a:t>Към </a:t>
            </a:r>
            <a:r>
              <a:rPr lang="bg-BG" dirty="0" err="1"/>
              <a:t>посттестикуларните</a:t>
            </a:r>
            <a:r>
              <a:rPr lang="bg-BG" dirty="0"/>
              <a:t> причини, някои автори включват и онези случаи на стерилитет, при които се намира нормален брой на сперматозоиди в </a:t>
            </a:r>
            <a:r>
              <a:rPr lang="bg-BG" dirty="0" err="1"/>
              <a:t>еякулата</a:t>
            </a:r>
            <a:r>
              <a:rPr lang="bg-BG" dirty="0"/>
              <a:t> и нормална хистологична находка от </a:t>
            </a:r>
            <a:r>
              <a:rPr lang="bg-BG" dirty="0" err="1"/>
              <a:t>биопсичния</a:t>
            </a:r>
            <a:r>
              <a:rPr lang="bg-BG" dirty="0"/>
              <a:t> материал, но при силно увредена подвижност на сперматозоидите. Авторите смятат, че тези изменения са резултат от неправилно узряване и акумулиране на сперматозоидите в </a:t>
            </a:r>
            <a:r>
              <a:rPr lang="bg-BG" dirty="0" err="1"/>
              <a:t>епидидима</a:t>
            </a:r>
            <a:r>
              <a:rPr lang="bg-BG" dirty="0"/>
              <a:t> или от биологични промени в </a:t>
            </a:r>
            <a:r>
              <a:rPr lang="bg-BG" dirty="0" err="1"/>
              <a:t>спермалната</a:t>
            </a:r>
            <a:r>
              <a:rPr lang="bg-BG" dirty="0"/>
              <a:t> плазма, кат израз на </a:t>
            </a:r>
            <a:r>
              <a:rPr lang="bg-BG" dirty="0" err="1"/>
              <a:t>дисфункция</a:t>
            </a:r>
            <a:r>
              <a:rPr lang="bg-BG" dirty="0"/>
              <a:t> на допълнителните полови жлези.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4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148"/>
            <a:ext cx="9144000" cy="4657704"/>
          </a:xfrm>
        </p:spPr>
        <p:txBody>
          <a:bodyPr/>
          <a:lstStyle/>
          <a:p>
            <a:pPr marL="109728" indent="0">
              <a:buNone/>
            </a:pPr>
            <a:r>
              <a:rPr lang="bg-BG" dirty="0"/>
              <a:t>В извитите семенни </a:t>
            </a:r>
            <a:r>
              <a:rPr lang="bg-BG" dirty="0" err="1"/>
              <a:t>каналчета</a:t>
            </a:r>
            <a:r>
              <a:rPr lang="bg-BG" dirty="0"/>
              <a:t> се осъществява един изключително сложен и продължителен процес на </a:t>
            </a:r>
            <a:r>
              <a:rPr lang="bg-BG" dirty="0" err="1"/>
              <a:t>митотично</a:t>
            </a:r>
            <a:r>
              <a:rPr lang="bg-BG" dirty="0"/>
              <a:t> и редукционно деление и съзряване на </a:t>
            </a:r>
            <a:r>
              <a:rPr lang="bg-BG" dirty="0" err="1"/>
              <a:t>герминативния</a:t>
            </a:r>
            <a:r>
              <a:rPr lang="bg-BG" dirty="0"/>
              <a:t> епител, наречен </a:t>
            </a:r>
            <a:r>
              <a:rPr lang="bg-BG" b="1" dirty="0" err="1"/>
              <a:t>сперматогенеза</a:t>
            </a:r>
            <a:r>
              <a:rPr lang="bg-BG" b="1" dirty="0"/>
              <a:t>,</a:t>
            </a:r>
            <a:r>
              <a:rPr lang="bg-BG" dirty="0"/>
              <a:t> който не може да бъде осъществен и осмислен без да бъде очертана ролята на </a:t>
            </a:r>
            <a:r>
              <a:rPr lang="bg-BG" b="1" dirty="0" err="1"/>
              <a:t>хемо-тестикуларната</a:t>
            </a:r>
            <a:r>
              <a:rPr lang="bg-BG" b="1" dirty="0"/>
              <a:t> бариера</a:t>
            </a:r>
            <a:r>
              <a:rPr lang="bg-BG" dirty="0"/>
              <a:t>- нейната структура и функциите й.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9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24036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ХЕМО-ТЕСТИКУЛАРНАТА БАРИЕРА – СТРУКТУРА, ФУНКЦИИ И ЗНАЧЕНИЕТО Ѝ ЗА ПОДДЪРЖАНЕ НА СПЕРМАТОГЕНЕЗАТА</a:t>
            </a:r>
            <a:endParaRPr lang="bg-BG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91150"/>
            <a:ext cx="31242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32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21800"/>
          </a:xfrm>
        </p:spPr>
        <p:txBody>
          <a:bodyPr/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2400" dirty="0">
                <a:cs typeface="Arial" pitchFamily="34" charset="0"/>
              </a:rPr>
              <a:t>Хемо-</a:t>
            </a:r>
            <a:r>
              <a:rPr lang="ru-RU" sz="2400" dirty="0" err="1">
                <a:cs typeface="Arial" pitchFamily="34" charset="0"/>
              </a:rPr>
              <a:t>тестикуларната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бариера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играе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изключително</a:t>
            </a:r>
            <a:r>
              <a:rPr lang="ru-RU" sz="2400" dirty="0">
                <a:cs typeface="Arial" pitchFamily="34" charset="0"/>
              </a:rPr>
              <a:t> важна роля в </a:t>
            </a:r>
            <a:r>
              <a:rPr lang="ru-RU" sz="2400" dirty="0" err="1">
                <a:cs typeface="Arial" pitchFamily="34" charset="0"/>
              </a:rPr>
              <a:t>процеса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сперматогенезата</a:t>
            </a:r>
            <a:r>
              <a:rPr lang="ru-RU" sz="2400" dirty="0">
                <a:cs typeface="Arial" pitchFamily="34" charset="0"/>
              </a:rPr>
              <a:t>. </a:t>
            </a:r>
          </a:p>
          <a:p>
            <a:pPr marL="109728" indent="0" algn="just">
              <a:lnSpc>
                <a:spcPct val="150000"/>
              </a:lnSpc>
              <a:buNone/>
            </a:pPr>
            <a:r>
              <a:rPr lang="ru-RU" sz="2400" dirty="0" err="1">
                <a:cs typeface="Arial" pitchFamily="34" charset="0"/>
              </a:rPr>
              <a:t>Тази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бариера</a:t>
            </a:r>
            <a:r>
              <a:rPr lang="ru-RU" sz="2400" dirty="0">
                <a:cs typeface="Arial" pitchFamily="34" charset="0"/>
              </a:rPr>
              <a:t> (подобно на </a:t>
            </a:r>
            <a:r>
              <a:rPr lang="ru-RU" sz="2400" dirty="0" err="1">
                <a:cs typeface="Arial" pitchFamily="34" charset="0"/>
              </a:rPr>
              <a:t>хемато-енцефалната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бариера</a:t>
            </a:r>
            <a:r>
              <a:rPr lang="ru-RU" sz="2400" dirty="0">
                <a:cs typeface="Arial" pitchFamily="34" charset="0"/>
              </a:rPr>
              <a:t>) </a:t>
            </a:r>
            <a:r>
              <a:rPr lang="ru-RU" sz="2400" dirty="0" err="1">
                <a:cs typeface="Arial" pitchFamily="34" charset="0"/>
              </a:rPr>
              <a:t>осигурява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защитата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сперматогонните</a:t>
            </a:r>
            <a:r>
              <a:rPr lang="ru-RU" sz="2400" dirty="0">
                <a:cs typeface="Arial" pitchFamily="34" charset="0"/>
              </a:rPr>
              <a:t> клетки от </a:t>
            </a:r>
            <a:r>
              <a:rPr lang="ru-RU" sz="2400" dirty="0" err="1">
                <a:cs typeface="Arial" pitchFamily="34" charset="0"/>
              </a:rPr>
              <a:t>въздействието</a:t>
            </a:r>
            <a:r>
              <a:rPr lang="ru-RU" sz="2400" dirty="0">
                <a:cs typeface="Arial" pitchFamily="34" charset="0"/>
              </a:rPr>
              <a:t> на чужд </a:t>
            </a:r>
            <a:r>
              <a:rPr lang="ru-RU" sz="2400" dirty="0" err="1">
                <a:cs typeface="Arial" pitchFamily="34" charset="0"/>
              </a:rPr>
              <a:t>белтък</a:t>
            </a:r>
            <a:r>
              <a:rPr lang="ru-RU" sz="2400" dirty="0">
                <a:cs typeface="Arial" pitchFamily="34" charset="0"/>
              </a:rPr>
              <a:t> и </a:t>
            </a:r>
            <a:r>
              <a:rPr lang="ru-RU" sz="2400" dirty="0" err="1">
                <a:cs typeface="Arial" pitchFamily="34" charset="0"/>
              </a:rPr>
              <a:t>други</a:t>
            </a:r>
            <a:r>
              <a:rPr lang="ru-RU" sz="2400" dirty="0">
                <a:cs typeface="Arial" pitchFamily="34" charset="0"/>
              </a:rPr>
              <a:t> вещества, </a:t>
            </a:r>
            <a:r>
              <a:rPr lang="ru-RU" sz="2400" dirty="0" err="1">
                <a:cs typeface="Arial" pitchFamily="34" charset="0"/>
              </a:rPr>
              <a:t>намиращи</a:t>
            </a:r>
            <a:r>
              <a:rPr lang="ru-RU" sz="2400" dirty="0">
                <a:cs typeface="Arial" pitchFamily="34" charset="0"/>
              </a:rPr>
              <a:t> се в </a:t>
            </a:r>
            <a:r>
              <a:rPr lang="ru-RU" sz="2400" dirty="0" err="1">
                <a:cs typeface="Arial" pitchFamily="34" charset="0"/>
              </a:rPr>
              <a:t>междуклетъчната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течност</a:t>
            </a:r>
            <a:r>
              <a:rPr lang="ru-RU" sz="2400" dirty="0"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35" y="5013177"/>
            <a:ext cx="3916765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1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4813444" cy="6025856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bg-BG" sz="2000" dirty="0">
                <a:cs typeface="Arial" pitchFamily="34" charset="0"/>
              </a:rPr>
              <a:t>ХТБ е изградена от </a:t>
            </a:r>
            <a:r>
              <a:rPr lang="bg-BG" sz="2000" dirty="0" err="1">
                <a:cs typeface="Arial" pitchFamily="34" charset="0"/>
              </a:rPr>
              <a:t>базалната</a:t>
            </a:r>
            <a:r>
              <a:rPr lang="bg-BG" sz="2000" dirty="0">
                <a:cs typeface="Arial" pitchFamily="34" charset="0"/>
              </a:rPr>
              <a:t> </a:t>
            </a:r>
            <a:r>
              <a:rPr lang="bg-BG" sz="2000" dirty="0" err="1">
                <a:cs typeface="Arial" pitchFamily="34" charset="0"/>
              </a:rPr>
              <a:t>ламина</a:t>
            </a:r>
            <a:r>
              <a:rPr lang="bg-BG" sz="2000" dirty="0">
                <a:cs typeface="Arial" pitchFamily="34" charset="0"/>
              </a:rPr>
              <a:t> и </a:t>
            </a:r>
            <a:r>
              <a:rPr lang="en-US" sz="2000" dirty="0">
                <a:cs typeface="Arial" pitchFamily="34" charset="0"/>
              </a:rPr>
              <a:t>lamina </a:t>
            </a:r>
            <a:r>
              <a:rPr lang="en-US" sz="2000" dirty="0" err="1">
                <a:cs typeface="Arial" pitchFamily="34" charset="0"/>
              </a:rPr>
              <a:t>propria</a:t>
            </a:r>
            <a:r>
              <a:rPr lang="en-US" sz="2000" dirty="0">
                <a:cs typeface="Arial" pitchFamily="34" charset="0"/>
              </a:rPr>
              <a:t> (</a:t>
            </a:r>
            <a:r>
              <a:rPr lang="bg-BG" sz="2000" dirty="0">
                <a:cs typeface="Arial" pitchFamily="34" charset="0"/>
              </a:rPr>
              <a:t>наречена още </a:t>
            </a:r>
            <a:r>
              <a:rPr lang="bg-BG" sz="2000" dirty="0" err="1">
                <a:cs typeface="Arial" pitchFamily="34" charset="0"/>
              </a:rPr>
              <a:t>лимитираша</a:t>
            </a:r>
            <a:r>
              <a:rPr lang="bg-BG" sz="2000" dirty="0">
                <a:cs typeface="Arial" pitchFamily="34" charset="0"/>
              </a:rPr>
              <a:t> мембрана, собствена пластинка, гранична тъкан, </a:t>
            </a:r>
            <a:r>
              <a:rPr lang="bg-BG" sz="2000" dirty="0" err="1">
                <a:cs typeface="Arial" pitchFamily="34" charset="0"/>
              </a:rPr>
              <a:t>перитубуларен</a:t>
            </a:r>
            <a:r>
              <a:rPr lang="bg-BG" sz="2000" dirty="0">
                <a:cs typeface="Arial" pitchFamily="34" charset="0"/>
              </a:rPr>
              <a:t> слой, </a:t>
            </a:r>
            <a:r>
              <a:rPr lang="bg-BG" sz="2000" dirty="0" err="1">
                <a:cs typeface="Arial" pitchFamily="34" charset="0"/>
              </a:rPr>
              <a:t>перитубуларна</a:t>
            </a:r>
            <a:r>
              <a:rPr lang="bg-BG" sz="2000" dirty="0">
                <a:cs typeface="Arial" pitchFamily="34" charset="0"/>
              </a:rPr>
              <a:t> тъкан от различните автори – </a:t>
            </a:r>
            <a:r>
              <a:rPr lang="en-US" sz="2000" dirty="0" err="1">
                <a:cs typeface="Arial" pitchFamily="34" charset="0"/>
              </a:rPr>
              <a:t>Bastos</a:t>
            </a:r>
            <a:r>
              <a:rPr lang="en-US" sz="2000" dirty="0">
                <a:cs typeface="Arial" pitchFamily="34" charset="0"/>
              </a:rPr>
              <a:t> Obregon-Holstein, 1973; </a:t>
            </a:r>
            <a:r>
              <a:rPr lang="en-US" sz="2000" dirty="0" err="1">
                <a:cs typeface="Arial" pitchFamily="34" charset="0"/>
              </a:rPr>
              <a:t>Hermo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n-US" sz="2000" dirty="0" err="1">
                <a:cs typeface="Arial" pitchFamily="34" charset="0"/>
              </a:rPr>
              <a:t>Lalli</a:t>
            </a:r>
            <a:r>
              <a:rPr lang="en-US" sz="2000" dirty="0">
                <a:cs typeface="Arial" pitchFamily="34" charset="0"/>
              </a:rPr>
              <a:t>, 1978; McCord, 1970). Lamina </a:t>
            </a:r>
            <a:r>
              <a:rPr lang="en-US" sz="2000" dirty="0" err="1">
                <a:cs typeface="Arial" pitchFamily="34" charset="0"/>
              </a:rPr>
              <a:t>propria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bg-BG" sz="2000" dirty="0">
                <a:cs typeface="Arial" pitchFamily="34" charset="0"/>
              </a:rPr>
              <a:t>се </a:t>
            </a:r>
            <a:r>
              <a:rPr lang="bg-BG" sz="2000" dirty="0" err="1">
                <a:cs typeface="Arial" pitchFamily="34" charset="0"/>
              </a:rPr>
              <a:t>сътои</a:t>
            </a:r>
            <a:r>
              <a:rPr lang="bg-BG" sz="2000" dirty="0">
                <a:cs typeface="Arial" pitchFamily="34" charset="0"/>
              </a:rPr>
              <a:t> от 5-6 слоя плоски много издължени </a:t>
            </a:r>
            <a:r>
              <a:rPr lang="bg-BG" sz="2000" dirty="0" err="1">
                <a:cs typeface="Arial" pitchFamily="34" charset="0"/>
              </a:rPr>
              <a:t>миоидни</a:t>
            </a:r>
            <a:r>
              <a:rPr lang="bg-BG" sz="2000" dirty="0">
                <a:cs typeface="Arial" pitchFamily="34" charset="0"/>
              </a:rPr>
              <a:t> клетки (</a:t>
            </a:r>
            <a:r>
              <a:rPr lang="bg-BG" sz="2000" dirty="0" err="1">
                <a:cs typeface="Arial" pitchFamily="34" charset="0"/>
              </a:rPr>
              <a:t>контрактилни</a:t>
            </a:r>
            <a:r>
              <a:rPr lang="bg-BG" sz="2000" dirty="0">
                <a:cs typeface="Arial" pitchFamily="34" charset="0"/>
              </a:rPr>
              <a:t> клетки, </a:t>
            </a:r>
            <a:r>
              <a:rPr lang="bg-BG" sz="2000" dirty="0" err="1">
                <a:cs typeface="Arial" pitchFamily="34" charset="0"/>
              </a:rPr>
              <a:t>миофибробласти</a:t>
            </a:r>
            <a:r>
              <a:rPr lang="bg-BG" sz="2000" dirty="0">
                <a:cs typeface="Arial" pitchFamily="34" charset="0"/>
              </a:rPr>
              <a:t>), между които се виждат снопчета от колагенни фибри и </a:t>
            </a:r>
            <a:r>
              <a:rPr lang="bg-BG" sz="2000" dirty="0" err="1">
                <a:cs typeface="Arial" pitchFamily="34" charset="0"/>
              </a:rPr>
              <a:t>микрофиламенти</a:t>
            </a:r>
            <a:r>
              <a:rPr lang="bg-BG" sz="2000" dirty="0">
                <a:cs typeface="Arial" pitchFamily="34" charset="0"/>
              </a:rPr>
              <a:t> и </a:t>
            </a:r>
            <a:r>
              <a:rPr lang="bg-BG" sz="2000" dirty="0" err="1">
                <a:cs typeface="Arial" pitchFamily="34" charset="0"/>
              </a:rPr>
              <a:t>финни</a:t>
            </a:r>
            <a:r>
              <a:rPr lang="bg-BG" sz="2000" dirty="0">
                <a:cs typeface="Arial" pitchFamily="34" charset="0"/>
              </a:rPr>
              <a:t> гранулирани материи подобни на </a:t>
            </a:r>
            <a:r>
              <a:rPr lang="bg-BG" sz="2000" dirty="0" err="1">
                <a:cs typeface="Arial" pitchFamily="34" charset="0"/>
              </a:rPr>
              <a:t>базалната</a:t>
            </a:r>
            <a:r>
              <a:rPr lang="bg-BG" sz="2000" dirty="0">
                <a:cs typeface="Arial" pitchFamily="34" charset="0"/>
              </a:rPr>
              <a:t> мембрана. </a:t>
            </a:r>
            <a:endParaRPr lang="en-US" sz="20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bg-BG" sz="2000" dirty="0">
                <a:cs typeface="Arial" pitchFamily="34" charset="0"/>
              </a:rPr>
              <a:t>Еластичните </a:t>
            </a:r>
            <a:r>
              <a:rPr lang="bg-BG" sz="2000" dirty="0" err="1">
                <a:cs typeface="Arial" pitchFamily="34" charset="0"/>
              </a:rPr>
              <a:t>фиброзни</a:t>
            </a:r>
            <a:r>
              <a:rPr lang="bg-BG" sz="2000" dirty="0">
                <a:cs typeface="Arial" pitchFamily="34" charset="0"/>
              </a:rPr>
              <a:t> елементи могат да бъдат демонстрирани със специфично оцветяване и импрегнация.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83" y="692696"/>
            <a:ext cx="3782921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9645" y="5691603"/>
            <a:ext cx="3802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Фиг. 1. LM x 2000.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Lamina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propria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семиниферни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тубули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Показани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два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частични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среза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семиниферни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каналчета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Добре се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вижда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lamina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propria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интерстициума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намират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Лайдигови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клетки, а в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основата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снимката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виждат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кръвоносни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съдове</a:t>
            </a:r>
            <a:endParaRPr lang="bg-BG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0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4824536" cy="6025856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Миоидните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клетки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ултраструктурно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ниво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демонстрират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особеностите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присъщи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гладките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мускулни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клетки.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Ритмичните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им контракции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придвижват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сперматозоидите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тестикуларната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течност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през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семиниферните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каналчета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изхвърлящата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дуктална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система.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Кръвоносните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съдове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лимфната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мрежа 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Лайдиговите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клетки се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намират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навън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миоидния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слой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(фиг. 1.)</a:t>
            </a:r>
            <a:endParaRPr lang="bg-BG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83" y="692696"/>
            <a:ext cx="3782921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9645" y="5691603"/>
            <a:ext cx="38029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Фиг. 1. LM x 2000.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Lamina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propria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семиниферни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тубули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Показани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два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частични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среза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семиниферни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каналчета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Добре се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вижда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lamina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propria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интерстициума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намират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Лайдигови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клетки, а в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основата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снимката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се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виждат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кръвоносни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съдове</a:t>
            </a:r>
            <a:endParaRPr lang="bg-BG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2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404664"/>
            <a:ext cx="5256584" cy="655272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dirty="0" err="1">
                <a:cs typeface="Arial" pitchFamily="34" charset="0"/>
              </a:rPr>
              <a:t>Към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хемотестикуларната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бариера</a:t>
            </a:r>
            <a:r>
              <a:rPr lang="ru-RU" dirty="0">
                <a:cs typeface="Arial" pitchFamily="34" charset="0"/>
              </a:rPr>
              <a:t> се </a:t>
            </a:r>
            <a:r>
              <a:rPr lang="ru-RU" dirty="0" err="1">
                <a:cs typeface="Arial" pitchFamily="34" charset="0"/>
              </a:rPr>
              <a:t>отнасят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клетки, </a:t>
            </a:r>
            <a:r>
              <a:rPr lang="ru-RU" dirty="0" err="1">
                <a:cs typeface="Arial" pitchFamily="34" charset="0"/>
              </a:rPr>
              <a:t>които</a:t>
            </a:r>
            <a:r>
              <a:rPr lang="ru-RU" dirty="0">
                <a:cs typeface="Arial" pitchFamily="34" charset="0"/>
              </a:rPr>
              <a:t> лежат с </a:t>
            </a:r>
            <a:r>
              <a:rPr lang="ru-RU" dirty="0" err="1">
                <a:cs typeface="Arial" pitchFamily="34" charset="0"/>
              </a:rPr>
              <a:t>широката</a:t>
            </a:r>
            <a:r>
              <a:rPr lang="ru-RU" dirty="0">
                <a:cs typeface="Arial" pitchFamily="34" charset="0"/>
              </a:rPr>
              <a:t> си част </a:t>
            </a:r>
            <a:r>
              <a:rPr lang="ru-RU" dirty="0" err="1">
                <a:cs typeface="Arial" pitchFamily="34" charset="0"/>
              </a:rPr>
              <a:t>върху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базалната</a:t>
            </a:r>
            <a:r>
              <a:rPr lang="ru-RU" dirty="0">
                <a:cs typeface="Arial" pitchFamily="34" charset="0"/>
              </a:rPr>
              <a:t> мембрана и оформят </a:t>
            </a:r>
            <a:r>
              <a:rPr lang="ru-RU" dirty="0" err="1">
                <a:cs typeface="Arial" pitchFamily="34" charset="0"/>
              </a:rPr>
              <a:t>базалната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апикалната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ектоплазматична</a:t>
            </a:r>
            <a:r>
              <a:rPr lang="ru-RU" dirty="0">
                <a:cs typeface="Arial" pitchFamily="34" charset="0"/>
              </a:rPr>
              <a:t> специализация (ES)</a:t>
            </a:r>
            <a:r>
              <a:rPr lang="en-US" dirty="0">
                <a:cs typeface="Arial" pitchFamily="34" charset="0"/>
              </a:rPr>
              <a:t>.</a:t>
            </a:r>
            <a:r>
              <a:rPr lang="ru-RU" dirty="0"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dirty="0" err="1">
                <a:cs typeface="Arial" pitchFamily="34" charset="0"/>
              </a:rPr>
              <a:t>Сертолиевата</a:t>
            </a:r>
            <a:r>
              <a:rPr lang="ru-RU" dirty="0">
                <a:cs typeface="Arial" pitchFamily="34" charset="0"/>
              </a:rPr>
              <a:t> клетка лежи в </a:t>
            </a:r>
            <a:r>
              <a:rPr lang="ru-RU" dirty="0" err="1">
                <a:cs typeface="Arial" pitchFamily="34" charset="0"/>
              </a:rPr>
              <a:t>центъра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може</a:t>
            </a:r>
            <a:r>
              <a:rPr lang="ru-RU" dirty="0">
                <a:cs typeface="Arial" pitchFamily="34" charset="0"/>
              </a:rPr>
              <a:t> да </a:t>
            </a:r>
            <a:r>
              <a:rPr lang="ru-RU" dirty="0" err="1">
                <a:cs typeface="Arial" pitchFamily="34" charset="0"/>
              </a:rPr>
              <a:t>бъде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идентифицирана</a:t>
            </a:r>
            <a:r>
              <a:rPr lang="ru-RU" dirty="0">
                <a:cs typeface="Arial" pitchFamily="34" charset="0"/>
              </a:rPr>
              <a:t> по </a:t>
            </a:r>
            <a:r>
              <a:rPr lang="ru-RU" dirty="0" err="1">
                <a:cs typeface="Arial" pitchFamily="34" charset="0"/>
              </a:rPr>
              <a:t>нейното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голямо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налобено</a:t>
            </a:r>
            <a:r>
              <a:rPr lang="ru-RU" dirty="0">
                <a:cs typeface="Arial" pitchFamily="34" charset="0"/>
              </a:rPr>
              <a:t> ядро с </a:t>
            </a:r>
            <a:r>
              <a:rPr lang="ru-RU" dirty="0" err="1">
                <a:cs typeface="Arial" pitchFamily="34" charset="0"/>
              </a:rPr>
              <a:t>проминиращо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ядърце</a:t>
            </a:r>
            <a:r>
              <a:rPr lang="ru-RU" dirty="0">
                <a:cs typeface="Arial" pitchFamily="34" charset="0"/>
              </a:rPr>
              <a:t>. </a:t>
            </a:r>
            <a:endParaRPr lang="en-US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dirty="0">
                <a:cs typeface="Arial" pitchFamily="34" charset="0"/>
              </a:rPr>
              <a:t>В </a:t>
            </a:r>
            <a:r>
              <a:rPr lang="ru-RU" dirty="0" err="1">
                <a:cs typeface="Arial" pitchFamily="34" charset="0"/>
              </a:rPr>
              <a:t>цитоплазмата</a:t>
            </a:r>
            <a:r>
              <a:rPr lang="ru-RU" dirty="0">
                <a:cs typeface="Arial" pitchFamily="34" charset="0"/>
              </a:rPr>
              <a:t> под </a:t>
            </a:r>
            <a:r>
              <a:rPr lang="ru-RU" dirty="0" err="1">
                <a:cs typeface="Arial" pitchFamily="34" charset="0"/>
              </a:rPr>
              <a:t>ядрото</a:t>
            </a:r>
            <a:r>
              <a:rPr lang="ru-RU" dirty="0">
                <a:cs typeface="Arial" pitchFamily="34" charset="0"/>
              </a:rPr>
              <a:t> се </a:t>
            </a:r>
            <a:r>
              <a:rPr lang="ru-RU" dirty="0" err="1">
                <a:cs typeface="Arial" pitchFamily="34" charset="0"/>
              </a:rPr>
              <a:t>виждат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малко</a:t>
            </a:r>
            <a:r>
              <a:rPr lang="ru-RU" dirty="0">
                <a:cs typeface="Arial" pitchFamily="34" charset="0"/>
              </a:rPr>
              <a:t> митохондрии, малки </a:t>
            </a:r>
            <a:r>
              <a:rPr lang="ru-RU" dirty="0" err="1">
                <a:cs typeface="Arial" pitchFamily="34" charset="0"/>
              </a:rPr>
              <a:t>липидни</a:t>
            </a:r>
            <a:r>
              <a:rPr lang="ru-RU" dirty="0">
                <a:cs typeface="Arial" pitchFamily="34" charset="0"/>
              </a:rPr>
              <a:t> капки, </a:t>
            </a:r>
            <a:r>
              <a:rPr lang="ru-RU" dirty="0" err="1">
                <a:cs typeface="Arial" pitchFamily="34" charset="0"/>
              </a:rPr>
              <a:t>големи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прозрачни</a:t>
            </a:r>
            <a:r>
              <a:rPr lang="ru-RU" dirty="0">
                <a:cs typeface="Arial" pitchFamily="34" charset="0"/>
              </a:rPr>
              <a:t> вакуоли,  </a:t>
            </a:r>
            <a:r>
              <a:rPr lang="ru-RU" dirty="0" err="1">
                <a:cs typeface="Arial" pitchFamily="34" charset="0"/>
              </a:rPr>
              <a:t>пълни</a:t>
            </a:r>
            <a:r>
              <a:rPr lang="ru-RU" dirty="0">
                <a:cs typeface="Arial" pitchFamily="34" charset="0"/>
              </a:rPr>
              <a:t> с </a:t>
            </a:r>
            <a:r>
              <a:rPr lang="ru-RU" dirty="0" err="1">
                <a:cs typeface="Arial" pitchFamily="34" charset="0"/>
              </a:rPr>
              <a:t>глюкоген</a:t>
            </a:r>
            <a:r>
              <a:rPr lang="ru-RU" dirty="0">
                <a:cs typeface="Arial" pitchFamily="34" charset="0"/>
              </a:rPr>
              <a:t> вакуоли и </a:t>
            </a:r>
            <a:r>
              <a:rPr lang="ru-RU" dirty="0" err="1">
                <a:cs typeface="Arial" pitchFamily="34" charset="0"/>
              </a:rPr>
              <a:t>някои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филаментозни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структури</a:t>
            </a:r>
            <a:r>
              <a:rPr lang="ru-RU" dirty="0">
                <a:cs typeface="Arial" pitchFamily="34" charset="0"/>
              </a:rPr>
              <a:t>. </a:t>
            </a:r>
            <a:endParaRPr lang="en-US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dirty="0" err="1">
                <a:cs typeface="Arial" pitchFamily="34" charset="0"/>
              </a:rPr>
              <a:t>Характеристиката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тези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инфрануклеарни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органели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идентифицира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тази</a:t>
            </a:r>
            <a:r>
              <a:rPr lang="ru-RU" dirty="0">
                <a:cs typeface="Arial" pitchFamily="34" charset="0"/>
              </a:rPr>
              <a:t> клетка </a:t>
            </a:r>
            <a:r>
              <a:rPr lang="ru-RU" dirty="0" err="1">
                <a:cs typeface="Arial" pitchFamily="34" charset="0"/>
              </a:rPr>
              <a:t>като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Сертолиева</a:t>
            </a:r>
            <a:r>
              <a:rPr lang="ru-RU" dirty="0">
                <a:cs typeface="Arial" pitchFamily="34" charset="0"/>
              </a:rPr>
              <a:t> клетка тип 2. (C. </a:t>
            </a:r>
            <a:r>
              <a:rPr lang="ru-RU" dirty="0" err="1">
                <a:cs typeface="Arial" pitchFamily="34" charset="0"/>
              </a:rPr>
              <a:t>Schulze</a:t>
            </a:r>
            <a:r>
              <a:rPr lang="ru-RU" dirty="0">
                <a:cs typeface="Arial" pitchFamily="34" charset="0"/>
              </a:rPr>
              <a:t>, 1974)</a:t>
            </a:r>
            <a:endParaRPr lang="bg-BG" dirty="0"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8465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064" y="5491658"/>
            <a:ext cx="3846513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Фиг.  2 TEM x 4200.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Напречен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срез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семиниферен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тубул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 </a:t>
            </a:r>
            <a:endParaRPr lang="bg-BG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7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8952" cy="5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211669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Фиг. 3. Картинка – схема на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Сертолиева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клетка от фиг. 2</a:t>
            </a:r>
            <a:endParaRPr lang="bg-BG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7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5328592" cy="612068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cs typeface="Arial" pitchFamily="34" charset="0"/>
              </a:rPr>
              <a:t>Ектоплазматичната</a:t>
            </a:r>
            <a:r>
              <a:rPr lang="ru-RU" dirty="0">
                <a:cs typeface="Arial" pitchFamily="34" charset="0"/>
              </a:rPr>
              <a:t> специализация </a:t>
            </a:r>
            <a:r>
              <a:rPr lang="ru-RU" dirty="0" err="1">
                <a:cs typeface="Arial" pitchFamily="34" charset="0"/>
              </a:rPr>
              <a:t>представлява</a:t>
            </a:r>
            <a:r>
              <a:rPr lang="ru-RU" dirty="0">
                <a:cs typeface="Arial" pitchFamily="34" charset="0"/>
              </a:rPr>
              <a:t> комплекс от </a:t>
            </a:r>
            <a:r>
              <a:rPr lang="ru-RU" dirty="0" err="1">
                <a:cs typeface="Arial" pitchFamily="34" charset="0"/>
              </a:rPr>
              <a:t>връзки</a:t>
            </a:r>
            <a:r>
              <a:rPr lang="ru-RU" dirty="0">
                <a:cs typeface="Arial" pitchFamily="34" charset="0"/>
              </a:rPr>
              <a:t> между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 и </a:t>
            </a:r>
            <a:r>
              <a:rPr lang="ru-RU" dirty="0" err="1">
                <a:cs typeface="Arial" pitchFamily="34" charset="0"/>
              </a:rPr>
              <a:t>местата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базалната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ламина</a:t>
            </a:r>
            <a:r>
              <a:rPr lang="ru-RU" dirty="0">
                <a:cs typeface="Arial" pitchFamily="34" charset="0"/>
              </a:rPr>
              <a:t>, а </a:t>
            </a:r>
            <a:r>
              <a:rPr lang="ru-RU" dirty="0" err="1">
                <a:cs typeface="Arial" pitchFamily="34" charset="0"/>
              </a:rPr>
              <a:t>също</a:t>
            </a:r>
            <a:r>
              <a:rPr lang="ru-RU" dirty="0">
                <a:cs typeface="Arial" pitchFamily="34" charset="0"/>
              </a:rPr>
              <a:t> и между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 и </a:t>
            </a:r>
            <a:r>
              <a:rPr lang="ru-RU" dirty="0" err="1">
                <a:cs typeface="Arial" pitchFamily="34" charset="0"/>
              </a:rPr>
              <a:t>ранните</a:t>
            </a:r>
            <a:r>
              <a:rPr lang="ru-RU" dirty="0">
                <a:cs typeface="Arial" pitchFamily="34" charset="0"/>
              </a:rPr>
              <a:t> (</a:t>
            </a:r>
            <a:r>
              <a:rPr lang="ru-RU" dirty="0" err="1">
                <a:cs typeface="Arial" pitchFamily="34" charset="0"/>
              </a:rPr>
              <a:t>елонгиращите</a:t>
            </a:r>
            <a:r>
              <a:rPr lang="ru-RU" dirty="0">
                <a:cs typeface="Arial" pitchFamily="34" charset="0"/>
              </a:rPr>
              <a:t> се) и </a:t>
            </a:r>
            <a:r>
              <a:rPr lang="ru-RU" dirty="0" err="1">
                <a:cs typeface="Arial" pitchFamily="34" charset="0"/>
              </a:rPr>
              <a:t>късните</a:t>
            </a:r>
            <a:r>
              <a:rPr lang="ru-RU" dirty="0">
                <a:cs typeface="Arial" pitchFamily="34" charset="0"/>
              </a:rPr>
              <a:t> (</a:t>
            </a:r>
            <a:r>
              <a:rPr lang="ru-RU" dirty="0" err="1">
                <a:cs typeface="Arial" pitchFamily="34" charset="0"/>
              </a:rPr>
              <a:t>елонгираните</a:t>
            </a:r>
            <a:r>
              <a:rPr lang="ru-RU" dirty="0">
                <a:cs typeface="Arial" pitchFamily="34" charset="0"/>
              </a:rPr>
              <a:t>) </a:t>
            </a:r>
            <a:r>
              <a:rPr lang="ru-RU" dirty="0" err="1">
                <a:cs typeface="Arial" pitchFamily="34" charset="0"/>
              </a:rPr>
              <a:t>сперматиди</a:t>
            </a:r>
            <a:r>
              <a:rPr lang="ru-RU" dirty="0">
                <a:cs typeface="Arial" pitchFamily="34" charset="0"/>
              </a:rPr>
              <a:t>, за да се предотврати </a:t>
            </a:r>
            <a:r>
              <a:rPr lang="ru-RU" dirty="0" err="1">
                <a:cs typeface="Arial" pitchFamily="34" charset="0"/>
              </a:rPr>
              <a:t>преждевременното</a:t>
            </a:r>
            <a:r>
              <a:rPr lang="ru-RU" dirty="0">
                <a:cs typeface="Arial" pitchFamily="34" charset="0"/>
              </a:rPr>
              <a:t> им </a:t>
            </a:r>
            <a:r>
              <a:rPr lang="ru-RU" dirty="0" err="1">
                <a:cs typeface="Arial" pitchFamily="34" charset="0"/>
              </a:rPr>
              <a:t>отделяне</a:t>
            </a:r>
            <a:r>
              <a:rPr lang="ru-RU" dirty="0">
                <a:cs typeface="Arial" pitchFamily="34" charset="0"/>
              </a:rPr>
              <a:t> (</a:t>
            </a:r>
            <a:r>
              <a:rPr lang="ru-RU" dirty="0" err="1">
                <a:cs typeface="Arial" pitchFamily="34" charset="0"/>
              </a:rPr>
              <a:t>Loveland</a:t>
            </a:r>
            <a:r>
              <a:rPr lang="ru-RU" dirty="0">
                <a:cs typeface="Arial" pitchFamily="34" charset="0"/>
              </a:rPr>
              <a:t> KL </a:t>
            </a:r>
            <a:r>
              <a:rPr lang="ru-RU" dirty="0" err="1">
                <a:cs typeface="Arial" pitchFamily="34" charset="0"/>
              </a:rPr>
              <a:t>et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al</a:t>
            </a:r>
            <a:r>
              <a:rPr lang="ru-RU" dirty="0">
                <a:cs typeface="Arial" pitchFamily="34" charset="0"/>
              </a:rPr>
              <a:t>, 2004; </a:t>
            </a:r>
            <a:r>
              <a:rPr lang="ru-RU" dirty="0" err="1">
                <a:cs typeface="Arial" pitchFamily="34" charset="0"/>
              </a:rPr>
              <a:t>O’Bryan</a:t>
            </a:r>
            <a:r>
              <a:rPr lang="ru-RU" dirty="0">
                <a:cs typeface="Arial" pitchFamily="34" charset="0"/>
              </a:rPr>
              <a:t> MK </a:t>
            </a:r>
            <a:r>
              <a:rPr lang="ru-RU" dirty="0" err="1">
                <a:cs typeface="Arial" pitchFamily="34" charset="0"/>
              </a:rPr>
              <a:t>et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al</a:t>
            </a:r>
            <a:r>
              <a:rPr lang="ru-RU" dirty="0">
                <a:cs typeface="Arial" pitchFamily="34" charset="0"/>
              </a:rPr>
              <a:t>, 2008; </a:t>
            </a:r>
            <a:r>
              <a:rPr lang="ru-RU" dirty="0" err="1">
                <a:cs typeface="Arial" pitchFamily="34" charset="0"/>
              </a:rPr>
              <a:t>Kopera</a:t>
            </a:r>
            <a:r>
              <a:rPr lang="ru-RU" dirty="0">
                <a:cs typeface="Arial" pitchFamily="34" charset="0"/>
              </a:rPr>
              <a:t> IA </a:t>
            </a:r>
            <a:r>
              <a:rPr lang="ru-RU" dirty="0" err="1">
                <a:cs typeface="Arial" pitchFamily="34" charset="0"/>
              </a:rPr>
              <a:t>et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al</a:t>
            </a:r>
            <a:r>
              <a:rPr lang="ru-RU" dirty="0">
                <a:cs typeface="Arial" pitchFamily="34" charset="0"/>
              </a:rPr>
              <a:t>., 2009)</a:t>
            </a:r>
            <a:r>
              <a:rPr lang="en-US" dirty="0">
                <a:cs typeface="Arial" pitchFamily="34" charset="0"/>
              </a:rPr>
              <a:t>.</a:t>
            </a:r>
            <a:r>
              <a:rPr lang="ru-RU" dirty="0"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cs typeface="Arial" pitchFamily="34" charset="0"/>
              </a:rPr>
              <a:t>Чрез тесните </a:t>
            </a:r>
            <a:r>
              <a:rPr lang="ru-RU" dirty="0" err="1">
                <a:cs typeface="Arial" pitchFamily="34" charset="0"/>
              </a:rPr>
              <a:t>връзки</a:t>
            </a:r>
            <a:r>
              <a:rPr lang="ru-RU" dirty="0">
                <a:cs typeface="Arial" pitchFamily="34" charset="0"/>
              </a:rPr>
              <a:t> (ТJ)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 отделят </a:t>
            </a:r>
            <a:r>
              <a:rPr lang="ru-RU" dirty="0" err="1">
                <a:cs typeface="Arial" pitchFamily="34" charset="0"/>
              </a:rPr>
              <a:t>базалното</a:t>
            </a:r>
            <a:r>
              <a:rPr lang="ru-RU" dirty="0">
                <a:cs typeface="Arial" pitchFamily="34" charset="0"/>
              </a:rPr>
              <a:t> пространство от </a:t>
            </a:r>
            <a:r>
              <a:rPr lang="ru-RU" dirty="0" err="1">
                <a:cs typeface="Arial" pitchFamily="34" charset="0"/>
              </a:rPr>
              <a:t>това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лумена</a:t>
            </a:r>
            <a:r>
              <a:rPr lang="ru-RU" dirty="0">
                <a:cs typeface="Arial" pitchFamily="34" charset="0"/>
              </a:rPr>
              <a:t>. </a:t>
            </a:r>
            <a:endParaRPr lang="en-US" dirty="0"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cs typeface="Arial" pitchFamily="34" charset="0"/>
              </a:rPr>
              <a:t>Сперматогониите</a:t>
            </a:r>
            <a:r>
              <a:rPr lang="ru-RU" dirty="0">
                <a:cs typeface="Arial" pitchFamily="34" charset="0"/>
              </a:rPr>
              <a:t> се </a:t>
            </a:r>
            <a:r>
              <a:rPr lang="ru-RU" dirty="0" err="1">
                <a:cs typeface="Arial" pitchFamily="34" charset="0"/>
              </a:rPr>
              <a:t>ограничават</a:t>
            </a:r>
            <a:r>
              <a:rPr lang="ru-RU" dirty="0">
                <a:cs typeface="Arial" pitchFamily="34" charset="0"/>
              </a:rPr>
              <a:t> в </a:t>
            </a:r>
            <a:r>
              <a:rPr lang="ru-RU" dirty="0" err="1">
                <a:cs typeface="Arial" pitchFamily="34" charset="0"/>
              </a:rPr>
              <a:t>базалното</a:t>
            </a:r>
            <a:r>
              <a:rPr lang="ru-RU" dirty="0">
                <a:cs typeface="Arial" pitchFamily="34" charset="0"/>
              </a:rPr>
              <a:t> пространство, а </a:t>
            </a:r>
            <a:r>
              <a:rPr lang="ru-RU" dirty="0" err="1">
                <a:cs typeface="Arial" pitchFamily="34" charset="0"/>
              </a:rPr>
              <a:t>сперматоцитите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сперматидите</a:t>
            </a:r>
            <a:r>
              <a:rPr lang="ru-RU" dirty="0">
                <a:cs typeface="Arial" pitchFamily="34" charset="0"/>
              </a:rPr>
              <a:t> в </a:t>
            </a:r>
            <a:r>
              <a:rPr lang="ru-RU" dirty="0" err="1">
                <a:cs typeface="Arial" pitchFamily="34" charset="0"/>
              </a:rPr>
              <a:t>адлуминалното</a:t>
            </a:r>
            <a:r>
              <a:rPr lang="ru-RU" dirty="0">
                <a:cs typeface="Arial" pitchFamily="34" charset="0"/>
              </a:rPr>
              <a:t>. </a:t>
            </a:r>
            <a:endParaRPr lang="en-US" dirty="0"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cs typeface="Arial" pitchFamily="34" charset="0"/>
              </a:rPr>
              <a:t>Тези</a:t>
            </a:r>
            <a:r>
              <a:rPr lang="ru-RU" dirty="0">
                <a:cs typeface="Arial" pitchFamily="34" charset="0"/>
              </a:rPr>
              <a:t> тесни </a:t>
            </a:r>
            <a:r>
              <a:rPr lang="ru-RU" dirty="0" err="1">
                <a:cs typeface="Arial" pitchFamily="34" charset="0"/>
              </a:rPr>
              <a:t>мостчета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 се </a:t>
            </a:r>
            <a:r>
              <a:rPr lang="ru-RU" dirty="0" err="1">
                <a:cs typeface="Arial" pitchFamily="34" charset="0"/>
              </a:rPr>
              <a:t>разглеждат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също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като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морфологична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изява</a:t>
            </a:r>
            <a:r>
              <a:rPr lang="ru-RU" dirty="0">
                <a:cs typeface="Arial" pitchFamily="34" charset="0"/>
              </a:rPr>
              <a:t> на ХТБ (</a:t>
            </a:r>
            <a:r>
              <a:rPr lang="ru-RU" dirty="0" err="1">
                <a:cs typeface="Arial" pitchFamily="34" charset="0"/>
              </a:rPr>
              <a:t>Fawcet</a:t>
            </a:r>
            <a:r>
              <a:rPr lang="ru-RU" dirty="0">
                <a:cs typeface="Arial" pitchFamily="34" charset="0"/>
              </a:rPr>
              <a:t>, 1975)</a:t>
            </a:r>
            <a:r>
              <a:rPr lang="en-US" dirty="0"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cs typeface="Arial" pitchFamily="34" charset="0"/>
              </a:rPr>
              <a:t>Базалната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ектоплазматична</a:t>
            </a:r>
            <a:r>
              <a:rPr lang="ru-RU" dirty="0">
                <a:cs typeface="Arial" pitchFamily="34" charset="0"/>
              </a:rPr>
              <a:t> специализация </a:t>
            </a:r>
            <a:r>
              <a:rPr lang="ru-RU" dirty="0" err="1">
                <a:cs typeface="Arial" pitchFamily="34" charset="0"/>
              </a:rPr>
              <a:t>допринася</a:t>
            </a:r>
            <a:r>
              <a:rPr lang="ru-RU" dirty="0">
                <a:cs typeface="Arial" pitchFamily="34" charset="0"/>
              </a:rPr>
              <a:t> за </a:t>
            </a:r>
            <a:r>
              <a:rPr lang="ru-RU" dirty="0" err="1">
                <a:cs typeface="Arial" pitchFamily="34" charset="0"/>
              </a:rPr>
              <a:t>интегритета</a:t>
            </a:r>
            <a:r>
              <a:rPr lang="ru-RU" dirty="0">
                <a:cs typeface="Arial" pitchFamily="34" charset="0"/>
              </a:rPr>
              <a:t> на ХТБ понеже </a:t>
            </a:r>
            <a:r>
              <a:rPr lang="ru-RU" dirty="0" err="1">
                <a:cs typeface="Arial" pitchFamily="34" charset="0"/>
              </a:rPr>
              <a:t>обхваща</a:t>
            </a:r>
            <a:r>
              <a:rPr lang="ru-RU" dirty="0">
                <a:cs typeface="Arial" pitchFamily="34" charset="0"/>
              </a:rPr>
              <a:t> тесните </a:t>
            </a:r>
            <a:r>
              <a:rPr lang="ru-RU" dirty="0" err="1">
                <a:cs typeface="Arial" pitchFamily="34" charset="0"/>
              </a:rPr>
              <a:t>връзки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подобни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дезмозни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връзки</a:t>
            </a:r>
            <a:r>
              <a:rPr lang="ru-RU" dirty="0">
                <a:cs typeface="Arial" pitchFamily="34" charset="0"/>
              </a:rPr>
              <a:t> (фиг. 4)</a:t>
            </a:r>
            <a:r>
              <a:rPr lang="en-US" dirty="0">
                <a:cs typeface="Arial" pitchFamily="34" charset="0"/>
              </a:rPr>
              <a:t>.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3191"/>
          <a:stretch/>
        </p:blipFill>
        <p:spPr bwMode="auto">
          <a:xfrm>
            <a:off x="5556737" y="764705"/>
            <a:ext cx="3441645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6737" y="4611805"/>
            <a:ext cx="34416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Фиг. 4. а) ТЕМ х 11 000.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Интерцелуларните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пространства между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Сертолиеви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клетки и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блед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сперматогоний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тип А в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базалното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пространство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герминалната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тъкан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Интерцелуларното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пространство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да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бъде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демонстрирано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чрез следи от субстанции,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лантанум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от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базалната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ламина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мостчето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Сертолиевата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клетка (стрелка)</a:t>
            </a:r>
          </a:p>
          <a:p>
            <a:pPr algn="ctr"/>
            <a:r>
              <a:rPr lang="ru-RU" sz="1100" b="1" dirty="0">
                <a:latin typeface="Arial" pitchFamily="34" charset="0"/>
                <a:cs typeface="Arial" pitchFamily="34" charset="0"/>
              </a:rPr>
              <a:t>b) ТЕМ х 40 000. В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относително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дебели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срези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запушващи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ограничаващи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връзки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Nagano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Susuki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, 1976)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могат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да се видят </a:t>
            </a:r>
            <a:r>
              <a:rPr lang="ru-RU" sz="1100" b="1" dirty="0" err="1">
                <a:latin typeface="Arial" pitchFamily="34" charset="0"/>
                <a:cs typeface="Arial" pitchFamily="34" charset="0"/>
              </a:rPr>
              <a:t>като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ярки линии</a:t>
            </a:r>
          </a:p>
        </p:txBody>
      </p:sp>
    </p:spTree>
    <p:extLst>
      <p:ext uri="{BB962C8B-B14F-4D97-AF65-F5344CB8AC3E}">
        <p14:creationId xmlns:p14="http://schemas.microsoft.com/office/powerpoint/2010/main" val="72553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440160"/>
          </a:xfrm>
        </p:spPr>
        <p:txBody>
          <a:bodyPr/>
          <a:lstStyle/>
          <a:p>
            <a:r>
              <a:rPr lang="en-US" dirty="0"/>
              <a:t> </a:t>
            </a:r>
            <a:r>
              <a:rPr lang="bg-BG" dirty="0"/>
              <a:t>Класификация на </a:t>
            </a:r>
            <a:r>
              <a:rPr lang="bg-BG" dirty="0" err="1"/>
              <a:t>хипоорхидизма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bg-BG" dirty="0"/>
              <a:t>Под мъжки </a:t>
            </a:r>
            <a:r>
              <a:rPr lang="bg-BG" dirty="0" err="1"/>
              <a:t>хипогонадизъм</a:t>
            </a:r>
            <a:r>
              <a:rPr lang="bg-BG" dirty="0"/>
              <a:t> (</a:t>
            </a:r>
            <a:r>
              <a:rPr lang="bg-BG" dirty="0" err="1"/>
              <a:t>хипоорхидизъм</a:t>
            </a:r>
            <a:r>
              <a:rPr lang="bg-BG" dirty="0"/>
              <a:t>) се разбира намаляването или отпадането на една от функциите на тестисите – ендокринната или </a:t>
            </a:r>
            <a:r>
              <a:rPr lang="bg-BG" dirty="0" err="1"/>
              <a:t>сперматогенезата</a:t>
            </a:r>
            <a:r>
              <a:rPr lang="bg-BG" dirty="0"/>
              <a:t>, а може и двете заедно.</a:t>
            </a:r>
            <a:endParaRPr lang="en-US" dirty="0"/>
          </a:p>
          <a:p>
            <a:pPr marL="109728" indent="0">
              <a:buNone/>
            </a:pPr>
            <a:r>
              <a:rPr lang="bg-BG" dirty="0"/>
              <a:t>Отпадането на ендокринната функция на тестисите предизвиква соматични и психични отклонения, </a:t>
            </a:r>
            <a:r>
              <a:rPr lang="bg-BG" b="1" dirty="0"/>
              <a:t>а изолираното засягане на </a:t>
            </a:r>
            <a:r>
              <a:rPr lang="bg-BG" b="1" dirty="0" err="1"/>
              <a:t>сперматогенезата</a:t>
            </a:r>
            <a:r>
              <a:rPr lang="bg-BG" b="1" dirty="0"/>
              <a:t> се проявява само със загуба на оплодителната способност.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3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81840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lnSpc>
                <a:spcPct val="170000"/>
              </a:lnSpc>
              <a:buNone/>
            </a:pPr>
            <a:r>
              <a:rPr lang="ru-RU" dirty="0" err="1">
                <a:cs typeface="Arial" pitchFamily="34" charset="0"/>
              </a:rPr>
              <a:t>Към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динамиката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клетъчните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връзки</a:t>
            </a:r>
            <a:r>
              <a:rPr lang="ru-RU" dirty="0">
                <a:cs typeface="Arial" pitchFamily="34" charset="0"/>
              </a:rPr>
              <a:t> между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герминативните</a:t>
            </a:r>
            <a:r>
              <a:rPr lang="ru-RU" dirty="0">
                <a:cs typeface="Arial" pitchFamily="34" charset="0"/>
              </a:rPr>
              <a:t> клетки </a:t>
            </a:r>
            <a:r>
              <a:rPr lang="ru-RU" dirty="0" err="1">
                <a:cs typeface="Arial" pitchFamily="34" charset="0"/>
              </a:rPr>
              <a:t>ще</a:t>
            </a:r>
            <a:r>
              <a:rPr lang="ru-RU" dirty="0">
                <a:cs typeface="Arial" pitchFamily="34" charset="0"/>
              </a:rPr>
              <a:t> се </a:t>
            </a:r>
            <a:r>
              <a:rPr lang="ru-RU" dirty="0" err="1">
                <a:cs typeface="Arial" pitchFamily="34" charset="0"/>
              </a:rPr>
              <a:t>върнем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малко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по-късно</a:t>
            </a:r>
            <a:r>
              <a:rPr lang="ru-RU" dirty="0">
                <a:cs typeface="Arial" pitchFamily="34" charset="0"/>
              </a:rPr>
              <a:t> след </a:t>
            </a:r>
            <a:r>
              <a:rPr lang="ru-RU" dirty="0" err="1">
                <a:cs typeface="Arial" pitchFamily="34" charset="0"/>
              </a:rPr>
              <a:t>като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изясним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някои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други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основни</a:t>
            </a:r>
            <a:r>
              <a:rPr lang="ru-RU" dirty="0">
                <a:cs typeface="Arial" pitchFamily="34" charset="0"/>
              </a:rPr>
              <a:t> функции на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клетки.</a:t>
            </a:r>
          </a:p>
          <a:p>
            <a:pPr marL="109728" indent="0" algn="just">
              <a:lnSpc>
                <a:spcPct val="170000"/>
              </a:lnSpc>
              <a:buNone/>
            </a:pP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 </a:t>
            </a:r>
            <a:r>
              <a:rPr lang="ru-RU" dirty="0" err="1">
                <a:cs typeface="Arial" pitchFamily="34" charset="0"/>
              </a:rPr>
              <a:t>са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соматични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опорни</a:t>
            </a:r>
            <a:r>
              <a:rPr lang="ru-RU" dirty="0">
                <a:cs typeface="Arial" pitchFamily="34" charset="0"/>
              </a:rPr>
              <a:t> клетки на </a:t>
            </a:r>
            <a:r>
              <a:rPr lang="ru-RU" dirty="0" err="1">
                <a:cs typeface="Arial" pitchFamily="34" charset="0"/>
              </a:rPr>
              <a:t>герминативната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тъкан</a:t>
            </a:r>
            <a:r>
              <a:rPr lang="ru-RU" dirty="0">
                <a:cs typeface="Arial" pitchFamily="34" charset="0"/>
              </a:rPr>
              <a:t>. </a:t>
            </a:r>
            <a:endParaRPr lang="en-US" dirty="0">
              <a:cs typeface="Arial" pitchFamily="34" charset="0"/>
            </a:endParaRPr>
          </a:p>
          <a:p>
            <a:pPr marL="109728" indent="0" algn="just">
              <a:lnSpc>
                <a:spcPct val="170000"/>
              </a:lnSpc>
              <a:buNone/>
            </a:pPr>
            <a:r>
              <a:rPr lang="ru-RU" dirty="0" err="1">
                <a:cs typeface="Arial" pitchFamily="34" charset="0"/>
              </a:rPr>
              <a:t>Прокурсорите</a:t>
            </a:r>
            <a:r>
              <a:rPr lang="ru-RU" dirty="0">
                <a:cs typeface="Arial" pitchFamily="34" charset="0"/>
              </a:rPr>
              <a:t> им </a:t>
            </a:r>
            <a:r>
              <a:rPr lang="ru-RU" dirty="0" err="1">
                <a:cs typeface="Arial" pitchFamily="34" charset="0"/>
              </a:rPr>
              <a:t>произхождат</a:t>
            </a:r>
            <a:r>
              <a:rPr lang="ru-RU" dirty="0">
                <a:cs typeface="Arial" pitchFamily="34" charset="0"/>
              </a:rPr>
              <a:t> от </a:t>
            </a:r>
            <a:r>
              <a:rPr lang="ru-RU" dirty="0" err="1">
                <a:cs typeface="Arial" pitchFamily="34" charset="0"/>
              </a:rPr>
              <a:t>соматичните</a:t>
            </a:r>
            <a:r>
              <a:rPr lang="ru-RU" dirty="0">
                <a:cs typeface="Arial" pitchFamily="34" charset="0"/>
              </a:rPr>
              <a:t> клетки </a:t>
            </a:r>
            <a:r>
              <a:rPr lang="ru-RU" dirty="0" err="1">
                <a:cs typeface="Arial" pitchFamily="34" charset="0"/>
              </a:rPr>
              <a:t>обхващащи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гонадния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хълм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играят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изключително</a:t>
            </a:r>
            <a:r>
              <a:rPr lang="ru-RU" dirty="0">
                <a:cs typeface="Arial" pitchFamily="34" charset="0"/>
              </a:rPr>
              <a:t> важна роля в </a:t>
            </a:r>
            <a:r>
              <a:rPr lang="ru-RU" dirty="0" err="1">
                <a:cs typeface="Arial" pitchFamily="34" charset="0"/>
              </a:rPr>
              <a:t>развитието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тестиса</a:t>
            </a:r>
            <a:r>
              <a:rPr lang="ru-RU" dirty="0">
                <a:cs typeface="Arial" pitchFamily="34" charset="0"/>
              </a:rPr>
              <a:t>. </a:t>
            </a:r>
            <a:endParaRPr lang="en-US" dirty="0">
              <a:cs typeface="Arial" pitchFamily="34" charset="0"/>
            </a:endParaRPr>
          </a:p>
          <a:p>
            <a:pPr marL="109728" indent="0" algn="just">
              <a:lnSpc>
                <a:spcPct val="170000"/>
              </a:lnSpc>
              <a:buNone/>
            </a:pPr>
            <a:r>
              <a:rPr lang="ru-RU" dirty="0">
                <a:cs typeface="Arial" pitchFamily="34" charset="0"/>
              </a:rPr>
              <a:t>Те </a:t>
            </a:r>
            <a:r>
              <a:rPr lang="ru-RU" dirty="0" err="1">
                <a:cs typeface="Arial" pitchFamily="34" charset="0"/>
              </a:rPr>
              <a:t>са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мястото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експресията</a:t>
            </a:r>
            <a:r>
              <a:rPr lang="ru-RU" dirty="0">
                <a:cs typeface="Arial" pitchFamily="34" charset="0"/>
              </a:rPr>
              <a:t> на гена </a:t>
            </a:r>
            <a:r>
              <a:rPr lang="ru-RU" dirty="0" err="1">
                <a:cs typeface="Arial" pitchFamily="34" charset="0"/>
              </a:rPr>
              <a:t>SRY,който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представлява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ключов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елемент</a:t>
            </a:r>
            <a:r>
              <a:rPr lang="ru-RU" dirty="0">
                <a:cs typeface="Arial" pitchFamily="34" charset="0"/>
              </a:rPr>
              <a:t> в </a:t>
            </a:r>
            <a:r>
              <a:rPr lang="ru-RU" dirty="0" err="1">
                <a:cs typeface="Arial" pitchFamily="34" charset="0"/>
              </a:rPr>
              <a:t>тестикуларното</a:t>
            </a:r>
            <a:r>
              <a:rPr lang="ru-RU" dirty="0">
                <a:cs typeface="Arial" pitchFamily="34" charset="0"/>
              </a:rPr>
              <a:t> развитие (</a:t>
            </a:r>
            <a:r>
              <a:rPr lang="ru-RU" dirty="0" err="1">
                <a:cs typeface="Arial" pitchFamily="34" charset="0"/>
              </a:rPr>
              <a:t>Кoopman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et</a:t>
            </a:r>
            <a:r>
              <a:rPr lang="ru-RU" dirty="0">
                <a:cs typeface="Arial" pitchFamily="34" charset="0"/>
              </a:rPr>
              <a:t> al.,1991). </a:t>
            </a:r>
            <a:endParaRPr lang="en-US" dirty="0">
              <a:cs typeface="Arial" pitchFamily="34" charset="0"/>
            </a:endParaRPr>
          </a:p>
          <a:p>
            <a:pPr marL="109728" indent="0" algn="just">
              <a:lnSpc>
                <a:spcPct val="170000"/>
              </a:lnSpc>
              <a:buNone/>
            </a:pPr>
            <a:r>
              <a:rPr lang="ru-RU" dirty="0" err="1">
                <a:cs typeface="Arial" pitchFamily="34" charset="0"/>
              </a:rPr>
              <a:t>Този</a:t>
            </a:r>
            <a:r>
              <a:rPr lang="ru-RU" dirty="0">
                <a:cs typeface="Arial" pitchFamily="34" charset="0"/>
              </a:rPr>
              <a:t> ген е </a:t>
            </a:r>
            <a:r>
              <a:rPr lang="ru-RU" dirty="0" err="1">
                <a:cs typeface="Arial" pitchFamily="34" charset="0"/>
              </a:rPr>
              <a:t>открит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върху</a:t>
            </a:r>
            <a:r>
              <a:rPr lang="ru-RU" dirty="0">
                <a:cs typeface="Arial" pitchFamily="34" charset="0"/>
              </a:rPr>
              <a:t> У </a:t>
            </a:r>
            <a:r>
              <a:rPr lang="ru-RU" dirty="0" err="1">
                <a:cs typeface="Arial" pitchFamily="34" charset="0"/>
              </a:rPr>
              <a:t>хромозомата</a:t>
            </a:r>
            <a:r>
              <a:rPr lang="ru-RU" dirty="0">
                <a:cs typeface="Arial" pitchFamily="34" charset="0"/>
              </a:rPr>
              <a:t>, </a:t>
            </a:r>
            <a:r>
              <a:rPr lang="ru-RU" dirty="0" err="1">
                <a:cs typeface="Arial" pitchFamily="34" charset="0"/>
              </a:rPr>
              <a:t>шифрира</a:t>
            </a:r>
            <a:r>
              <a:rPr lang="ru-RU" dirty="0">
                <a:cs typeface="Arial" pitchFamily="34" charset="0"/>
              </a:rPr>
              <a:t> SRY </a:t>
            </a:r>
            <a:r>
              <a:rPr lang="ru-RU" dirty="0" err="1">
                <a:cs typeface="Arial" pitchFamily="34" charset="0"/>
              </a:rPr>
              <a:t>протеин,фактор</a:t>
            </a:r>
            <a:r>
              <a:rPr lang="ru-RU" dirty="0">
                <a:cs typeface="Arial" pitchFamily="34" charset="0"/>
              </a:rPr>
              <a:t> в </a:t>
            </a:r>
            <a:r>
              <a:rPr lang="ru-RU" dirty="0" err="1">
                <a:cs typeface="Arial" pitchFamily="34" charset="0"/>
              </a:rPr>
              <a:t>транскрипцията</a:t>
            </a:r>
            <a:r>
              <a:rPr lang="ru-RU" dirty="0">
                <a:cs typeface="Arial" pitchFamily="34" charset="0"/>
              </a:rPr>
              <a:t> (</a:t>
            </a:r>
            <a:r>
              <a:rPr lang="ru-RU" dirty="0" err="1">
                <a:cs typeface="Arial" pitchFamily="34" charset="0"/>
              </a:rPr>
              <a:t>Кoopman</a:t>
            </a:r>
            <a:r>
              <a:rPr lang="ru-RU" dirty="0">
                <a:cs typeface="Arial" pitchFamily="34" charset="0"/>
              </a:rPr>
              <a:t> Р., 2005).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002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737824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2400" dirty="0" err="1">
                <a:cs typeface="Arial" pitchFamily="34" charset="0"/>
              </a:rPr>
              <a:t>Експресията</a:t>
            </a:r>
            <a:r>
              <a:rPr lang="ru-RU" sz="2400" dirty="0">
                <a:cs typeface="Arial" pitchFamily="34" charset="0"/>
              </a:rPr>
              <a:t> на SRY протеин се </a:t>
            </a:r>
            <a:r>
              <a:rPr lang="ru-RU" sz="2400" dirty="0" err="1">
                <a:cs typeface="Arial" pitchFamily="34" charset="0"/>
              </a:rPr>
              <a:t>последва</a:t>
            </a:r>
            <a:r>
              <a:rPr lang="ru-RU" sz="2400" dirty="0">
                <a:cs typeface="Arial" pitchFamily="34" charset="0"/>
              </a:rPr>
              <a:t> от синтеза на </a:t>
            </a:r>
            <a:r>
              <a:rPr lang="ru-RU" sz="2400" dirty="0" err="1">
                <a:cs typeface="Arial" pitchFamily="34" charset="0"/>
              </a:rPr>
              <a:t>Мюлерова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инхибираща</a:t>
            </a:r>
            <a:r>
              <a:rPr lang="ru-RU" sz="2400" dirty="0">
                <a:cs typeface="Arial" pitchFamily="34" charset="0"/>
              </a:rPr>
              <a:t> субстанция (MIS) в </a:t>
            </a:r>
            <a:r>
              <a:rPr lang="ru-RU" sz="2400" dirty="0" err="1">
                <a:cs typeface="Arial" pitchFamily="34" charset="0"/>
              </a:rPr>
              <a:t>Сертолиевите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клетки,която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посредничи</a:t>
            </a:r>
            <a:r>
              <a:rPr lang="ru-RU" sz="2400" dirty="0">
                <a:cs typeface="Arial" pitchFamily="34" charset="0"/>
              </a:rPr>
              <a:t> в </a:t>
            </a:r>
            <a:r>
              <a:rPr lang="ru-RU" sz="2400" dirty="0" err="1">
                <a:cs typeface="Arial" pitchFamily="34" charset="0"/>
              </a:rPr>
              <a:t>процеса</a:t>
            </a:r>
            <a:r>
              <a:rPr lang="ru-RU" sz="2400" dirty="0">
                <a:cs typeface="Arial" pitchFamily="34" charset="0"/>
              </a:rPr>
              <a:t> на дегенерация на </a:t>
            </a:r>
            <a:r>
              <a:rPr lang="ru-RU" sz="2400" dirty="0" err="1">
                <a:cs typeface="Arial" pitchFamily="34" charset="0"/>
              </a:rPr>
              <a:t>Мюлер</a:t>
            </a:r>
            <a:r>
              <a:rPr lang="en-US" sz="2400" dirty="0">
                <a:cs typeface="Arial" pitchFamily="34" charset="0"/>
              </a:rPr>
              <a:t>o</a:t>
            </a:r>
            <a:r>
              <a:rPr lang="ru-RU" sz="2400" dirty="0">
                <a:cs typeface="Arial" pitchFamily="34" charset="0"/>
              </a:rPr>
              <a:t>вия канал (</a:t>
            </a:r>
            <a:r>
              <a:rPr lang="ru-RU" sz="2400" dirty="0" err="1">
                <a:cs typeface="Arial" pitchFamily="34" charset="0"/>
              </a:rPr>
              <a:t>прекурсора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женския</a:t>
            </a:r>
            <a:r>
              <a:rPr lang="ru-RU" sz="2400" dirty="0">
                <a:cs typeface="Arial" pitchFamily="34" charset="0"/>
              </a:rPr>
              <a:t> полов тракт). </a:t>
            </a:r>
            <a:endParaRPr lang="en-US" sz="2400" dirty="0">
              <a:cs typeface="Arial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ru-RU" sz="2400" dirty="0" err="1">
                <a:cs typeface="Arial" pitchFamily="34" charset="0"/>
              </a:rPr>
              <a:t>Това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позволява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нормалното</a:t>
            </a:r>
            <a:r>
              <a:rPr lang="ru-RU" sz="2400" dirty="0">
                <a:cs typeface="Arial" pitchFamily="34" charset="0"/>
              </a:rPr>
              <a:t> развитие на </a:t>
            </a:r>
            <a:r>
              <a:rPr lang="ru-RU" sz="2400" dirty="0" err="1">
                <a:cs typeface="Arial" pitchFamily="34" charset="0"/>
              </a:rPr>
              <a:t>мъжкия</a:t>
            </a:r>
            <a:r>
              <a:rPr lang="ru-RU" sz="2400" dirty="0">
                <a:cs typeface="Arial" pitchFamily="34" charset="0"/>
              </a:rPr>
              <a:t> полов тракт от </a:t>
            </a:r>
            <a:r>
              <a:rPr lang="ru-RU" sz="2400" dirty="0" err="1">
                <a:cs typeface="Arial" pitchFamily="34" charset="0"/>
              </a:rPr>
              <a:t>Волфовия</a:t>
            </a:r>
            <a:r>
              <a:rPr lang="ru-RU" sz="2400" dirty="0">
                <a:cs typeface="Arial" pitchFamily="34" charset="0"/>
              </a:rPr>
              <a:t> (</a:t>
            </a:r>
            <a:r>
              <a:rPr lang="ru-RU" sz="2400" dirty="0" err="1">
                <a:cs typeface="Arial" pitchFamily="34" charset="0"/>
              </a:rPr>
              <a:t>мезонефричен</a:t>
            </a:r>
            <a:r>
              <a:rPr lang="ru-RU" sz="2400" dirty="0">
                <a:cs typeface="Arial" pitchFamily="34" charset="0"/>
              </a:rPr>
              <a:t>) канал. </a:t>
            </a:r>
            <a:endParaRPr lang="en-US" sz="2400" dirty="0">
              <a:cs typeface="Arial" pitchFamily="34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r>
              <a:rPr lang="ru-RU" sz="2400" dirty="0" err="1">
                <a:cs typeface="Arial" pitchFamily="34" charset="0"/>
              </a:rPr>
              <a:t>Експресията</a:t>
            </a:r>
            <a:r>
              <a:rPr lang="ru-RU" sz="2400" dirty="0">
                <a:cs typeface="Arial" pitchFamily="34" charset="0"/>
              </a:rPr>
              <a:t> на MIS се </a:t>
            </a:r>
            <a:r>
              <a:rPr lang="ru-RU" sz="2400" dirty="0" err="1">
                <a:cs typeface="Arial" pitchFamily="34" charset="0"/>
              </a:rPr>
              <a:t>регулира</a:t>
            </a:r>
            <a:r>
              <a:rPr lang="ru-RU" sz="2400" dirty="0">
                <a:cs typeface="Arial" pitchFamily="34" charset="0"/>
              </a:rPr>
              <a:t> от единичен </a:t>
            </a:r>
            <a:r>
              <a:rPr lang="ru-RU" sz="2400" dirty="0" err="1">
                <a:cs typeface="Arial" pitchFamily="34" charset="0"/>
              </a:rPr>
              <a:t>нуклеарен</a:t>
            </a:r>
            <a:r>
              <a:rPr lang="ru-RU" sz="2400" dirty="0">
                <a:cs typeface="Arial" pitchFamily="34" charset="0"/>
              </a:rPr>
              <a:t> рецептор, SF-1 (</a:t>
            </a:r>
            <a:r>
              <a:rPr lang="ru-RU" sz="2400" dirty="0" err="1">
                <a:cs typeface="Arial" pitchFamily="34" charset="0"/>
              </a:rPr>
              <a:t>steroidogenic</a:t>
            </a:r>
            <a:r>
              <a:rPr lang="ru-RU" sz="2400" dirty="0">
                <a:cs typeface="Arial" pitchFamily="34" charset="0"/>
              </a:rPr>
              <a:t> factor-1; </a:t>
            </a:r>
            <a:r>
              <a:rPr lang="ru-RU" sz="2400" dirty="0" err="1">
                <a:cs typeface="Arial" pitchFamily="34" charset="0"/>
              </a:rPr>
              <a:t>Giniliet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al</a:t>
            </a:r>
            <a:r>
              <a:rPr lang="ru-RU" sz="2400" dirty="0">
                <a:cs typeface="Arial" pitchFamily="34" charset="0"/>
              </a:rPr>
              <a:t>., 1997).</a:t>
            </a:r>
            <a:endParaRPr lang="bg-BG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61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95384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cs typeface="Arial" pitchFamily="34" charset="0"/>
              </a:rPr>
              <a:t>Друг </a:t>
            </a:r>
            <a:r>
              <a:rPr lang="ru-RU" sz="2400" dirty="0" err="1">
                <a:cs typeface="Arial" pitchFamily="34" charset="0"/>
              </a:rPr>
              <a:t>Сертоли-клетъчен</a:t>
            </a:r>
            <a:r>
              <a:rPr lang="ru-RU" sz="2400" dirty="0">
                <a:cs typeface="Arial" pitchFamily="34" charset="0"/>
              </a:rPr>
              <a:t> продукт, </a:t>
            </a:r>
            <a:r>
              <a:rPr lang="ru-RU" sz="2400" dirty="0" err="1">
                <a:cs typeface="Arial" pitchFamily="34" charset="0"/>
              </a:rPr>
              <a:t>експресиран</a:t>
            </a:r>
            <a:r>
              <a:rPr lang="ru-RU" sz="2400" dirty="0">
                <a:cs typeface="Arial" pitchFamily="34" charset="0"/>
              </a:rPr>
              <a:t> в </a:t>
            </a:r>
            <a:r>
              <a:rPr lang="ru-RU" sz="2400" dirty="0" err="1">
                <a:cs typeface="Arial" pitchFamily="34" charset="0"/>
              </a:rPr>
              <a:t>ранното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гонадално</a:t>
            </a:r>
            <a:r>
              <a:rPr lang="ru-RU" sz="2400" dirty="0">
                <a:cs typeface="Arial" pitchFamily="34" charset="0"/>
              </a:rPr>
              <a:t> развитие е </a:t>
            </a:r>
            <a:r>
              <a:rPr lang="ru-RU" sz="2400" dirty="0" err="1">
                <a:cs typeface="Arial" pitchFamily="34" charset="0"/>
              </a:rPr>
              <a:t>desert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hedgehog</a:t>
            </a:r>
            <a:r>
              <a:rPr lang="ru-RU" sz="2400" dirty="0">
                <a:cs typeface="Arial" pitchFamily="34" charset="0"/>
              </a:rPr>
              <a:t> (</a:t>
            </a:r>
            <a:r>
              <a:rPr lang="ru-RU" sz="2400" dirty="0" err="1">
                <a:cs typeface="Arial" pitchFamily="34" charset="0"/>
              </a:rPr>
              <a:t>Dhh-пустинен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таралеж</a:t>
            </a:r>
            <a:r>
              <a:rPr lang="ru-RU" sz="2400" dirty="0">
                <a:cs typeface="Arial" pitchFamily="34" charset="0"/>
              </a:rPr>
              <a:t>), </a:t>
            </a:r>
            <a:r>
              <a:rPr lang="ru-RU" sz="2400" dirty="0" err="1">
                <a:cs typeface="Arial" pitchFamily="34" charset="0"/>
              </a:rPr>
              <a:t>който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сигнализира</a:t>
            </a:r>
            <a:r>
              <a:rPr lang="ru-RU" sz="2400" dirty="0">
                <a:cs typeface="Arial" pitchFamily="34" charset="0"/>
              </a:rPr>
              <a:t> чрез един </a:t>
            </a:r>
            <a:r>
              <a:rPr lang="ru-RU" sz="2400" dirty="0" err="1">
                <a:cs typeface="Arial" pitchFamily="34" charset="0"/>
              </a:rPr>
              <a:t>разпокъсан</a:t>
            </a:r>
            <a:r>
              <a:rPr lang="ru-RU" sz="2400" dirty="0">
                <a:cs typeface="Arial" pitchFamily="34" charset="0"/>
              </a:rPr>
              <a:t> протеин в </a:t>
            </a:r>
            <a:r>
              <a:rPr lang="ru-RU" sz="2400" dirty="0" err="1">
                <a:cs typeface="Arial" pitchFamily="34" charset="0"/>
              </a:rPr>
              <a:t>Лайдиговите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клетки,друг</a:t>
            </a:r>
            <a:r>
              <a:rPr lang="ru-RU" sz="2400" dirty="0">
                <a:cs typeface="Arial" pitchFamily="34" charset="0"/>
              </a:rPr>
              <a:t> специфичен </a:t>
            </a:r>
            <a:r>
              <a:rPr lang="ru-RU" sz="2400" dirty="0" err="1">
                <a:cs typeface="Arial" pitchFamily="34" charset="0"/>
              </a:rPr>
              <a:t>мъжки</a:t>
            </a:r>
            <a:r>
              <a:rPr lang="ru-RU" sz="2400" dirty="0">
                <a:cs typeface="Arial" pitchFamily="34" charset="0"/>
              </a:rPr>
              <a:t> продукт. </a:t>
            </a:r>
            <a:endParaRPr lang="en-US" sz="24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>
                <a:cs typeface="Arial" pitchFamily="34" charset="0"/>
              </a:rPr>
              <a:t>Делецията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Dhh</a:t>
            </a:r>
            <a:r>
              <a:rPr lang="ru-RU" sz="2400" dirty="0">
                <a:cs typeface="Arial" pitchFamily="34" charset="0"/>
              </a:rPr>
              <a:t> у мишки води до </a:t>
            </a:r>
            <a:r>
              <a:rPr lang="ru-RU" sz="2400" dirty="0" err="1">
                <a:cs typeface="Arial" pitchFamily="34" charset="0"/>
              </a:rPr>
              <a:t>мъжки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стерилитет,дължащ</a:t>
            </a:r>
            <a:r>
              <a:rPr lang="ru-RU" sz="2400" dirty="0">
                <a:cs typeface="Arial" pitchFamily="34" charset="0"/>
              </a:rPr>
              <a:t> се на </a:t>
            </a:r>
            <a:r>
              <a:rPr lang="ru-RU" sz="2400" dirty="0" err="1">
                <a:cs typeface="Arial" pitchFamily="34" charset="0"/>
              </a:rPr>
              <a:t>пълна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липса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сперматозоиди</a:t>
            </a:r>
            <a:r>
              <a:rPr lang="ru-RU" sz="2400" dirty="0">
                <a:cs typeface="Arial" pitchFamily="34" charset="0"/>
              </a:rPr>
              <a:t> (</a:t>
            </a:r>
            <a:r>
              <a:rPr lang="ru-RU" sz="2400" dirty="0" err="1">
                <a:cs typeface="Arial" pitchFamily="34" charset="0"/>
              </a:rPr>
              <a:t>Bitgood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et</a:t>
            </a:r>
            <a:r>
              <a:rPr lang="ru-RU" sz="2400" dirty="0">
                <a:cs typeface="Arial" pitchFamily="34" charset="0"/>
              </a:rPr>
              <a:t> al.,1996). </a:t>
            </a:r>
            <a:endParaRPr lang="en-US" sz="24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>
                <a:cs typeface="Arial" pitchFamily="34" charset="0"/>
              </a:rPr>
              <a:t>Протеинът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взаимодейства</a:t>
            </a:r>
            <a:r>
              <a:rPr lang="ru-RU" sz="2400" dirty="0">
                <a:cs typeface="Arial" pitchFamily="34" charset="0"/>
              </a:rPr>
              <a:t> с ДАХ-1 (</a:t>
            </a:r>
            <a:r>
              <a:rPr lang="ru-RU" sz="2400" dirty="0" err="1">
                <a:cs typeface="Arial" pitchFamily="34" charset="0"/>
              </a:rPr>
              <a:t>Ikeda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et</a:t>
            </a:r>
            <a:r>
              <a:rPr lang="ru-RU" sz="2400" dirty="0">
                <a:cs typeface="Arial" pitchFamily="34" charset="0"/>
              </a:rPr>
              <a:t> al.,1996; </a:t>
            </a:r>
            <a:r>
              <a:rPr lang="ru-RU" sz="2400" dirty="0" err="1">
                <a:cs typeface="Arial" pitchFamily="34" charset="0"/>
              </a:rPr>
              <a:t>Ito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et</a:t>
            </a:r>
            <a:r>
              <a:rPr lang="ru-RU" sz="2400" dirty="0">
                <a:cs typeface="Arial" pitchFamily="34" charset="0"/>
              </a:rPr>
              <a:t> al.,1997),за да </a:t>
            </a:r>
            <a:r>
              <a:rPr lang="ru-RU" sz="2400" dirty="0" err="1">
                <a:cs typeface="Arial" pitchFamily="34" charset="0"/>
              </a:rPr>
              <a:t>регулира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стероидогенезата</a:t>
            </a:r>
            <a:r>
              <a:rPr lang="ru-RU" sz="2400" dirty="0">
                <a:cs typeface="Arial" pitchFamily="34" charset="0"/>
              </a:rPr>
              <a:t> в </a:t>
            </a:r>
            <a:r>
              <a:rPr lang="ru-RU" sz="2400" dirty="0" err="1">
                <a:cs typeface="Arial" pitchFamily="34" charset="0"/>
              </a:rPr>
              <a:t>Лайдиговите</a:t>
            </a:r>
            <a:r>
              <a:rPr lang="ru-RU" sz="2400" dirty="0">
                <a:cs typeface="Arial" pitchFamily="34" charset="0"/>
              </a:rPr>
              <a:t> клетки чрез </a:t>
            </a:r>
            <a:r>
              <a:rPr lang="ru-RU" sz="2400" dirty="0" err="1">
                <a:cs typeface="Arial" pitchFamily="34" charset="0"/>
              </a:rPr>
              <a:t>стероидогенен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акутен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регулиращ</a:t>
            </a:r>
            <a:r>
              <a:rPr lang="ru-RU" sz="2400" dirty="0">
                <a:cs typeface="Arial" pitchFamily="34" charset="0"/>
              </a:rPr>
              <a:t> протеин ген (STAR- </a:t>
            </a:r>
            <a:r>
              <a:rPr lang="ru-RU" sz="2400" dirty="0" err="1">
                <a:cs typeface="Arial" pitchFamily="34" charset="0"/>
              </a:rPr>
              <a:t>Parker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et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al</a:t>
            </a:r>
            <a:r>
              <a:rPr lang="ru-RU" sz="2400" dirty="0">
                <a:cs typeface="Arial" pitchFamily="34" charset="0"/>
              </a:rPr>
              <a:t>., 1996). </a:t>
            </a:r>
            <a:endParaRPr lang="en-US" sz="24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>
                <a:cs typeface="Arial" pitchFamily="34" charset="0"/>
              </a:rPr>
              <a:t>Това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отново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показва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важността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интертубуларното</a:t>
            </a:r>
            <a:r>
              <a:rPr lang="ru-RU" sz="2400" dirty="0">
                <a:cs typeface="Arial" pitchFamily="34" charset="0"/>
              </a:rPr>
              <a:t> пространство в </a:t>
            </a:r>
            <a:r>
              <a:rPr lang="ru-RU" sz="2400" dirty="0" err="1">
                <a:cs typeface="Arial" pitchFamily="34" charset="0"/>
              </a:rPr>
              <a:t>изявата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нормалната</a:t>
            </a:r>
            <a:r>
              <a:rPr lang="ru-RU" sz="2400" dirty="0">
                <a:cs typeface="Arial" pitchFamily="34" charset="0"/>
              </a:rPr>
              <a:t> функция на семенника.</a:t>
            </a:r>
            <a:endParaRPr lang="bg-BG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7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0983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600" dirty="0" err="1">
                <a:cs typeface="Arial" pitchFamily="34" charset="0"/>
              </a:rPr>
              <a:t>Сертолиевите</a:t>
            </a:r>
            <a:r>
              <a:rPr lang="ru-RU" sz="2600" dirty="0">
                <a:cs typeface="Arial" pitchFamily="34" charset="0"/>
              </a:rPr>
              <a:t> клетки се </a:t>
            </a:r>
            <a:r>
              <a:rPr lang="ru-RU" sz="2600" dirty="0" err="1">
                <a:cs typeface="Arial" pitchFamily="34" charset="0"/>
              </a:rPr>
              <a:t>поляризират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формирайки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интрацелуларни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връзки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подобни</a:t>
            </a:r>
            <a:r>
              <a:rPr lang="ru-RU" sz="2600" dirty="0">
                <a:cs typeface="Arial" pitchFamily="34" charset="0"/>
              </a:rPr>
              <a:t> на </a:t>
            </a:r>
            <a:r>
              <a:rPr lang="ru-RU" sz="2600" dirty="0" err="1">
                <a:cs typeface="Arial" pitchFamily="34" charset="0"/>
              </a:rPr>
              <a:t>сраствания</a:t>
            </a:r>
            <a:r>
              <a:rPr lang="ru-RU" sz="2600" dirty="0">
                <a:cs typeface="Arial" pitchFamily="34" charset="0"/>
              </a:rPr>
              <a:t> и </a:t>
            </a:r>
            <a:r>
              <a:rPr lang="ru-RU" sz="2600" dirty="0" err="1">
                <a:cs typeface="Arial" pitchFamily="34" charset="0"/>
              </a:rPr>
              <a:t>други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връзки</a:t>
            </a:r>
            <a:r>
              <a:rPr lang="ru-RU" sz="2600" dirty="0">
                <a:cs typeface="Arial" pitchFamily="34" charset="0"/>
              </a:rPr>
              <a:t> от </a:t>
            </a:r>
            <a:r>
              <a:rPr lang="ru-RU" sz="2600" dirty="0" err="1">
                <a:cs typeface="Arial" pitchFamily="34" charset="0"/>
              </a:rPr>
              <a:t>базални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интрацелуларни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микрофиламенти</a:t>
            </a:r>
            <a:r>
              <a:rPr lang="ru-RU" sz="2600" dirty="0">
                <a:cs typeface="Arial" pitchFamily="34" charset="0"/>
              </a:rPr>
              <a:t> с </a:t>
            </a:r>
            <a:r>
              <a:rPr lang="ru-RU" sz="2600" dirty="0" err="1">
                <a:cs typeface="Arial" pitchFamily="34" charset="0"/>
              </a:rPr>
              <a:t>появата</a:t>
            </a:r>
            <a:r>
              <a:rPr lang="ru-RU" sz="2600" dirty="0">
                <a:cs typeface="Arial" pitchFamily="34" charset="0"/>
              </a:rPr>
              <a:t> на </a:t>
            </a:r>
            <a:r>
              <a:rPr lang="ru-RU" sz="2600" dirty="0" err="1">
                <a:cs typeface="Arial" pitchFamily="34" charset="0"/>
              </a:rPr>
              <a:t>непрекъсната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базална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ламина</a:t>
            </a:r>
            <a:r>
              <a:rPr lang="ru-RU" sz="2600" dirty="0"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600" dirty="0" err="1">
                <a:cs typeface="Arial" pitchFamily="34" charset="0"/>
              </a:rPr>
              <a:t>Сертолиевите</a:t>
            </a:r>
            <a:r>
              <a:rPr lang="ru-RU" sz="2600" dirty="0">
                <a:cs typeface="Arial" pitchFamily="34" charset="0"/>
              </a:rPr>
              <a:t> клетки </a:t>
            </a:r>
            <a:r>
              <a:rPr lang="ru-RU" sz="2600" dirty="0" err="1">
                <a:cs typeface="Arial" pitchFamily="34" charset="0"/>
              </a:rPr>
              <a:t>имат</a:t>
            </a:r>
            <a:r>
              <a:rPr lang="ru-RU" sz="2600" dirty="0">
                <a:cs typeface="Arial" pitchFamily="34" charset="0"/>
              </a:rPr>
              <a:t> „</a:t>
            </a:r>
            <a:r>
              <a:rPr lang="ru-RU" sz="2600" dirty="0" err="1">
                <a:cs typeface="Arial" pitchFamily="34" charset="0"/>
              </a:rPr>
              <a:t>краче</a:t>
            </a:r>
            <a:r>
              <a:rPr lang="ru-RU" sz="2600" dirty="0">
                <a:cs typeface="Arial" pitchFamily="34" charset="0"/>
              </a:rPr>
              <a:t>” </a:t>
            </a:r>
            <a:r>
              <a:rPr lang="ru-RU" sz="2600" dirty="0" err="1">
                <a:cs typeface="Arial" pitchFamily="34" charset="0"/>
              </a:rPr>
              <a:t>върху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базалната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ламина</a:t>
            </a:r>
            <a:r>
              <a:rPr lang="ru-RU" sz="2600" dirty="0">
                <a:cs typeface="Arial" pitchFamily="34" charset="0"/>
              </a:rPr>
              <a:t> на </a:t>
            </a:r>
            <a:r>
              <a:rPr lang="ru-RU" sz="2600" dirty="0" err="1">
                <a:cs typeface="Arial" pitchFamily="34" charset="0"/>
              </a:rPr>
              <a:t>семиниферните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тубули</a:t>
            </a:r>
            <a:r>
              <a:rPr lang="ru-RU" sz="2600" dirty="0">
                <a:cs typeface="Arial" pitchFamily="34" charset="0"/>
              </a:rPr>
              <a:t>. </a:t>
            </a:r>
            <a:r>
              <a:rPr lang="ru-RU" sz="2600" dirty="0" err="1">
                <a:cs typeface="Arial" pitchFamily="34" charset="0"/>
              </a:rPr>
              <a:t>Зрелите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Сертолиеви</a:t>
            </a:r>
            <a:r>
              <a:rPr lang="ru-RU" sz="2600" dirty="0">
                <a:cs typeface="Arial" pitchFamily="34" charset="0"/>
              </a:rPr>
              <a:t> клетки </a:t>
            </a:r>
            <a:r>
              <a:rPr lang="ru-RU" sz="2600" dirty="0" err="1">
                <a:cs typeface="Arial" pitchFamily="34" charset="0"/>
              </a:rPr>
              <a:t>са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фиксирани</a:t>
            </a:r>
            <a:r>
              <a:rPr lang="ru-RU" sz="2600" dirty="0">
                <a:cs typeface="Arial" pitchFamily="34" charset="0"/>
              </a:rPr>
              <a:t> в </a:t>
            </a:r>
            <a:r>
              <a:rPr lang="ru-RU" sz="2600" dirty="0" err="1">
                <a:cs typeface="Arial" pitchFamily="34" charset="0"/>
              </a:rPr>
              <a:t>локализацията</a:t>
            </a:r>
            <a:r>
              <a:rPr lang="ru-RU" sz="2600" dirty="0">
                <a:cs typeface="Arial" pitchFamily="34" charset="0"/>
              </a:rPr>
              <a:t> си. </a:t>
            </a:r>
            <a:endParaRPr lang="en-US" sz="26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600" dirty="0">
                <a:cs typeface="Arial" pitchFamily="34" charset="0"/>
              </a:rPr>
              <a:t>Чрез </a:t>
            </a:r>
            <a:r>
              <a:rPr lang="ru-RU" sz="2600" dirty="0" err="1">
                <a:cs typeface="Arial" pitchFamily="34" charset="0"/>
              </a:rPr>
              <a:t>техните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свързващи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мостчета</a:t>
            </a:r>
            <a:r>
              <a:rPr lang="ru-RU" sz="2600" dirty="0">
                <a:cs typeface="Arial" pitchFamily="34" charset="0"/>
              </a:rPr>
              <a:t> те </a:t>
            </a:r>
            <a:r>
              <a:rPr lang="ru-RU" sz="2600" dirty="0" err="1">
                <a:cs typeface="Arial" pitchFamily="34" charset="0"/>
              </a:rPr>
              <a:t>формират</a:t>
            </a:r>
            <a:r>
              <a:rPr lang="ru-RU" sz="2600" dirty="0">
                <a:cs typeface="Arial" pitchFamily="34" charset="0"/>
              </a:rPr>
              <a:t> хемо-</a:t>
            </a:r>
            <a:r>
              <a:rPr lang="ru-RU" sz="2600" dirty="0" err="1">
                <a:cs typeface="Arial" pitchFamily="34" charset="0"/>
              </a:rPr>
              <a:t>тестикуларната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бариера</a:t>
            </a:r>
            <a:r>
              <a:rPr lang="ru-RU" sz="2600" dirty="0">
                <a:cs typeface="Arial" pitchFamily="34" charset="0"/>
              </a:rPr>
              <a:t> (ХТБ) и </a:t>
            </a:r>
            <a:r>
              <a:rPr lang="ru-RU" sz="2600" dirty="0" err="1">
                <a:cs typeface="Arial" pitchFamily="34" charset="0"/>
              </a:rPr>
              <a:t>така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контролират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снабдяването</a:t>
            </a:r>
            <a:r>
              <a:rPr lang="ru-RU" sz="2600" dirty="0">
                <a:cs typeface="Arial" pitchFamily="34" charset="0"/>
              </a:rPr>
              <a:t> на </a:t>
            </a:r>
            <a:r>
              <a:rPr lang="ru-RU" sz="2600" dirty="0" err="1">
                <a:cs typeface="Arial" pitchFamily="34" charset="0"/>
              </a:rPr>
              <a:t>лумена</a:t>
            </a:r>
            <a:r>
              <a:rPr lang="ru-RU" sz="2600" dirty="0">
                <a:cs typeface="Arial" pitchFamily="34" charset="0"/>
              </a:rPr>
              <a:t> на </a:t>
            </a:r>
            <a:r>
              <a:rPr lang="ru-RU" sz="2600" dirty="0" err="1">
                <a:cs typeface="Arial" pitchFamily="34" charset="0"/>
              </a:rPr>
              <a:t>семиниферните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тубули</a:t>
            </a:r>
            <a:r>
              <a:rPr lang="ru-RU" sz="2600" dirty="0">
                <a:cs typeface="Arial" pitchFamily="34" charset="0"/>
              </a:rPr>
              <a:t> с </a:t>
            </a:r>
            <a:r>
              <a:rPr lang="ru-RU" sz="2600" dirty="0" err="1">
                <a:cs typeface="Arial" pitchFamily="34" charset="0"/>
              </a:rPr>
              <a:t>герминативни</a:t>
            </a:r>
            <a:r>
              <a:rPr lang="ru-RU" sz="2600" dirty="0">
                <a:cs typeface="Arial" pitchFamily="34" charset="0"/>
              </a:rPr>
              <a:t> клетки. </a:t>
            </a:r>
            <a:endParaRPr lang="en-US" sz="26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600" dirty="0">
                <a:cs typeface="Arial" pitchFamily="34" charset="0"/>
              </a:rPr>
              <a:t>Те </a:t>
            </a:r>
            <a:r>
              <a:rPr lang="ru-RU" sz="2600" dirty="0" err="1">
                <a:cs typeface="Arial" pitchFamily="34" charset="0"/>
              </a:rPr>
              <a:t>освобождават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сперматозоидите</a:t>
            </a:r>
            <a:r>
              <a:rPr lang="ru-RU" sz="2600" dirty="0">
                <a:cs typeface="Arial" pitchFamily="34" charset="0"/>
              </a:rPr>
              <a:t> в </a:t>
            </a:r>
            <a:r>
              <a:rPr lang="ru-RU" sz="2600" dirty="0" err="1">
                <a:cs typeface="Arial" pitchFamily="34" charset="0"/>
              </a:rPr>
              <a:t>лумена</a:t>
            </a:r>
            <a:r>
              <a:rPr lang="ru-RU" sz="2600" dirty="0">
                <a:cs typeface="Arial" pitchFamily="34" charset="0"/>
              </a:rPr>
              <a:t> (</a:t>
            </a:r>
            <a:r>
              <a:rPr lang="ru-RU" sz="2600" dirty="0" err="1">
                <a:cs typeface="Arial" pitchFamily="34" charset="0"/>
              </a:rPr>
              <a:t>spermiation</a:t>
            </a:r>
            <a:r>
              <a:rPr lang="ru-RU" sz="2600" dirty="0">
                <a:cs typeface="Arial" pitchFamily="34" charset="0"/>
              </a:rPr>
              <a:t>) и </a:t>
            </a:r>
            <a:r>
              <a:rPr lang="ru-RU" sz="2600" dirty="0" err="1">
                <a:cs typeface="Arial" pitchFamily="34" charset="0"/>
              </a:rPr>
              <a:t>извършват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фагоцитозата</a:t>
            </a:r>
            <a:r>
              <a:rPr lang="ru-RU" sz="2600" dirty="0">
                <a:cs typeface="Arial" pitchFamily="34" charset="0"/>
              </a:rPr>
              <a:t> на </a:t>
            </a:r>
            <a:r>
              <a:rPr lang="ru-RU" sz="2600" dirty="0" err="1">
                <a:cs typeface="Arial" pitchFamily="34" charset="0"/>
              </a:rPr>
              <a:t>остатъчните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телца</a:t>
            </a:r>
            <a:r>
              <a:rPr lang="ru-RU" sz="2600" dirty="0">
                <a:cs typeface="Arial" pitchFamily="34" charset="0"/>
              </a:rPr>
              <a:t>, а </a:t>
            </a:r>
            <a:r>
              <a:rPr lang="ru-RU" sz="2600" dirty="0" err="1">
                <a:cs typeface="Arial" pitchFamily="34" charset="0"/>
              </a:rPr>
              <a:t>имат</a:t>
            </a:r>
            <a:r>
              <a:rPr lang="ru-RU" sz="2600" dirty="0">
                <a:cs typeface="Arial" pitchFamily="34" charset="0"/>
              </a:rPr>
              <a:t> </a:t>
            </a:r>
            <a:r>
              <a:rPr lang="ru-RU" sz="2600" dirty="0" err="1">
                <a:cs typeface="Arial" pitchFamily="34" charset="0"/>
              </a:rPr>
              <a:t>още</a:t>
            </a:r>
            <a:r>
              <a:rPr lang="ru-RU" sz="2600" dirty="0">
                <a:cs typeface="Arial" pitchFamily="34" charset="0"/>
              </a:rPr>
              <a:t> и </a:t>
            </a:r>
            <a:r>
              <a:rPr lang="ru-RU" sz="2600" dirty="0" err="1">
                <a:cs typeface="Arial" pitchFamily="34" charset="0"/>
              </a:rPr>
              <a:t>екзокринна</a:t>
            </a:r>
            <a:r>
              <a:rPr lang="ru-RU" sz="2600" dirty="0">
                <a:cs typeface="Arial" pitchFamily="34" charset="0"/>
              </a:rPr>
              <a:t> и </a:t>
            </a:r>
            <a:r>
              <a:rPr lang="ru-RU" sz="2600" dirty="0" err="1">
                <a:cs typeface="Arial" pitchFamily="34" charset="0"/>
              </a:rPr>
              <a:t>ендокринна</a:t>
            </a:r>
            <a:r>
              <a:rPr lang="ru-RU" sz="2600" dirty="0">
                <a:cs typeface="Arial" pitchFamily="34" charset="0"/>
              </a:rPr>
              <a:t> функция.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5177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3782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>
                <a:cs typeface="Arial" pitchFamily="34" charset="0"/>
              </a:rPr>
              <a:t>O'Bryan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et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al</a:t>
            </a:r>
            <a:r>
              <a:rPr lang="ru-RU" sz="2400" dirty="0">
                <a:cs typeface="Arial" pitchFamily="34" charset="0"/>
              </a:rPr>
              <a:t>.(2008) в </a:t>
            </a:r>
            <a:r>
              <a:rPr lang="ru-RU" sz="2400" dirty="0" err="1">
                <a:cs typeface="Arial" pitchFamily="34" charset="0"/>
              </a:rPr>
              <a:t>проучването</a:t>
            </a:r>
            <a:r>
              <a:rPr lang="ru-RU" sz="2400" dirty="0">
                <a:cs typeface="Arial" pitchFamily="34" charset="0"/>
              </a:rPr>
              <a:t> си </a:t>
            </a:r>
            <a:r>
              <a:rPr lang="ru-RU" sz="2400" dirty="0" err="1">
                <a:cs typeface="Arial" pitchFamily="34" charset="0"/>
              </a:rPr>
              <a:t>показват</a:t>
            </a:r>
            <a:r>
              <a:rPr lang="ru-RU" sz="2400" dirty="0">
                <a:cs typeface="Arial" pitchFamily="34" charset="0"/>
              </a:rPr>
              <a:t>, че </a:t>
            </a:r>
            <a:r>
              <a:rPr lang="ru-RU" sz="2400" dirty="0" err="1">
                <a:cs typeface="Arial" pitchFamily="34" charset="0"/>
              </a:rPr>
              <a:t>Сертолиевите</a:t>
            </a:r>
            <a:r>
              <a:rPr lang="ru-RU" sz="2400" dirty="0">
                <a:cs typeface="Arial" pitchFamily="34" charset="0"/>
              </a:rPr>
              <a:t> клетки </a:t>
            </a:r>
            <a:r>
              <a:rPr lang="ru-RU" sz="2400" dirty="0" err="1">
                <a:cs typeface="Arial" pitchFamily="34" charset="0"/>
              </a:rPr>
              <a:t>продуцират</a:t>
            </a:r>
            <a:r>
              <a:rPr lang="ru-RU" sz="2400" dirty="0">
                <a:cs typeface="Arial" pitchFamily="34" charset="0"/>
              </a:rPr>
              <a:t> Sox8-протеин,ко</a:t>
            </a:r>
            <a:r>
              <a:rPr lang="bg-BG" sz="2400" dirty="0">
                <a:cs typeface="Arial" pitchFamily="34" charset="0"/>
              </a:rPr>
              <a:t>й</a:t>
            </a:r>
            <a:r>
              <a:rPr lang="ru-RU" sz="2400" dirty="0">
                <a:cs typeface="Arial" pitchFamily="34" charset="0"/>
              </a:rPr>
              <a:t>то </a:t>
            </a:r>
            <a:r>
              <a:rPr lang="ru-RU" sz="2400" dirty="0" err="1">
                <a:cs typeface="Arial" pitchFamily="34" charset="0"/>
              </a:rPr>
              <a:t>въпреки</a:t>
            </a:r>
            <a:r>
              <a:rPr lang="ru-RU" sz="2400" dirty="0">
                <a:cs typeface="Arial" pitchFamily="34" charset="0"/>
              </a:rPr>
              <a:t> че не е критично нужен за </a:t>
            </a:r>
            <a:r>
              <a:rPr lang="ru-RU" sz="2400" dirty="0" err="1">
                <a:cs typeface="Arial" pitchFamily="34" charset="0"/>
              </a:rPr>
              <a:t>спецификацията</a:t>
            </a:r>
            <a:r>
              <a:rPr lang="ru-RU" sz="2400" dirty="0">
                <a:cs typeface="Arial" pitchFamily="34" charset="0"/>
              </a:rPr>
              <a:t> и </a:t>
            </a:r>
            <a:r>
              <a:rPr lang="ru-RU" sz="2400" dirty="0" err="1">
                <a:cs typeface="Arial" pitchFamily="34" charset="0"/>
              </a:rPr>
              <a:t>развитието</a:t>
            </a:r>
            <a:r>
              <a:rPr lang="ru-RU" sz="2400" dirty="0">
                <a:cs typeface="Arial" pitchFamily="34" charset="0"/>
              </a:rPr>
              <a:t> на семенника, той е абсолютно необходим за под</a:t>
            </a:r>
            <a:r>
              <a:rPr lang="bg-BG" sz="2400" dirty="0">
                <a:cs typeface="Arial" pitchFamily="34" charset="0"/>
              </a:rPr>
              <a:t>д</a:t>
            </a:r>
            <a:r>
              <a:rPr lang="ru-RU" sz="2400" dirty="0" err="1">
                <a:cs typeface="Arial" pitchFamily="34" charset="0"/>
              </a:rPr>
              <a:t>ържането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зрялата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мъжка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фертилност</a:t>
            </a:r>
            <a:r>
              <a:rPr lang="ru-RU" sz="2400" dirty="0">
                <a:cs typeface="Arial" pitchFamily="34" charset="0"/>
              </a:rPr>
              <a:t>. </a:t>
            </a:r>
            <a:endParaRPr lang="en-US" sz="24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err="1">
                <a:cs typeface="Arial" pitchFamily="34" charset="0"/>
              </a:rPr>
              <a:t>Sox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протеините,служащи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като</a:t>
            </a:r>
            <a:r>
              <a:rPr lang="ru-RU" sz="2400" dirty="0">
                <a:cs typeface="Arial" pitchFamily="34" charset="0"/>
              </a:rPr>
              <a:t> пример за Y-</a:t>
            </a:r>
            <a:r>
              <a:rPr lang="ru-RU" sz="2400" dirty="0" err="1">
                <a:cs typeface="Arial" pitchFamily="34" charset="0"/>
              </a:rPr>
              <a:t>свързан</a:t>
            </a:r>
            <a:r>
              <a:rPr lang="ru-RU" sz="2400" dirty="0">
                <a:cs typeface="Arial" pitchFamily="34" charset="0"/>
              </a:rPr>
              <a:t> секс-</a:t>
            </a:r>
            <a:r>
              <a:rPr lang="ru-RU" sz="2400" dirty="0" err="1">
                <a:cs typeface="Arial" pitchFamily="34" charset="0"/>
              </a:rPr>
              <a:t>определящ</a:t>
            </a:r>
            <a:r>
              <a:rPr lang="ru-RU" sz="2400" dirty="0">
                <a:cs typeface="Arial" pitchFamily="34" charset="0"/>
              </a:rPr>
              <a:t> ген </a:t>
            </a:r>
            <a:r>
              <a:rPr lang="ru-RU" sz="2400" dirty="0" err="1">
                <a:cs typeface="Arial" pitchFamily="34" charset="0"/>
              </a:rPr>
              <a:t>Sry</a:t>
            </a:r>
            <a:r>
              <a:rPr lang="ru-RU" sz="2400" dirty="0">
                <a:cs typeface="Arial" pitchFamily="34" charset="0"/>
              </a:rPr>
              <a:t> при </a:t>
            </a:r>
            <a:r>
              <a:rPr lang="ru-RU" sz="2400" dirty="0" err="1">
                <a:cs typeface="Arial" pitchFamily="34" charset="0"/>
              </a:rPr>
              <a:t>бозайниците</a:t>
            </a:r>
            <a:r>
              <a:rPr lang="ru-RU" sz="2400" dirty="0">
                <a:cs typeface="Arial" pitchFamily="34" charset="0"/>
              </a:rPr>
              <a:t>, </a:t>
            </a:r>
            <a:r>
              <a:rPr lang="ru-RU" sz="2400" dirty="0" err="1">
                <a:cs typeface="Arial" pitchFamily="34" charset="0"/>
              </a:rPr>
              <a:t>са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транскрипционни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фактори,които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притежават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високо</a:t>
            </a:r>
            <a:r>
              <a:rPr lang="ru-RU" sz="2400" dirty="0">
                <a:cs typeface="Arial" pitchFamily="34" charset="0"/>
              </a:rPr>
              <a:t> подвижна </a:t>
            </a:r>
            <a:r>
              <a:rPr lang="ru-RU" sz="2400" dirty="0" err="1">
                <a:cs typeface="Arial" pitchFamily="34" charset="0"/>
              </a:rPr>
              <a:t>група</a:t>
            </a:r>
            <a:r>
              <a:rPr lang="ru-RU" sz="2400" dirty="0">
                <a:cs typeface="Arial" pitchFamily="34" charset="0"/>
              </a:rPr>
              <a:t> (HMG) </a:t>
            </a:r>
            <a:r>
              <a:rPr lang="ru-RU" sz="2400" dirty="0" err="1">
                <a:cs typeface="Arial" pitchFamily="34" charset="0"/>
              </a:rPr>
              <a:t>със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способност</a:t>
            </a:r>
            <a:r>
              <a:rPr lang="ru-RU" sz="2400" dirty="0">
                <a:cs typeface="Arial" pitchFamily="34" charset="0"/>
              </a:rPr>
              <a:t> да се </a:t>
            </a:r>
            <a:r>
              <a:rPr lang="ru-RU" sz="2400" dirty="0" err="1">
                <a:cs typeface="Arial" pitchFamily="34" charset="0"/>
              </a:rPr>
              <a:t>свързват</a:t>
            </a:r>
            <a:r>
              <a:rPr lang="ru-RU" sz="2400" dirty="0">
                <a:cs typeface="Arial" pitchFamily="34" charset="0"/>
              </a:rPr>
              <a:t> с ДНК, </a:t>
            </a:r>
            <a:r>
              <a:rPr lang="ru-RU" sz="2400" dirty="0" err="1">
                <a:cs typeface="Arial" pitchFamily="34" charset="0"/>
              </a:rPr>
              <a:t>като</a:t>
            </a:r>
            <a:r>
              <a:rPr lang="ru-RU" sz="2400" dirty="0">
                <a:cs typeface="Arial" pitchFamily="34" charset="0"/>
              </a:rPr>
              <a:t> по </a:t>
            </a:r>
            <a:r>
              <a:rPr lang="ru-RU" sz="2400" dirty="0" err="1">
                <a:cs typeface="Arial" pitchFamily="34" charset="0"/>
              </a:rPr>
              <a:t>този</a:t>
            </a:r>
            <a:r>
              <a:rPr lang="ru-RU" sz="2400" dirty="0">
                <a:cs typeface="Arial" pitchFamily="34" charset="0"/>
              </a:rPr>
              <a:t> начин водят до транс-</a:t>
            </a:r>
            <a:r>
              <a:rPr lang="ru-RU" sz="2400" dirty="0" err="1">
                <a:cs typeface="Arial" pitchFamily="34" charset="0"/>
              </a:rPr>
              <a:t>активиране</a:t>
            </a:r>
            <a:r>
              <a:rPr lang="ru-RU" sz="2400" dirty="0">
                <a:cs typeface="Arial" pitchFamily="34" charset="0"/>
              </a:rPr>
              <a:t> на </a:t>
            </a:r>
            <a:r>
              <a:rPr lang="ru-RU" sz="2400" dirty="0" err="1">
                <a:cs typeface="Arial" pitchFamily="34" charset="0"/>
              </a:rPr>
              <a:t>таргетни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гени</a:t>
            </a:r>
            <a:r>
              <a:rPr lang="ru-RU" sz="2400" dirty="0">
                <a:cs typeface="Arial" pitchFamily="34" charset="0"/>
              </a:rPr>
              <a:t> (</a:t>
            </a:r>
            <a:r>
              <a:rPr lang="ru-RU" sz="2400" dirty="0" err="1">
                <a:cs typeface="Arial" pitchFamily="34" charset="0"/>
              </a:rPr>
              <a:t>Giese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et</a:t>
            </a:r>
            <a:r>
              <a:rPr lang="ru-RU" sz="2400" dirty="0">
                <a:cs typeface="Arial" pitchFamily="34" charset="0"/>
              </a:rPr>
              <a:t> al.,1994; </a:t>
            </a:r>
            <a:r>
              <a:rPr lang="ru-RU" sz="2400" dirty="0" err="1">
                <a:cs typeface="Arial" pitchFamily="34" charset="0"/>
              </a:rPr>
              <a:t>Pontiggia</a:t>
            </a:r>
            <a:r>
              <a:rPr lang="ru-RU" sz="2400" dirty="0">
                <a:cs typeface="Arial" pitchFamily="34" charset="0"/>
              </a:rPr>
              <a:t> </a:t>
            </a:r>
            <a:r>
              <a:rPr lang="ru-RU" sz="2400" dirty="0" err="1">
                <a:cs typeface="Arial" pitchFamily="34" charset="0"/>
              </a:rPr>
              <a:t>et</a:t>
            </a:r>
            <a:r>
              <a:rPr lang="ru-RU" sz="2400" dirty="0">
                <a:cs typeface="Arial" pitchFamily="34" charset="0"/>
              </a:rPr>
              <a:t> al.,1994).</a:t>
            </a:r>
            <a:endParaRPr lang="bg-BG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4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8818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cs typeface="Arial" pitchFamily="34" charset="0"/>
              </a:rPr>
              <a:t>Sox </a:t>
            </a:r>
            <a:r>
              <a:rPr lang="bg-BG" sz="2400" dirty="0">
                <a:cs typeface="Arial" pitchFamily="34" charset="0"/>
              </a:rPr>
              <a:t>гените образуват фамилия от 20 члена (</a:t>
            </a:r>
            <a:r>
              <a:rPr lang="en-US" sz="2400" dirty="0" err="1">
                <a:cs typeface="Arial" pitchFamily="34" charset="0"/>
              </a:rPr>
              <a:t>Schepers</a:t>
            </a:r>
            <a:r>
              <a:rPr lang="en-US" sz="2400" dirty="0">
                <a:cs typeface="Arial" pitchFamily="34" charset="0"/>
              </a:rPr>
              <a:t> et al.,2000), </a:t>
            </a:r>
            <a:r>
              <a:rPr lang="bg-BG" sz="2400" dirty="0">
                <a:cs typeface="Arial" pitchFamily="34" charset="0"/>
              </a:rPr>
              <a:t>която е </a:t>
            </a:r>
            <a:r>
              <a:rPr lang="bg-BG" sz="2400" dirty="0" err="1">
                <a:cs typeface="Arial" pitchFamily="34" charset="0"/>
              </a:rPr>
              <a:t>подразелена</a:t>
            </a:r>
            <a:r>
              <a:rPr lang="bg-BG" sz="2400" dirty="0">
                <a:cs typeface="Arial" pitchFamily="34" charset="0"/>
              </a:rPr>
              <a:t> на 10 подгрупи </a:t>
            </a:r>
            <a:r>
              <a:rPr lang="en-US" sz="2400" dirty="0">
                <a:cs typeface="Arial" pitchFamily="34" charset="0"/>
              </a:rPr>
              <a:t>A-Y (Bowls et al., 2000).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cs typeface="Arial" pitchFamily="34" charset="0"/>
              </a:rPr>
              <a:t>SoxE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bg-BG" sz="2400" dirty="0">
                <a:cs typeface="Arial" pitchFamily="34" charset="0"/>
              </a:rPr>
              <a:t>групата е съставена от </a:t>
            </a:r>
            <a:r>
              <a:rPr lang="en-US" sz="2400" dirty="0">
                <a:cs typeface="Arial" pitchFamily="34" charset="0"/>
              </a:rPr>
              <a:t>Sox8-9-</a:t>
            </a:r>
            <a:r>
              <a:rPr lang="bg-BG" sz="2400" dirty="0">
                <a:cs typeface="Arial" pitchFamily="34" charset="0"/>
              </a:rPr>
              <a:t>и-10, и бе замесена в някои смущения при човека, включително </a:t>
            </a:r>
            <a:r>
              <a:rPr lang="en-US" sz="2400" dirty="0">
                <a:cs typeface="Arial" pitchFamily="34" charset="0"/>
              </a:rPr>
              <a:t>XY </a:t>
            </a:r>
            <a:r>
              <a:rPr lang="bg-BG" sz="2400" dirty="0">
                <a:cs typeface="Arial" pitchFamily="34" charset="0"/>
              </a:rPr>
              <a:t>секс разместване, </a:t>
            </a:r>
            <a:r>
              <a:rPr lang="bg-BG" sz="2400" dirty="0" err="1">
                <a:cs typeface="Arial" pitchFamily="34" charset="0"/>
              </a:rPr>
              <a:t>компомелна</a:t>
            </a:r>
            <a:r>
              <a:rPr lang="bg-BG" sz="2400" dirty="0">
                <a:cs typeface="Arial" pitchFamily="34" charset="0"/>
              </a:rPr>
              <a:t> </a:t>
            </a:r>
            <a:r>
              <a:rPr lang="bg-BG" sz="2400" dirty="0" err="1">
                <a:cs typeface="Arial" pitchFamily="34" charset="0"/>
              </a:rPr>
              <a:t>дисплазия</a:t>
            </a:r>
            <a:r>
              <a:rPr lang="bg-BG" sz="2400" dirty="0">
                <a:cs typeface="Arial" pitchFamily="34" charset="0"/>
              </a:rPr>
              <a:t>, </a:t>
            </a:r>
            <a:r>
              <a:rPr lang="en-US" sz="2400" dirty="0" err="1">
                <a:cs typeface="Arial" pitchFamily="34" charset="0"/>
              </a:rPr>
              <a:t>Waardenberg-Hirschprung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bg-BG" sz="2400" dirty="0">
                <a:cs typeface="Arial" pitchFamily="34" charset="0"/>
              </a:rPr>
              <a:t>болестта тип </a:t>
            </a:r>
            <a:r>
              <a:rPr lang="en-US" sz="2400" dirty="0">
                <a:cs typeface="Arial" pitchFamily="34" charset="0"/>
              </a:rPr>
              <a:t>IV (</a:t>
            </a:r>
            <a:r>
              <a:rPr lang="bg-BG" sz="2400" dirty="0" err="1">
                <a:cs typeface="Arial" pitchFamily="34" charset="0"/>
              </a:rPr>
              <a:t>аганглионен</a:t>
            </a:r>
            <a:r>
              <a:rPr lang="bg-BG" sz="2400" dirty="0">
                <a:cs typeface="Arial" pitchFamily="34" charset="0"/>
              </a:rPr>
              <a:t> </a:t>
            </a:r>
            <a:r>
              <a:rPr lang="bg-BG" sz="2400" dirty="0" err="1">
                <a:cs typeface="Arial" pitchFamily="34" charset="0"/>
              </a:rPr>
              <a:t>мегаколон</a:t>
            </a:r>
            <a:r>
              <a:rPr lang="bg-BG" sz="2400" dirty="0">
                <a:cs typeface="Arial" pitchFamily="34" charset="0"/>
              </a:rPr>
              <a:t>), хроничната </a:t>
            </a:r>
            <a:r>
              <a:rPr lang="bg-BG" sz="2400" dirty="0" err="1">
                <a:cs typeface="Arial" pitchFamily="34" charset="0"/>
              </a:rPr>
              <a:t>интестинална</a:t>
            </a:r>
            <a:r>
              <a:rPr lang="bg-BG" sz="2400" dirty="0">
                <a:cs typeface="Arial" pitchFamily="34" charset="0"/>
              </a:rPr>
              <a:t> </a:t>
            </a:r>
            <a:r>
              <a:rPr lang="bg-BG" sz="2400" dirty="0" err="1">
                <a:cs typeface="Arial" pitchFamily="34" charset="0"/>
              </a:rPr>
              <a:t>псевдо-обтурация</a:t>
            </a:r>
            <a:r>
              <a:rPr lang="bg-BG" sz="2400" dirty="0">
                <a:cs typeface="Arial" pitchFamily="34" charset="0"/>
              </a:rPr>
              <a:t> и други.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17298"/>
            <a:ext cx="2843808" cy="134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755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398" y="524084"/>
            <a:ext cx="9172398" cy="63339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За да </a:t>
            </a:r>
            <a:r>
              <a:rPr lang="ru-RU" sz="2100" dirty="0" err="1">
                <a:cs typeface="Arial" pitchFamily="34" charset="0"/>
              </a:rPr>
              <a:t>изследват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ролята</a:t>
            </a:r>
            <a:r>
              <a:rPr lang="ru-RU" sz="2100" dirty="0">
                <a:cs typeface="Arial" pitchFamily="34" charset="0"/>
              </a:rPr>
              <a:t> на Sox8 в мишки </a:t>
            </a:r>
            <a:r>
              <a:rPr lang="ru-RU" sz="2100" dirty="0" err="1">
                <a:cs typeface="Arial" pitchFamily="34" charset="0"/>
              </a:rPr>
              <a:t>O'Bryan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et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al</a:t>
            </a:r>
            <a:r>
              <a:rPr lang="ru-RU" sz="2100" dirty="0">
                <a:cs typeface="Arial" pitchFamily="34" charset="0"/>
              </a:rPr>
              <a:t>.(2008) </a:t>
            </a:r>
            <a:r>
              <a:rPr lang="ru-RU" sz="2100" dirty="0" err="1">
                <a:cs typeface="Arial" pitchFamily="34" charset="0"/>
              </a:rPr>
              <a:t>произвеждат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миша</a:t>
            </a:r>
            <a:r>
              <a:rPr lang="ru-RU" sz="2100" dirty="0">
                <a:cs typeface="Arial" pitchFamily="34" charset="0"/>
              </a:rPr>
              <a:t> линия с </a:t>
            </a:r>
            <a:r>
              <a:rPr lang="ru-RU" sz="2100" dirty="0" err="1">
                <a:cs typeface="Arial" pitchFamily="34" charset="0"/>
              </a:rPr>
              <a:t>елиминиране</a:t>
            </a:r>
            <a:r>
              <a:rPr lang="ru-RU" sz="2100" dirty="0">
                <a:cs typeface="Arial" pitchFamily="34" charset="0"/>
              </a:rPr>
              <a:t> на Sox8. 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В курса на </a:t>
            </a:r>
            <a:r>
              <a:rPr lang="ru-RU" sz="2100" dirty="0" err="1">
                <a:cs typeface="Arial" pitchFamily="34" charset="0"/>
              </a:rPr>
              <a:t>установяване</a:t>
            </a:r>
            <a:r>
              <a:rPr lang="ru-RU" sz="2100" dirty="0">
                <a:cs typeface="Arial" pitchFamily="34" charset="0"/>
              </a:rPr>
              <a:t> на колония от </a:t>
            </a:r>
            <a:r>
              <a:rPr lang="ru-RU" sz="2100" dirty="0" err="1">
                <a:cs typeface="Arial" pitchFamily="34" charset="0"/>
              </a:rPr>
              <a:t>тези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мишки,става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очевидно,че</a:t>
            </a:r>
            <a:r>
              <a:rPr lang="ru-RU" sz="2100" dirty="0">
                <a:cs typeface="Arial" pitchFamily="34" charset="0"/>
              </a:rPr>
              <a:t> Sox8ˉ/ˉ </a:t>
            </a:r>
            <a:r>
              <a:rPr lang="ru-RU" sz="2100" dirty="0" err="1">
                <a:cs typeface="Arial" pitchFamily="34" charset="0"/>
              </a:rPr>
              <a:t>мъжки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рядко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създават</a:t>
            </a:r>
            <a:r>
              <a:rPr lang="ru-RU" sz="2100" dirty="0">
                <a:cs typeface="Arial" pitchFamily="34" charset="0"/>
              </a:rPr>
              <a:t> малки , </a:t>
            </a:r>
            <a:r>
              <a:rPr lang="ru-RU" sz="2100" dirty="0" err="1">
                <a:cs typeface="Arial" pitchFamily="34" charset="0"/>
              </a:rPr>
              <a:t>докато</a:t>
            </a:r>
            <a:r>
              <a:rPr lang="ru-RU" sz="2100" dirty="0">
                <a:cs typeface="Arial" pitchFamily="34" charset="0"/>
              </a:rPr>
              <a:t> Sox8+/ˉ </a:t>
            </a:r>
            <a:r>
              <a:rPr lang="ru-RU" sz="2100" dirty="0" err="1">
                <a:cs typeface="Arial" pitchFamily="34" charset="0"/>
              </a:rPr>
              <a:t>мъжки</a:t>
            </a:r>
            <a:r>
              <a:rPr lang="ru-RU" sz="2100" dirty="0">
                <a:cs typeface="Arial" pitchFamily="34" charset="0"/>
              </a:rPr>
              <a:t> и Sox8ˉ/ˉ </a:t>
            </a:r>
            <a:r>
              <a:rPr lang="ru-RU" sz="2100" dirty="0" err="1">
                <a:cs typeface="Arial" pitchFamily="34" charset="0"/>
              </a:rPr>
              <a:t>женски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изглеждат</a:t>
            </a:r>
            <a:r>
              <a:rPr lang="ru-RU" sz="2100" dirty="0">
                <a:cs typeface="Arial" pitchFamily="34" charset="0"/>
              </a:rPr>
              <a:t> репродуктивно </a:t>
            </a:r>
            <a:r>
              <a:rPr lang="ru-RU" sz="2100" dirty="0" err="1">
                <a:cs typeface="Arial" pitchFamily="34" charset="0"/>
              </a:rPr>
              <a:t>нормални</a:t>
            </a:r>
            <a:r>
              <a:rPr lang="ru-RU" sz="2100" dirty="0">
                <a:cs typeface="Arial" pitchFamily="34" charset="0"/>
              </a:rPr>
              <a:t>. 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изследването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си те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доказват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, че Sox8 е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основен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фактор за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поддържане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на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мъжката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фертилност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по-късно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от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първата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вълна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на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сперматогенезата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. </a:t>
            </a:r>
            <a:endParaRPr lang="en-US" sz="21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Загубата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на Sox8 води до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прогресивна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дегенерация на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сперматогенния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епител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чрез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смутени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физични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взаимоотношения между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Сертолиевите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клетки и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развиващите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се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сперматогенни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клетки.</a:t>
            </a:r>
            <a:endParaRPr lang="bg-BG" sz="21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02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098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По </a:t>
            </a:r>
            <a:r>
              <a:rPr lang="ru-RU" sz="2100" dirty="0" err="1">
                <a:cs typeface="Arial" pitchFamily="34" charset="0"/>
              </a:rPr>
              <a:t>време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развитието</a:t>
            </a:r>
            <a:r>
              <a:rPr lang="ru-RU" sz="2100" dirty="0">
                <a:cs typeface="Arial" pitchFamily="34" charset="0"/>
              </a:rPr>
              <a:t> и </a:t>
            </a:r>
            <a:r>
              <a:rPr lang="ru-RU" sz="2100" dirty="0" err="1">
                <a:cs typeface="Arial" pitchFamily="34" charset="0"/>
              </a:rPr>
              <a:t>първата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вълна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сперматогенезата</a:t>
            </a:r>
            <a:r>
              <a:rPr lang="ru-RU" sz="2100" dirty="0">
                <a:cs typeface="Arial" pitchFamily="34" charset="0"/>
              </a:rPr>
              <a:t>, Sox8ˉ/ˉ мишки </a:t>
            </a:r>
            <a:r>
              <a:rPr lang="ru-RU" sz="2100" dirty="0" err="1">
                <a:cs typeface="Arial" pitchFamily="34" charset="0"/>
              </a:rPr>
              <a:t>имат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хистологично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нормална</a:t>
            </a:r>
            <a:r>
              <a:rPr lang="ru-RU" sz="2100" dirty="0">
                <a:cs typeface="Arial" pitchFamily="34" charset="0"/>
              </a:rPr>
              <a:t> сперматогенеза и </a:t>
            </a:r>
            <a:r>
              <a:rPr lang="ru-RU" sz="2100" dirty="0" err="1">
                <a:cs typeface="Arial" pitchFamily="34" charset="0"/>
              </a:rPr>
              <a:t>произвеждат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нормални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сперматозоиди</a:t>
            </a:r>
            <a:r>
              <a:rPr lang="ru-RU" sz="2100" dirty="0">
                <a:cs typeface="Arial" pitchFamily="34" charset="0"/>
              </a:rPr>
              <a:t>. 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При </a:t>
            </a:r>
            <a:r>
              <a:rPr lang="ru-RU" sz="2100" dirty="0" err="1">
                <a:cs typeface="Arial" pitchFamily="34" charset="0"/>
              </a:rPr>
              <a:t>млади</a:t>
            </a:r>
            <a:r>
              <a:rPr lang="ru-RU" sz="2100" dirty="0">
                <a:cs typeface="Arial" pitchFamily="34" charset="0"/>
              </a:rPr>
              <a:t> мишки </a:t>
            </a:r>
            <a:r>
              <a:rPr lang="ru-RU" sz="2100" dirty="0" err="1">
                <a:cs typeface="Arial" pitchFamily="34" charset="0"/>
              </a:rPr>
              <a:t>сперматозоидите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са</a:t>
            </a:r>
            <a:r>
              <a:rPr lang="ru-RU" sz="2100" dirty="0">
                <a:cs typeface="Arial" pitchFamily="34" charset="0"/>
              </a:rPr>
              <a:t> били </a:t>
            </a:r>
            <a:r>
              <a:rPr lang="ru-RU" sz="2100" dirty="0" err="1">
                <a:cs typeface="Arial" pitchFamily="34" charset="0"/>
              </a:rPr>
              <a:t>способни</a:t>
            </a:r>
            <a:r>
              <a:rPr lang="ru-RU" sz="2100" dirty="0">
                <a:cs typeface="Arial" pitchFamily="34" charset="0"/>
              </a:rPr>
              <a:t> да </a:t>
            </a:r>
            <a:r>
              <a:rPr lang="ru-RU" sz="2100" dirty="0" err="1">
                <a:cs typeface="Arial" pitchFamily="34" charset="0"/>
              </a:rPr>
              <a:t>създават</a:t>
            </a:r>
            <a:r>
              <a:rPr lang="ru-RU" sz="2100" dirty="0">
                <a:cs typeface="Arial" pitchFamily="34" charset="0"/>
              </a:rPr>
              <a:t> потомство (</a:t>
            </a:r>
            <a:r>
              <a:rPr lang="ru-RU" sz="2100" dirty="0" err="1">
                <a:cs typeface="Arial" pitchFamily="34" charset="0"/>
              </a:rPr>
              <a:t>макар</a:t>
            </a:r>
            <a:r>
              <a:rPr lang="ru-RU" sz="2100" dirty="0">
                <a:cs typeface="Arial" pitchFamily="34" charset="0"/>
              </a:rPr>
              <a:t> при </a:t>
            </a:r>
            <a:r>
              <a:rPr lang="ru-RU" sz="2100" dirty="0" err="1">
                <a:cs typeface="Arial" pitchFamily="34" charset="0"/>
              </a:rPr>
              <a:t>намалени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размери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малките</a:t>
            </a:r>
            <a:r>
              <a:rPr lang="ru-RU" sz="2100" dirty="0">
                <a:cs typeface="Arial" pitchFamily="34" charset="0"/>
              </a:rPr>
              <a:t>). 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На 5-месечна </a:t>
            </a:r>
            <a:r>
              <a:rPr lang="ru-RU" sz="2100" dirty="0" err="1">
                <a:cs typeface="Arial" pitchFamily="34" charset="0"/>
              </a:rPr>
              <a:t>възраст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обаче</a:t>
            </a:r>
            <a:r>
              <a:rPr lang="ru-RU" sz="2100" dirty="0">
                <a:cs typeface="Arial" pitchFamily="34" charset="0"/>
              </a:rPr>
              <a:t>, Sox8ˉ/ˉ </a:t>
            </a:r>
            <a:r>
              <a:rPr lang="ru-RU" sz="2100" dirty="0" err="1">
                <a:cs typeface="Arial" pitchFamily="34" charset="0"/>
              </a:rPr>
              <a:t>мишките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са</a:t>
            </a:r>
            <a:r>
              <a:rPr lang="ru-RU" sz="2100" dirty="0">
                <a:cs typeface="Arial" pitchFamily="34" charset="0"/>
              </a:rPr>
              <a:t> били вече </a:t>
            </a:r>
            <a:r>
              <a:rPr lang="ru-RU" sz="2100" dirty="0" err="1">
                <a:cs typeface="Arial" pitchFamily="34" charset="0"/>
              </a:rPr>
              <a:t>стерилни</a:t>
            </a:r>
            <a:r>
              <a:rPr lang="ru-RU" sz="2100" dirty="0">
                <a:cs typeface="Arial" pitchFamily="34" charset="0"/>
              </a:rPr>
              <a:t>, а </a:t>
            </a:r>
            <a:r>
              <a:rPr lang="ru-RU" sz="2100" dirty="0" err="1">
                <a:cs typeface="Arial" pitchFamily="34" charset="0"/>
              </a:rPr>
              <a:t>теглото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тестисите</a:t>
            </a:r>
            <a:r>
              <a:rPr lang="ru-RU" sz="2100" dirty="0">
                <a:cs typeface="Arial" pitchFamily="34" charset="0"/>
              </a:rPr>
              <a:t> им е било </a:t>
            </a:r>
            <a:r>
              <a:rPr lang="ru-RU" sz="2100" dirty="0" err="1">
                <a:cs typeface="Arial" pitchFamily="34" charset="0"/>
              </a:rPr>
              <a:t>значително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намалено</a:t>
            </a:r>
            <a:r>
              <a:rPr lang="ru-RU" sz="2100" dirty="0">
                <a:cs typeface="Arial" pitchFamily="34" charset="0"/>
              </a:rPr>
              <a:t>(</a:t>
            </a:r>
            <a:r>
              <a:rPr lang="ru-RU" sz="2100" dirty="0" err="1">
                <a:cs typeface="Arial" pitchFamily="34" charset="0"/>
              </a:rPr>
              <a:t>като</a:t>
            </a:r>
            <a:r>
              <a:rPr lang="ru-RU" sz="2100" dirty="0">
                <a:cs typeface="Arial" pitchFamily="34" charset="0"/>
              </a:rPr>
              <a:t> на 2-месечни мишки). 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Било </a:t>
            </a:r>
            <a:r>
              <a:rPr lang="ru-RU" sz="2100" dirty="0" err="1">
                <a:cs typeface="Arial" pitchFamily="34" charset="0"/>
              </a:rPr>
              <a:t>установено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масивно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излющване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кръгли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сперматогенни</a:t>
            </a:r>
            <a:r>
              <a:rPr lang="ru-RU" sz="2100" dirty="0">
                <a:cs typeface="Arial" pitchFamily="34" charset="0"/>
              </a:rPr>
              <a:t> клетки, а </a:t>
            </a:r>
            <a:r>
              <a:rPr lang="ru-RU" sz="2100" dirty="0" err="1">
                <a:cs typeface="Arial" pitchFamily="34" charset="0"/>
              </a:rPr>
              <a:t>концентрацията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сперматозоидите</a:t>
            </a:r>
            <a:r>
              <a:rPr lang="ru-RU" sz="2100" dirty="0">
                <a:cs typeface="Arial" pitchFamily="34" charset="0"/>
              </a:rPr>
              <a:t> била </a:t>
            </a:r>
            <a:r>
              <a:rPr lang="ru-RU" sz="2100" dirty="0" err="1">
                <a:cs typeface="Arial" pitchFamily="34" charset="0"/>
              </a:rPr>
              <a:t>силно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редуцирана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поради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блокиране</a:t>
            </a:r>
            <a:r>
              <a:rPr lang="ru-RU" sz="2100" dirty="0">
                <a:cs typeface="Arial" pitchFamily="34" charset="0"/>
              </a:rPr>
              <a:t> (</a:t>
            </a:r>
            <a:r>
              <a:rPr lang="ru-RU" sz="2100" dirty="0" err="1">
                <a:cs typeface="Arial" pitchFamily="34" charset="0"/>
              </a:rPr>
              <a:t>спиране</a:t>
            </a:r>
            <a:r>
              <a:rPr lang="ru-RU" sz="2100" dirty="0">
                <a:cs typeface="Arial" pitchFamily="34" charset="0"/>
              </a:rPr>
              <a:t>) на </a:t>
            </a:r>
            <a:r>
              <a:rPr lang="ru-RU" sz="2100" dirty="0" err="1">
                <a:cs typeface="Arial" pitchFamily="34" charset="0"/>
              </a:rPr>
              <a:t>спермиацията</a:t>
            </a:r>
            <a:r>
              <a:rPr lang="ru-RU" sz="2100" dirty="0">
                <a:cs typeface="Arial" pitchFamily="34" charset="0"/>
              </a:rPr>
              <a:t>.</a:t>
            </a:r>
            <a:endParaRPr lang="bg-BG" sz="2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37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0978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От </a:t>
            </a:r>
            <a:r>
              <a:rPr lang="ru-RU" sz="2100" dirty="0" err="1">
                <a:cs typeface="Arial" pitchFamily="34" charset="0"/>
              </a:rPr>
              <a:t>сперматозоидите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достигнали</a:t>
            </a:r>
            <a:r>
              <a:rPr lang="ru-RU" sz="2100" dirty="0">
                <a:cs typeface="Arial" pitchFamily="34" charset="0"/>
              </a:rPr>
              <a:t> все пак до </a:t>
            </a:r>
            <a:r>
              <a:rPr lang="ru-RU" sz="2100" dirty="0" err="1">
                <a:cs typeface="Arial" pitchFamily="34" charset="0"/>
              </a:rPr>
              <a:t>надсеменниците</a:t>
            </a:r>
            <a:r>
              <a:rPr lang="ru-RU" sz="2100" dirty="0">
                <a:cs typeface="Arial" pitchFamily="34" charset="0"/>
              </a:rPr>
              <a:t>, много </a:t>
            </a:r>
            <a:r>
              <a:rPr lang="ru-RU" sz="2100" dirty="0" err="1">
                <a:cs typeface="Arial" pitchFamily="34" charset="0"/>
              </a:rPr>
              <a:t>са</a:t>
            </a:r>
            <a:r>
              <a:rPr lang="ru-RU" sz="2100" dirty="0">
                <a:cs typeface="Arial" pitchFamily="34" charset="0"/>
              </a:rPr>
              <a:t> били </a:t>
            </a:r>
            <a:r>
              <a:rPr lang="ru-RU" sz="2100" dirty="0" err="1">
                <a:cs typeface="Arial" pitchFamily="34" charset="0"/>
              </a:rPr>
              <a:t>неподвижни</a:t>
            </a:r>
            <a:r>
              <a:rPr lang="ru-RU" sz="2100" dirty="0">
                <a:cs typeface="Arial" pitchFamily="34" charset="0"/>
              </a:rPr>
              <a:t> или </a:t>
            </a:r>
            <a:r>
              <a:rPr lang="ru-RU" sz="2100" dirty="0" err="1">
                <a:cs typeface="Arial" pitchFamily="34" charset="0"/>
              </a:rPr>
              <a:t>неспособни</a:t>
            </a:r>
            <a:r>
              <a:rPr lang="ru-RU" sz="2100" dirty="0">
                <a:cs typeface="Arial" pitchFamily="34" charset="0"/>
              </a:rPr>
              <a:t> за </a:t>
            </a:r>
            <a:r>
              <a:rPr lang="ru-RU" sz="2100" dirty="0" err="1">
                <a:cs typeface="Arial" pitchFamily="34" charset="0"/>
              </a:rPr>
              <a:t>прогресивна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подвижност</a:t>
            </a:r>
            <a:r>
              <a:rPr lang="ru-RU" sz="2100" dirty="0">
                <a:cs typeface="Arial" pitchFamily="34" charset="0"/>
              </a:rPr>
              <a:t>.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До 5-месечна </a:t>
            </a:r>
            <a:r>
              <a:rPr lang="ru-RU" sz="2100" dirty="0" err="1">
                <a:cs typeface="Arial" pitchFamily="34" charset="0"/>
              </a:rPr>
              <a:t>възраст</a:t>
            </a:r>
            <a:r>
              <a:rPr lang="ru-RU" sz="2100" dirty="0">
                <a:cs typeface="Arial" pitchFamily="34" charset="0"/>
              </a:rPr>
              <a:t> фактически вече не се </a:t>
            </a:r>
            <a:r>
              <a:rPr lang="ru-RU" sz="2100" dirty="0" err="1">
                <a:cs typeface="Arial" pitchFamily="34" charset="0"/>
              </a:rPr>
              <a:t>произвеждали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подвижни</a:t>
            </a:r>
            <a:r>
              <a:rPr lang="ru-RU" sz="2100" dirty="0">
                <a:cs typeface="Arial" pitchFamily="34" charset="0"/>
              </a:rPr>
              <a:t> (и </a:t>
            </a:r>
            <a:r>
              <a:rPr lang="ru-RU" sz="2100" dirty="0" err="1">
                <a:cs typeface="Arial" pitchFamily="34" charset="0"/>
              </a:rPr>
              <a:t>съответно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фертилни</a:t>
            </a:r>
            <a:r>
              <a:rPr lang="ru-RU" sz="2100" dirty="0">
                <a:cs typeface="Arial" pitchFamily="34" charset="0"/>
              </a:rPr>
              <a:t>) </a:t>
            </a:r>
            <a:r>
              <a:rPr lang="ru-RU" sz="2100" dirty="0" err="1">
                <a:cs typeface="Arial" pitchFamily="34" charset="0"/>
              </a:rPr>
              <a:t>сперматозоиди</a:t>
            </a:r>
            <a:r>
              <a:rPr lang="ru-RU" sz="2100" dirty="0">
                <a:cs typeface="Arial" pitchFamily="34" charset="0"/>
              </a:rPr>
              <a:t>,</a:t>
            </a:r>
            <a:r>
              <a:rPr lang="en-US" sz="2100" dirty="0">
                <a:cs typeface="Arial" pitchFamily="34" charset="0"/>
              </a:rPr>
              <a:t> </a:t>
            </a:r>
            <a:r>
              <a:rPr lang="ru-RU" sz="2100" dirty="0">
                <a:cs typeface="Arial" pitchFamily="34" charset="0"/>
              </a:rPr>
              <a:t>а до 9-месечна </a:t>
            </a:r>
            <a:r>
              <a:rPr lang="ru-RU" sz="2100" dirty="0" err="1">
                <a:cs typeface="Arial" pitchFamily="34" charset="0"/>
              </a:rPr>
              <a:t>възраст</a:t>
            </a:r>
            <a:r>
              <a:rPr lang="ru-RU" sz="2100" dirty="0">
                <a:cs typeface="Arial" pitchFamily="34" charset="0"/>
              </a:rPr>
              <a:t> вече е </a:t>
            </a:r>
            <a:r>
              <a:rPr lang="ru-RU" sz="2100" dirty="0" err="1">
                <a:cs typeface="Arial" pitchFamily="34" charset="0"/>
              </a:rPr>
              <a:t>наблюдавано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екстремно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дерегулиране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целия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цикъл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сперматогенния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епител</a:t>
            </a:r>
            <a:r>
              <a:rPr lang="ru-RU" sz="2100" dirty="0">
                <a:cs typeface="Arial" pitchFamily="34" charset="0"/>
              </a:rPr>
              <a:t>. 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Всяка </a:t>
            </a:r>
            <a:r>
              <a:rPr lang="ru-RU" sz="2100" dirty="0" err="1">
                <a:cs typeface="Arial" pitchFamily="34" charset="0"/>
              </a:rPr>
              <a:t>Сертолиева</a:t>
            </a:r>
            <a:r>
              <a:rPr lang="ru-RU" sz="2100" dirty="0">
                <a:cs typeface="Arial" pitchFamily="34" charset="0"/>
              </a:rPr>
              <a:t> клетка </a:t>
            </a:r>
            <a:r>
              <a:rPr lang="ru-RU" sz="2100" dirty="0" err="1">
                <a:cs typeface="Arial" pitchFamily="34" charset="0"/>
              </a:rPr>
              <a:t>поддържа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едновременно</a:t>
            </a:r>
            <a:r>
              <a:rPr lang="ru-RU" sz="2100" dirty="0">
                <a:cs typeface="Arial" pitchFamily="34" charset="0"/>
              </a:rPr>
              <a:t> 4 или 5 </a:t>
            </a:r>
            <a:r>
              <a:rPr lang="ru-RU" sz="2100" dirty="0" err="1">
                <a:cs typeface="Arial" pitchFamily="34" charset="0"/>
              </a:rPr>
              <a:t>различни</a:t>
            </a:r>
            <a:r>
              <a:rPr lang="ru-RU" sz="2100" dirty="0">
                <a:cs typeface="Arial" pitchFamily="34" charset="0"/>
              </a:rPr>
              <a:t> вида </a:t>
            </a:r>
            <a:r>
              <a:rPr lang="ru-RU" sz="2100" dirty="0" err="1">
                <a:cs typeface="Arial" pitchFamily="34" charset="0"/>
              </a:rPr>
              <a:t>сперматогенни</a:t>
            </a:r>
            <a:r>
              <a:rPr lang="ru-RU" sz="2100" dirty="0">
                <a:cs typeface="Arial" pitchFamily="34" charset="0"/>
              </a:rPr>
              <a:t> клетки в </a:t>
            </a:r>
            <a:r>
              <a:rPr lang="ru-RU" sz="2100" dirty="0" err="1">
                <a:cs typeface="Arial" pitchFamily="34" charset="0"/>
              </a:rPr>
              <a:t>нейната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дълбочина</a:t>
            </a:r>
            <a:r>
              <a:rPr lang="ru-RU" sz="2100" dirty="0">
                <a:cs typeface="Arial" pitchFamily="34" charset="0"/>
              </a:rPr>
              <a:t>. </a:t>
            </a:r>
            <a:endParaRPr lang="en-US" sz="21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 err="1">
                <a:cs typeface="Arial" pitchFamily="34" charset="0"/>
              </a:rPr>
              <a:t>Сперматогенните</a:t>
            </a:r>
            <a:r>
              <a:rPr lang="ru-RU" sz="2100" dirty="0">
                <a:cs typeface="Arial" pitchFamily="34" charset="0"/>
              </a:rPr>
              <a:t> клетки и в </a:t>
            </a:r>
            <a:r>
              <a:rPr lang="ru-RU" sz="2100" dirty="0" err="1">
                <a:cs typeface="Arial" pitchFamily="34" charset="0"/>
              </a:rPr>
              <a:t>частност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издължените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сперматиди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зависими</a:t>
            </a:r>
            <a:r>
              <a:rPr lang="ru-RU" sz="2100" dirty="0">
                <a:cs typeface="Arial" pitchFamily="34" charset="0"/>
              </a:rPr>
              <a:t> от </a:t>
            </a:r>
            <a:r>
              <a:rPr lang="ru-RU" sz="2100" dirty="0" err="1">
                <a:cs typeface="Arial" pitchFamily="34" charset="0"/>
              </a:rPr>
              <a:t>Сертолиевите</a:t>
            </a:r>
            <a:r>
              <a:rPr lang="ru-RU" sz="2100" dirty="0">
                <a:cs typeface="Arial" pitchFamily="34" charset="0"/>
              </a:rPr>
              <a:t> клетки за </a:t>
            </a:r>
            <a:r>
              <a:rPr lang="ru-RU" sz="2100" dirty="0" err="1">
                <a:cs typeface="Arial" pitchFamily="34" charset="0"/>
              </a:rPr>
              <a:t>механичната</a:t>
            </a:r>
            <a:r>
              <a:rPr lang="ru-RU" sz="2100" dirty="0">
                <a:cs typeface="Arial" pitchFamily="34" charset="0"/>
              </a:rPr>
              <a:t> сила да се </a:t>
            </a:r>
            <a:r>
              <a:rPr lang="ru-RU" sz="2100" dirty="0" err="1">
                <a:cs typeface="Arial" pitchFamily="34" charset="0"/>
              </a:rPr>
              <a:t>движат</a:t>
            </a:r>
            <a:r>
              <a:rPr lang="ru-RU" sz="2100" dirty="0">
                <a:cs typeface="Arial" pitchFamily="34" charset="0"/>
              </a:rPr>
              <a:t> в </a:t>
            </a:r>
            <a:r>
              <a:rPr lang="ru-RU" sz="2100" dirty="0" err="1">
                <a:cs typeface="Arial" pitchFamily="34" charset="0"/>
              </a:rPr>
              <a:t>дълбочината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сперматогенния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епител</a:t>
            </a:r>
            <a:r>
              <a:rPr lang="ru-RU" sz="2100" dirty="0">
                <a:cs typeface="Arial" pitchFamily="34" charset="0"/>
              </a:rPr>
              <a:t>. </a:t>
            </a:r>
            <a:endParaRPr lang="en-US" sz="2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8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53848"/>
          </a:xfrm>
        </p:spPr>
        <p:txBody>
          <a:bodyPr>
            <a:normAutofit fontScale="925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2100" dirty="0" err="1">
                <a:cs typeface="Arial" pitchFamily="34" charset="0"/>
              </a:rPr>
              <a:t>Впечатляваща</a:t>
            </a:r>
            <a:r>
              <a:rPr lang="ru-RU" sz="2100" dirty="0">
                <a:cs typeface="Arial" pitchFamily="34" charset="0"/>
              </a:rPr>
              <a:t> е </a:t>
            </a:r>
            <a:r>
              <a:rPr lang="ru-RU" sz="2100" dirty="0" err="1">
                <a:cs typeface="Arial" pitchFamily="34" charset="0"/>
              </a:rPr>
              <a:t>необходимостта</a:t>
            </a:r>
            <a:r>
              <a:rPr lang="ru-RU" sz="2100" dirty="0">
                <a:cs typeface="Arial" pitchFamily="34" charset="0"/>
              </a:rPr>
              <a:t> за </a:t>
            </a:r>
            <a:r>
              <a:rPr lang="ru-RU" sz="2100" dirty="0" err="1">
                <a:cs typeface="Arial" pitchFamily="34" charset="0"/>
              </a:rPr>
              <a:t>различни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механични</a:t>
            </a:r>
            <a:r>
              <a:rPr lang="ru-RU" sz="2100" dirty="0">
                <a:cs typeface="Arial" pitchFamily="34" charset="0"/>
              </a:rPr>
              <a:t> и </a:t>
            </a:r>
            <a:r>
              <a:rPr lang="ru-RU" sz="2100" dirty="0" err="1">
                <a:cs typeface="Arial" pitchFamily="34" charset="0"/>
              </a:rPr>
              <a:t>паракринни</a:t>
            </a:r>
            <a:r>
              <a:rPr lang="ru-RU" sz="2100" dirty="0">
                <a:cs typeface="Arial" pitchFamily="34" charset="0"/>
              </a:rPr>
              <a:t> взаимодействия с всяка </a:t>
            </a:r>
            <a:r>
              <a:rPr lang="ru-RU" sz="2100" dirty="0" err="1">
                <a:cs typeface="Arial" pitchFamily="34" charset="0"/>
              </a:rPr>
              <a:t>сперматогенна</a:t>
            </a:r>
            <a:r>
              <a:rPr lang="ru-RU" sz="2100" dirty="0">
                <a:cs typeface="Arial" pitchFamily="34" charset="0"/>
              </a:rPr>
              <a:t> клетка </a:t>
            </a:r>
            <a:r>
              <a:rPr lang="ru-RU" sz="2100" dirty="0" err="1">
                <a:cs typeface="Arial" pitchFamily="34" charset="0"/>
              </a:rPr>
              <a:t>вътре</a:t>
            </a:r>
            <a:r>
              <a:rPr lang="ru-RU" sz="2100" dirty="0">
                <a:cs typeface="Arial" pitchFamily="34" charset="0"/>
              </a:rPr>
              <a:t> в </a:t>
            </a:r>
            <a:r>
              <a:rPr lang="ru-RU" sz="2100" dirty="0" err="1">
                <a:cs typeface="Arial" pitchFamily="34" charset="0"/>
              </a:rPr>
              <a:t>дълбочинната</a:t>
            </a:r>
            <a:r>
              <a:rPr lang="ru-RU" sz="2100" dirty="0">
                <a:cs typeface="Arial" pitchFamily="34" charset="0"/>
              </a:rPr>
              <a:t>  инвагинация (</a:t>
            </a:r>
            <a:r>
              <a:rPr lang="ru-RU" sz="2100" dirty="0" err="1">
                <a:cs typeface="Arial" pitchFamily="34" charset="0"/>
              </a:rPr>
              <a:t>като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джоб</a:t>
            </a:r>
            <a:r>
              <a:rPr lang="ru-RU" sz="2100" dirty="0">
                <a:cs typeface="Arial" pitchFamily="34" charset="0"/>
              </a:rPr>
              <a:t>) на </a:t>
            </a:r>
            <a:r>
              <a:rPr lang="ru-RU" sz="2100" dirty="0" err="1">
                <a:cs typeface="Arial" pitchFamily="34" charset="0"/>
              </a:rPr>
              <a:t>Сертолиевата</a:t>
            </a:r>
            <a:r>
              <a:rPr lang="ru-RU" sz="2100" dirty="0">
                <a:cs typeface="Arial" pitchFamily="34" charset="0"/>
              </a:rPr>
              <a:t> клетка. 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Всяка </a:t>
            </a:r>
            <a:r>
              <a:rPr lang="ru-RU" sz="2100" dirty="0" err="1">
                <a:cs typeface="Arial" pitchFamily="34" charset="0"/>
              </a:rPr>
              <a:t>Сертолиева</a:t>
            </a:r>
            <a:r>
              <a:rPr lang="ru-RU" sz="2100" dirty="0">
                <a:cs typeface="Arial" pitchFamily="34" charset="0"/>
              </a:rPr>
              <a:t> клетка е способна да </a:t>
            </a:r>
            <a:r>
              <a:rPr lang="ru-RU" sz="2100" dirty="0" err="1">
                <a:cs typeface="Arial" pitchFamily="34" charset="0"/>
              </a:rPr>
              <a:t>образува</a:t>
            </a:r>
            <a:r>
              <a:rPr lang="ru-RU" sz="2100" dirty="0">
                <a:cs typeface="Arial" pitchFamily="34" charset="0"/>
              </a:rPr>
              <a:t> 4 или 5 </a:t>
            </a:r>
            <a:r>
              <a:rPr lang="ru-RU" sz="2100" dirty="0" err="1">
                <a:cs typeface="Arial" pitchFamily="34" charset="0"/>
              </a:rPr>
              <a:t>различни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непрекъснато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променящи</a:t>
            </a:r>
            <a:r>
              <a:rPr lang="ru-RU" sz="2100" dirty="0">
                <a:cs typeface="Arial" pitchFamily="34" charset="0"/>
              </a:rPr>
              <a:t> се </a:t>
            </a:r>
            <a:r>
              <a:rPr lang="ru-RU" sz="2100" dirty="0" err="1">
                <a:cs typeface="Arial" pitchFamily="34" charset="0"/>
              </a:rPr>
              <a:t>микрообкръжения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едновременно</a:t>
            </a:r>
            <a:r>
              <a:rPr lang="ru-RU" sz="2100" dirty="0">
                <a:cs typeface="Arial" pitchFamily="34" charset="0"/>
              </a:rPr>
              <a:t> около </a:t>
            </a:r>
            <a:r>
              <a:rPr lang="ru-RU" sz="2100" dirty="0" err="1">
                <a:cs typeface="Arial" pitchFamily="34" charset="0"/>
              </a:rPr>
              <a:t>сперматогенните</a:t>
            </a:r>
            <a:r>
              <a:rPr lang="ru-RU" sz="2100" dirty="0">
                <a:cs typeface="Arial" pitchFamily="34" charset="0"/>
              </a:rPr>
              <a:t> клетки. 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cs typeface="Arial" pitchFamily="34" charset="0"/>
              </a:rPr>
              <a:t>SOX8ˉ/ˉ мишки </a:t>
            </a:r>
            <a:r>
              <a:rPr lang="ru-RU" sz="2100" dirty="0" err="1">
                <a:cs typeface="Arial" pitchFamily="34" charset="0"/>
              </a:rPr>
              <a:t>са</a:t>
            </a:r>
            <a:r>
              <a:rPr lang="ru-RU" sz="2100" dirty="0">
                <a:cs typeface="Arial" pitchFamily="34" charset="0"/>
              </a:rPr>
              <a:t> показали </a:t>
            </a:r>
            <a:r>
              <a:rPr lang="ru-RU" sz="2100" dirty="0" err="1">
                <a:cs typeface="Arial" pitchFamily="34" charset="0"/>
              </a:rPr>
              <a:t>възрастово</a:t>
            </a:r>
            <a:r>
              <a:rPr lang="ru-RU" sz="2100" dirty="0">
                <a:cs typeface="Arial" pitchFamily="34" charset="0"/>
              </a:rPr>
              <a:t>-зависима </a:t>
            </a:r>
            <a:r>
              <a:rPr lang="ru-RU" sz="2100" dirty="0" err="1">
                <a:cs typeface="Arial" pitchFamily="34" charset="0"/>
              </a:rPr>
              <a:t>загуба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тази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способност</a:t>
            </a:r>
            <a:r>
              <a:rPr lang="ru-RU" sz="2100" dirty="0">
                <a:cs typeface="Arial" pitchFamily="34" charset="0"/>
              </a:rPr>
              <a:t>, </a:t>
            </a:r>
            <a:r>
              <a:rPr lang="ru-RU" sz="2100" dirty="0" err="1">
                <a:cs typeface="Arial" pitchFamily="34" charset="0"/>
              </a:rPr>
              <a:t>която</a:t>
            </a:r>
            <a:r>
              <a:rPr lang="ru-RU" sz="2100" dirty="0">
                <a:cs typeface="Arial" pitchFamily="34" charset="0"/>
              </a:rPr>
              <a:t> до 2 </a:t>
            </a:r>
            <a:r>
              <a:rPr lang="ru-RU" sz="2100" dirty="0" err="1">
                <a:cs typeface="Arial" pitchFamily="34" charset="0"/>
              </a:rPr>
              <a:t>месеца</a:t>
            </a:r>
            <a:r>
              <a:rPr lang="ru-RU" sz="2100" dirty="0">
                <a:cs typeface="Arial" pitchFamily="34" charset="0"/>
              </a:rPr>
              <a:t> се </a:t>
            </a:r>
            <a:r>
              <a:rPr lang="ru-RU" sz="2100" dirty="0" err="1">
                <a:cs typeface="Arial" pitchFamily="34" charset="0"/>
              </a:rPr>
              <a:t>изразява</a:t>
            </a:r>
            <a:r>
              <a:rPr lang="ru-RU" sz="2100" dirty="0">
                <a:cs typeface="Arial" pitchFamily="34" charset="0"/>
              </a:rPr>
              <a:t> в </a:t>
            </a:r>
            <a:r>
              <a:rPr lang="ru-RU" sz="2100" dirty="0" err="1">
                <a:cs typeface="Arial" pitchFamily="34" charset="0"/>
              </a:rPr>
              <a:t>признаци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липса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спермиация</a:t>
            </a:r>
            <a:r>
              <a:rPr lang="ru-RU" sz="2100" dirty="0">
                <a:cs typeface="Arial" pitchFamily="34" charset="0"/>
              </a:rPr>
              <a:t> и </a:t>
            </a:r>
            <a:r>
              <a:rPr lang="ru-RU" sz="2100" dirty="0" err="1">
                <a:cs typeface="Arial" pitchFamily="34" charset="0"/>
              </a:rPr>
              <a:t>неподходящо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разположение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сперматогенните</a:t>
            </a:r>
            <a:r>
              <a:rPr lang="ru-RU" sz="2100" dirty="0">
                <a:cs typeface="Arial" pitchFamily="34" charset="0"/>
              </a:rPr>
              <a:t> клетки, до 5-месечна </a:t>
            </a:r>
            <a:r>
              <a:rPr lang="ru-RU" sz="2100" dirty="0" err="1">
                <a:cs typeface="Arial" pitchFamily="34" charset="0"/>
              </a:rPr>
              <a:t>възраст</a:t>
            </a:r>
            <a:r>
              <a:rPr lang="ru-RU" sz="2100" dirty="0">
                <a:cs typeface="Arial" pitchFamily="34" charset="0"/>
              </a:rPr>
              <a:t> се </a:t>
            </a:r>
            <a:r>
              <a:rPr lang="ru-RU" sz="2100" dirty="0" err="1">
                <a:cs typeface="Arial" pitchFamily="34" charset="0"/>
              </a:rPr>
              <a:t>стига</a:t>
            </a:r>
            <a:r>
              <a:rPr lang="ru-RU" sz="2100" dirty="0">
                <a:cs typeface="Arial" pitchFamily="34" charset="0"/>
              </a:rPr>
              <a:t> до </a:t>
            </a:r>
            <a:r>
              <a:rPr lang="ru-RU" sz="2100" dirty="0" err="1">
                <a:cs typeface="Arial" pitchFamily="34" charset="0"/>
              </a:rPr>
              <a:t>стерилитет</a:t>
            </a:r>
            <a:r>
              <a:rPr lang="ru-RU" sz="2100" dirty="0">
                <a:cs typeface="Arial" pitchFamily="34" charset="0"/>
              </a:rPr>
              <a:t>, а до 9-месечна </a:t>
            </a:r>
            <a:r>
              <a:rPr lang="ru-RU" sz="2100" dirty="0" err="1">
                <a:cs typeface="Arial" pitchFamily="34" charset="0"/>
              </a:rPr>
              <a:t>възраст</a:t>
            </a:r>
            <a:r>
              <a:rPr lang="ru-RU" sz="2100" dirty="0">
                <a:cs typeface="Arial" pitchFamily="34" charset="0"/>
              </a:rPr>
              <a:t> - </a:t>
            </a:r>
            <a:r>
              <a:rPr lang="ru-RU" sz="2100" dirty="0" err="1">
                <a:cs typeface="Arial" pitchFamily="34" charset="0"/>
              </a:rPr>
              <a:t>пълна</a:t>
            </a:r>
            <a:r>
              <a:rPr lang="ru-RU" sz="2100" dirty="0">
                <a:cs typeface="Arial" pitchFamily="34" charset="0"/>
              </a:rPr>
              <a:t> </a:t>
            </a:r>
            <a:r>
              <a:rPr lang="ru-RU" sz="2100" dirty="0" err="1">
                <a:cs typeface="Arial" pitchFamily="34" charset="0"/>
              </a:rPr>
              <a:t>загуба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цикъла</a:t>
            </a:r>
            <a:r>
              <a:rPr lang="ru-RU" sz="2100" dirty="0">
                <a:cs typeface="Arial" pitchFamily="34" charset="0"/>
              </a:rPr>
              <a:t> на </a:t>
            </a:r>
            <a:r>
              <a:rPr lang="ru-RU" sz="2100" dirty="0" err="1">
                <a:cs typeface="Arial" pitchFamily="34" charset="0"/>
              </a:rPr>
              <a:t>сперматогенните</a:t>
            </a:r>
            <a:r>
              <a:rPr lang="ru-RU" sz="2100" dirty="0">
                <a:cs typeface="Arial" pitchFamily="34" charset="0"/>
              </a:rPr>
              <a:t> клетки.</a:t>
            </a:r>
            <a:endParaRPr lang="bg-BG" sz="2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8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6444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bg-BG" dirty="0"/>
              <a:t>Съзряването на половите клетки се </a:t>
            </a:r>
            <a:r>
              <a:rPr lang="bg-BG" dirty="0" err="1"/>
              <a:t>разтройва</a:t>
            </a:r>
            <a:r>
              <a:rPr lang="bg-BG" dirty="0"/>
              <a:t> при всяко нарушение на </a:t>
            </a:r>
            <a:r>
              <a:rPr lang="bg-BG" dirty="0" err="1"/>
              <a:t>вътрешносекреторната</a:t>
            </a:r>
            <a:r>
              <a:rPr lang="bg-BG" dirty="0"/>
              <a:t> дейност на </a:t>
            </a:r>
            <a:r>
              <a:rPr lang="bg-BG" dirty="0" err="1"/>
              <a:t>гонадите</a:t>
            </a:r>
            <a:r>
              <a:rPr lang="bg-BG" dirty="0"/>
              <a:t>, т.е. за нормалното ѝ протичане е необходима висока концентрация на тестостерон в самите тестиси. Когато се групират заболяванията се изхожда от засегнатите функции – </a:t>
            </a:r>
            <a:r>
              <a:rPr lang="bg-BG" dirty="0" err="1"/>
              <a:t>сперматогенеза</a:t>
            </a:r>
            <a:r>
              <a:rPr lang="bg-BG" dirty="0"/>
              <a:t>, </a:t>
            </a:r>
            <a:r>
              <a:rPr lang="bg-BG" dirty="0" err="1"/>
              <a:t>хормонообразуване</a:t>
            </a:r>
            <a:r>
              <a:rPr lang="bg-BG" dirty="0"/>
              <a:t> или и двете заедно и според това се различават </a:t>
            </a:r>
            <a:r>
              <a:rPr lang="bg-BG" b="1" dirty="0" err="1"/>
              <a:t>тубулна</a:t>
            </a:r>
            <a:r>
              <a:rPr lang="bg-BG" b="1" dirty="0"/>
              <a:t>, </a:t>
            </a:r>
            <a:r>
              <a:rPr lang="bg-BG" b="1" dirty="0" err="1"/>
              <a:t>интерстиционална</a:t>
            </a:r>
            <a:r>
              <a:rPr lang="bg-BG" b="1" dirty="0"/>
              <a:t> и комбинирана </a:t>
            </a:r>
            <a:r>
              <a:rPr lang="bg-BG" b="1" dirty="0" err="1"/>
              <a:t>тестикуларна</a:t>
            </a:r>
            <a:r>
              <a:rPr lang="bg-BG" b="1" dirty="0"/>
              <a:t> недостатъчност (нарушение по хоризонталата).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458" y="764704"/>
            <a:ext cx="3679030" cy="5809832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2000" dirty="0">
                <a:cs typeface="Arial" pitchFamily="34" charset="0"/>
              </a:rPr>
              <a:t>А. </a:t>
            </a:r>
            <a:r>
              <a:rPr lang="ru-RU" sz="2000" dirty="0" err="1">
                <a:cs typeface="Arial" pitchFamily="34" charset="0"/>
              </a:rPr>
              <a:t>Напречен</a:t>
            </a:r>
            <a:r>
              <a:rPr lang="ru-RU" sz="2000" dirty="0">
                <a:cs typeface="Arial" pitchFamily="34" charset="0"/>
              </a:rPr>
              <a:t> срез на </a:t>
            </a:r>
            <a:r>
              <a:rPr lang="ru-RU" sz="2000" dirty="0" err="1">
                <a:cs typeface="Arial" pitchFamily="34" charset="0"/>
              </a:rPr>
              <a:t>тестис</a:t>
            </a:r>
            <a:r>
              <a:rPr lang="ru-RU" sz="2000" dirty="0">
                <a:cs typeface="Arial" pitchFamily="34" charset="0"/>
              </a:rPr>
              <a:t> от 9 </a:t>
            </a:r>
            <a:r>
              <a:rPr lang="ru-RU" sz="2000" dirty="0" err="1">
                <a:cs typeface="Arial" pitchFamily="34" charset="0"/>
              </a:rPr>
              <a:t>месечно</a:t>
            </a:r>
            <a:r>
              <a:rPr lang="ru-RU" sz="2000" dirty="0">
                <a:cs typeface="Arial" pitchFamily="34" charset="0"/>
              </a:rPr>
              <a:t>  </a:t>
            </a:r>
            <a:r>
              <a:rPr lang="ru-RU" sz="2000" dirty="0" err="1">
                <a:cs typeface="Arial" pitchFamily="34" charset="0"/>
              </a:rPr>
              <a:t>Sox</a:t>
            </a:r>
            <a:r>
              <a:rPr lang="ru-RU" sz="2000" dirty="0">
                <a:cs typeface="Arial" pitchFamily="34" charset="0"/>
              </a:rPr>
              <a:t> 8+/- животно, </a:t>
            </a:r>
            <a:r>
              <a:rPr lang="ru-RU" sz="2000" dirty="0" err="1">
                <a:cs typeface="Arial" pitchFamily="34" charset="0"/>
              </a:rPr>
              <a:t>показващо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нормална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хистология</a:t>
            </a:r>
            <a:r>
              <a:rPr lang="ru-RU" sz="2000" dirty="0">
                <a:cs typeface="Arial" pitchFamily="34" charset="0"/>
              </a:rPr>
              <a:t> на </a:t>
            </a:r>
            <a:r>
              <a:rPr lang="ru-RU" sz="2000" dirty="0" err="1">
                <a:cs typeface="Arial" pitchFamily="34" charset="0"/>
              </a:rPr>
              <a:t>семиниферните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тубули</a:t>
            </a:r>
            <a:r>
              <a:rPr lang="ru-RU" sz="2000" dirty="0">
                <a:cs typeface="Arial" pitchFamily="34" charset="0"/>
              </a:rPr>
              <a:t>.  </a:t>
            </a:r>
            <a:endParaRPr lang="en-US" sz="20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Квадратчето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илюстрира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правилната</a:t>
            </a:r>
            <a:r>
              <a:rPr lang="ru-RU" sz="2000" dirty="0">
                <a:cs typeface="Arial" pitchFamily="34" charset="0"/>
              </a:rPr>
              <a:t> ориентация на </a:t>
            </a:r>
            <a:r>
              <a:rPr lang="ru-RU" sz="2000" dirty="0" err="1">
                <a:cs typeface="Arial" pitchFamily="34" charset="0"/>
              </a:rPr>
              <a:t>елонгираните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сперматиди</a:t>
            </a:r>
            <a:r>
              <a:rPr lang="ru-RU" sz="2000" dirty="0">
                <a:cs typeface="Arial" pitchFamily="34" charset="0"/>
              </a:rPr>
              <a:t> в </a:t>
            </a:r>
            <a:r>
              <a:rPr lang="ru-RU" sz="2000" dirty="0" err="1">
                <a:cs typeface="Arial" pitchFamily="34" charset="0"/>
              </a:rPr>
              <a:t>тубули</a:t>
            </a:r>
            <a:r>
              <a:rPr lang="ru-RU" sz="2000" dirty="0">
                <a:cs typeface="Arial" pitchFamily="34" charset="0"/>
              </a:rPr>
              <a:t> на стадий IX, т.е. с </a:t>
            </a:r>
            <a:r>
              <a:rPr lang="ru-RU" sz="2000" dirty="0" err="1">
                <a:cs typeface="Arial" pitchFamily="34" charset="0"/>
              </a:rPr>
              <a:t>акрозоми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сочещи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към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базалната</a:t>
            </a:r>
            <a:r>
              <a:rPr lang="ru-RU" sz="2000" dirty="0">
                <a:cs typeface="Arial" pitchFamily="34" charset="0"/>
              </a:rPr>
              <a:t> мембрана</a:t>
            </a:r>
            <a:r>
              <a:rPr lang="en-US" sz="2000" dirty="0">
                <a:cs typeface="Arial" pitchFamily="34" charset="0"/>
              </a:rPr>
              <a:t>.</a:t>
            </a:r>
            <a:endParaRPr lang="bg-BG" sz="2000" dirty="0"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566"/>
          <a:stretch/>
        </p:blipFill>
        <p:spPr bwMode="auto">
          <a:xfrm>
            <a:off x="251520" y="1268760"/>
            <a:ext cx="503393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030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764704"/>
            <a:ext cx="3816424" cy="5809832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1700" dirty="0">
                <a:cs typeface="Arial" pitchFamily="34" charset="0"/>
              </a:rPr>
              <a:t>В.  </a:t>
            </a:r>
            <a:r>
              <a:rPr lang="ru-RU" sz="1700" dirty="0" err="1">
                <a:cs typeface="Arial" pitchFamily="34" charset="0"/>
              </a:rPr>
              <a:t>Тестис</a:t>
            </a:r>
            <a:r>
              <a:rPr lang="ru-RU" sz="1700" dirty="0">
                <a:cs typeface="Arial" pitchFamily="34" charset="0"/>
              </a:rPr>
              <a:t> от 2-месечно </a:t>
            </a:r>
            <a:r>
              <a:rPr lang="ru-RU" sz="1700" dirty="0" err="1">
                <a:cs typeface="Arial" pitchFamily="34" charset="0"/>
              </a:rPr>
              <a:t>Sox</a:t>
            </a:r>
            <a:r>
              <a:rPr lang="ru-RU" sz="1700" dirty="0">
                <a:cs typeface="Arial" pitchFamily="34" charset="0"/>
              </a:rPr>
              <a:t> 8-/-   животно, </a:t>
            </a:r>
            <a:r>
              <a:rPr lang="ru-RU" sz="1700" dirty="0" err="1">
                <a:cs typeface="Arial" pitchFamily="34" charset="0"/>
              </a:rPr>
              <a:t>показващ</a:t>
            </a:r>
            <a:r>
              <a:rPr lang="ru-RU" sz="1700" dirty="0">
                <a:cs typeface="Arial" pitchFamily="34" charset="0"/>
              </a:rPr>
              <a:t> наличие на </a:t>
            </a:r>
            <a:r>
              <a:rPr lang="ru-RU" sz="1700" dirty="0" err="1">
                <a:cs typeface="Arial" pitchFamily="34" charset="0"/>
              </a:rPr>
              <a:t>всички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герминативни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типове</a:t>
            </a:r>
            <a:r>
              <a:rPr lang="ru-RU" sz="1700" dirty="0">
                <a:cs typeface="Arial" pitchFamily="34" charset="0"/>
              </a:rPr>
              <a:t>,   но и </a:t>
            </a:r>
            <a:r>
              <a:rPr lang="ru-RU" sz="1700" dirty="0" err="1">
                <a:cs typeface="Arial" pitchFamily="34" charset="0"/>
              </a:rPr>
              <a:t>нарастващо</a:t>
            </a:r>
            <a:r>
              <a:rPr lang="ru-RU" sz="1700" dirty="0">
                <a:cs typeface="Arial" pitchFamily="34" charset="0"/>
              </a:rPr>
              <a:t> изобилие </a:t>
            </a:r>
            <a:r>
              <a:rPr lang="ru-RU" sz="1700" dirty="0" err="1">
                <a:cs typeface="Arial" pitchFamily="34" charset="0"/>
              </a:rPr>
              <a:t>задържани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сперматиди</a:t>
            </a:r>
            <a:r>
              <a:rPr lang="ru-RU" sz="1700" dirty="0">
                <a:cs typeface="Arial" pitchFamily="34" charset="0"/>
              </a:rPr>
              <a:t> в стадий IX (</a:t>
            </a:r>
            <a:r>
              <a:rPr lang="ru-RU" sz="1700" dirty="0" err="1">
                <a:cs typeface="Arial" pitchFamily="34" charset="0"/>
              </a:rPr>
              <a:t>стрелките</a:t>
            </a:r>
            <a:r>
              <a:rPr lang="ru-RU" sz="1700" dirty="0">
                <a:cs typeface="Arial" pitchFamily="34" charset="0"/>
              </a:rPr>
              <a:t>), т.е. нарушение  в </a:t>
            </a:r>
            <a:r>
              <a:rPr lang="ru-RU" sz="1700" dirty="0" err="1">
                <a:cs typeface="Arial" pitchFamily="34" charset="0"/>
              </a:rPr>
              <a:t>спермиацията</a:t>
            </a:r>
            <a:r>
              <a:rPr lang="ru-RU" sz="1700" dirty="0">
                <a:cs typeface="Arial" pitchFamily="34" charset="0"/>
              </a:rPr>
              <a:t>. </a:t>
            </a:r>
            <a:endParaRPr lang="en-US" sz="17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700" dirty="0" err="1">
                <a:cs typeface="Arial" pitchFamily="34" charset="0"/>
              </a:rPr>
              <a:t>Квадратчето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показва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релативна</a:t>
            </a:r>
            <a:r>
              <a:rPr lang="ru-RU" sz="1700" dirty="0">
                <a:cs typeface="Arial" pitchFamily="34" charset="0"/>
              </a:rPr>
              <a:t> дезориентация  на стадий IX. </a:t>
            </a:r>
            <a:endParaRPr lang="en-US" sz="17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700" dirty="0">
                <a:cs typeface="Arial" pitchFamily="34" charset="0"/>
              </a:rPr>
              <a:t>Нарушена </a:t>
            </a:r>
            <a:r>
              <a:rPr lang="ru-RU" sz="1700" dirty="0" err="1">
                <a:cs typeface="Arial" pitchFamily="34" charset="0"/>
              </a:rPr>
              <a:t>спермиация</a:t>
            </a:r>
            <a:r>
              <a:rPr lang="ru-RU" sz="1700" dirty="0">
                <a:cs typeface="Arial" pitchFamily="34" charset="0"/>
              </a:rPr>
              <a:t>  и дезориентация на  </a:t>
            </a:r>
            <a:r>
              <a:rPr lang="ru-RU" sz="1700" dirty="0" err="1">
                <a:cs typeface="Arial" pitchFamily="34" charset="0"/>
              </a:rPr>
              <a:t>сперматидите</a:t>
            </a:r>
            <a:r>
              <a:rPr lang="ru-RU" sz="1700" dirty="0">
                <a:cs typeface="Arial" pitchFamily="34" charset="0"/>
              </a:rPr>
              <a:t> се </a:t>
            </a:r>
            <a:r>
              <a:rPr lang="ru-RU" sz="1700" dirty="0" err="1">
                <a:cs typeface="Arial" pitchFamily="34" charset="0"/>
              </a:rPr>
              <a:t>вижда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също</a:t>
            </a:r>
            <a:r>
              <a:rPr lang="ru-RU" sz="1700" dirty="0">
                <a:cs typeface="Arial" pitchFamily="34" charset="0"/>
              </a:rPr>
              <a:t> и в </a:t>
            </a:r>
            <a:r>
              <a:rPr lang="ru-RU" sz="1700" dirty="0" err="1">
                <a:cs typeface="Arial" pitchFamily="34" charset="0"/>
              </a:rPr>
              <a:t>тубули</a:t>
            </a:r>
            <a:r>
              <a:rPr lang="ru-RU" sz="1700" dirty="0">
                <a:cs typeface="Arial" pitchFamily="34" charset="0"/>
              </a:rPr>
              <a:t> на стадий VIII.</a:t>
            </a:r>
            <a:endParaRPr lang="bg-BG" sz="1700" dirty="0"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6566"/>
          <a:stretch/>
        </p:blipFill>
        <p:spPr bwMode="auto">
          <a:xfrm>
            <a:off x="107504" y="1124744"/>
            <a:ext cx="50339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764704"/>
            <a:ext cx="4032448" cy="59046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700" dirty="0">
                <a:cs typeface="Arial" pitchFamily="34" charset="0"/>
              </a:rPr>
              <a:t>С.  </a:t>
            </a:r>
            <a:r>
              <a:rPr lang="ru-RU" sz="1700" dirty="0" err="1">
                <a:cs typeface="Arial" pitchFamily="34" charset="0"/>
              </a:rPr>
              <a:t>Тестис</a:t>
            </a:r>
            <a:r>
              <a:rPr lang="ru-RU" sz="1700" dirty="0">
                <a:cs typeface="Arial" pitchFamily="34" charset="0"/>
              </a:rPr>
              <a:t> от 5 </a:t>
            </a:r>
            <a:r>
              <a:rPr lang="ru-RU" sz="1700" dirty="0" err="1">
                <a:cs typeface="Arial" pitchFamily="34" charset="0"/>
              </a:rPr>
              <a:t>месечна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Sox</a:t>
            </a:r>
            <a:r>
              <a:rPr lang="ru-RU" sz="1700" dirty="0">
                <a:cs typeface="Arial" pitchFamily="34" charset="0"/>
              </a:rPr>
              <a:t> 8-/-  мишка, </a:t>
            </a:r>
            <a:r>
              <a:rPr lang="ru-RU" sz="1700" dirty="0" err="1">
                <a:cs typeface="Arial" pitchFamily="34" charset="0"/>
              </a:rPr>
              <a:t>показващ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релативно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намаляване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елонгираните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сперматиди</a:t>
            </a:r>
            <a:r>
              <a:rPr lang="ru-RU" sz="1700" dirty="0">
                <a:cs typeface="Arial" pitchFamily="34" charset="0"/>
              </a:rPr>
              <a:t> в сравнение с </a:t>
            </a:r>
            <a:r>
              <a:rPr lang="ru-RU" sz="1700" dirty="0" err="1">
                <a:cs typeface="Arial" pitchFamily="34" charset="0"/>
              </a:rPr>
              <a:t>контролните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животни</a:t>
            </a:r>
            <a:r>
              <a:rPr lang="ru-RU" sz="1700" dirty="0">
                <a:cs typeface="Arial" pitchFamily="34" charset="0"/>
              </a:rPr>
              <a:t>, </a:t>
            </a:r>
            <a:r>
              <a:rPr lang="ru-RU" sz="1700" dirty="0" err="1">
                <a:cs typeface="Arial" pitchFamily="34" charset="0"/>
              </a:rPr>
              <a:t>засилено</a:t>
            </a:r>
            <a:r>
              <a:rPr lang="ru-RU" sz="1700" dirty="0">
                <a:cs typeface="Arial" pitchFamily="34" charset="0"/>
              </a:rPr>
              <a:t> нарушение в </a:t>
            </a:r>
            <a:r>
              <a:rPr lang="ru-RU" sz="1700" dirty="0" err="1">
                <a:cs typeface="Arial" pitchFamily="34" charset="0"/>
              </a:rPr>
              <a:t>спермиацията</a:t>
            </a:r>
            <a:r>
              <a:rPr lang="ru-RU" sz="1700" dirty="0">
                <a:cs typeface="Arial" pitchFamily="34" charset="0"/>
              </a:rPr>
              <a:t> (</a:t>
            </a:r>
            <a:r>
              <a:rPr lang="ru-RU" sz="1700" dirty="0" err="1">
                <a:cs typeface="Arial" pitchFamily="34" charset="0"/>
              </a:rPr>
              <a:t>стрелките</a:t>
            </a:r>
            <a:r>
              <a:rPr lang="ru-RU" sz="1700" dirty="0">
                <a:cs typeface="Arial" pitchFamily="34" charset="0"/>
              </a:rPr>
              <a:t>) и увеличена </a:t>
            </a:r>
            <a:r>
              <a:rPr lang="ru-RU" sz="1700" dirty="0" err="1">
                <a:cs typeface="Arial" pitchFamily="34" charset="0"/>
              </a:rPr>
              <a:t>епителна</a:t>
            </a:r>
            <a:r>
              <a:rPr lang="ru-RU" sz="1700" dirty="0">
                <a:cs typeface="Arial" pitchFamily="34" charset="0"/>
              </a:rPr>
              <a:t> вакуолизация (</a:t>
            </a:r>
            <a:r>
              <a:rPr lang="ru-RU" sz="1700" dirty="0" err="1">
                <a:cs typeface="Arial" pitchFamily="34" charset="0"/>
              </a:rPr>
              <a:t>звездичката</a:t>
            </a:r>
            <a:r>
              <a:rPr lang="ru-RU" sz="1700" dirty="0">
                <a:cs typeface="Arial" pitchFamily="34" charset="0"/>
              </a:rPr>
              <a:t>), индикация за </a:t>
            </a:r>
            <a:r>
              <a:rPr lang="ru-RU" sz="1700" dirty="0" err="1">
                <a:cs typeface="Arial" pitchFamily="34" charset="0"/>
              </a:rPr>
              <a:t>ранна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загуба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герминативни</a:t>
            </a:r>
            <a:r>
              <a:rPr lang="ru-RU" sz="1700" dirty="0">
                <a:cs typeface="Arial" pitchFamily="34" charset="0"/>
              </a:rPr>
              <a:t> клетки.  </a:t>
            </a:r>
            <a:endParaRPr lang="en-US" sz="17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700" dirty="0" err="1">
                <a:cs typeface="Arial" pitchFamily="34" charset="0"/>
              </a:rPr>
              <a:t>Квадратчето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показва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неправилно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поставяне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кръгли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сперматиди</a:t>
            </a:r>
            <a:r>
              <a:rPr lang="ru-RU" sz="1700" dirty="0">
                <a:cs typeface="Arial" pitchFamily="34" charset="0"/>
              </a:rPr>
              <a:t> в </a:t>
            </a:r>
            <a:r>
              <a:rPr lang="ru-RU" sz="1700" dirty="0" err="1">
                <a:cs typeface="Arial" pitchFamily="34" charset="0"/>
              </a:rPr>
              <a:t>стъпка</a:t>
            </a:r>
            <a:r>
              <a:rPr lang="ru-RU" sz="1700" dirty="0">
                <a:cs typeface="Arial" pitchFamily="34" charset="0"/>
              </a:rPr>
              <a:t> 8 (</a:t>
            </a:r>
            <a:r>
              <a:rPr lang="ru-RU" sz="1700" dirty="0" err="1">
                <a:cs typeface="Arial" pitchFamily="34" charset="0"/>
              </a:rPr>
              <a:t>нормално</a:t>
            </a:r>
            <a:r>
              <a:rPr lang="ru-RU" sz="1700" dirty="0">
                <a:cs typeface="Arial" pitchFamily="34" charset="0"/>
              </a:rPr>
              <a:t> стадий VIII) </a:t>
            </a:r>
            <a:r>
              <a:rPr lang="ru-RU" sz="1700" dirty="0" err="1">
                <a:cs typeface="Arial" pitchFamily="34" charset="0"/>
              </a:rPr>
              <a:t>близо</a:t>
            </a:r>
            <a:r>
              <a:rPr lang="ru-RU" sz="1700" dirty="0">
                <a:cs typeface="Arial" pitchFamily="34" charset="0"/>
              </a:rPr>
              <a:t> до </a:t>
            </a:r>
            <a:r>
              <a:rPr lang="ru-RU" sz="1700" dirty="0" err="1">
                <a:cs typeface="Arial" pitchFamily="34" charset="0"/>
              </a:rPr>
              <a:t>базалната</a:t>
            </a:r>
            <a:r>
              <a:rPr lang="ru-RU" sz="1700" dirty="0">
                <a:cs typeface="Arial" pitchFamily="34" charset="0"/>
              </a:rPr>
              <a:t> мембрана на </a:t>
            </a:r>
            <a:r>
              <a:rPr lang="ru-RU" sz="1700" dirty="0" err="1">
                <a:cs typeface="Arial" pitchFamily="34" charset="0"/>
              </a:rPr>
              <a:t>тубули</a:t>
            </a:r>
            <a:r>
              <a:rPr lang="ru-RU" sz="1700" dirty="0">
                <a:cs typeface="Arial" pitchFamily="34" charset="0"/>
              </a:rPr>
              <a:t> в стадий Х.</a:t>
            </a:r>
            <a:endParaRPr lang="bg-BG" sz="1700" dirty="0"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2" r="50000" b="33154"/>
          <a:stretch/>
        </p:blipFill>
        <p:spPr bwMode="auto">
          <a:xfrm>
            <a:off x="112064" y="908720"/>
            <a:ext cx="498577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15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764704"/>
            <a:ext cx="3960440" cy="58098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700" dirty="0">
                <a:cs typeface="Arial" pitchFamily="34" charset="0"/>
              </a:rPr>
              <a:t>D. </a:t>
            </a:r>
            <a:r>
              <a:rPr lang="ru-RU" sz="1700" dirty="0" err="1">
                <a:cs typeface="Arial" pitchFamily="34" charset="0"/>
              </a:rPr>
              <a:t>Тестис</a:t>
            </a:r>
            <a:r>
              <a:rPr lang="ru-RU" sz="1700" dirty="0">
                <a:cs typeface="Arial" pitchFamily="34" charset="0"/>
              </a:rPr>
              <a:t> на 9 </a:t>
            </a:r>
            <a:r>
              <a:rPr lang="ru-RU" sz="1700" dirty="0" err="1">
                <a:cs typeface="Arial" pitchFamily="34" charset="0"/>
              </a:rPr>
              <a:t>месечна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Sox</a:t>
            </a:r>
            <a:r>
              <a:rPr lang="ru-RU" sz="1700" dirty="0">
                <a:cs typeface="Arial" pitchFamily="34" charset="0"/>
              </a:rPr>
              <a:t> 8-/-   мишка, </a:t>
            </a:r>
            <a:r>
              <a:rPr lang="ru-RU" sz="1700" dirty="0" err="1">
                <a:cs typeface="Arial" pitchFamily="34" charset="0"/>
              </a:rPr>
              <a:t>показващ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масивна</a:t>
            </a:r>
            <a:r>
              <a:rPr lang="ru-RU" sz="1700" dirty="0">
                <a:cs typeface="Arial" pitchFamily="34" charset="0"/>
              </a:rPr>
              <a:t> дезорганизация на </a:t>
            </a:r>
            <a:r>
              <a:rPr lang="ru-RU" sz="1700" dirty="0" err="1">
                <a:cs typeface="Arial" pitchFamily="34" charset="0"/>
              </a:rPr>
              <a:t>семиниферния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епител</a:t>
            </a:r>
            <a:r>
              <a:rPr lang="ru-RU" sz="1700" dirty="0">
                <a:cs typeface="Arial" pitchFamily="34" charset="0"/>
              </a:rPr>
              <a:t>, с наличие на </a:t>
            </a:r>
            <a:r>
              <a:rPr lang="ru-RU" sz="1700" dirty="0" err="1">
                <a:cs typeface="Arial" pitchFamily="34" charset="0"/>
              </a:rPr>
              <a:t>елонгирани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сперматиди</a:t>
            </a:r>
            <a:r>
              <a:rPr lang="ru-RU" sz="1700" dirty="0">
                <a:cs typeface="Arial" pitchFamily="34" charset="0"/>
              </a:rPr>
              <a:t> в абсолютно </a:t>
            </a:r>
            <a:r>
              <a:rPr lang="ru-RU" sz="1700" dirty="0" err="1">
                <a:cs typeface="Arial" pitchFamily="34" charset="0"/>
              </a:rPr>
              <a:t>всеки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тубул</a:t>
            </a:r>
            <a:r>
              <a:rPr lang="ru-RU" sz="1700" dirty="0">
                <a:cs typeface="Arial" pitchFamily="34" charset="0"/>
              </a:rPr>
              <a:t>,  </a:t>
            </a:r>
            <a:r>
              <a:rPr lang="ru-RU" sz="1700" dirty="0" err="1">
                <a:cs typeface="Arial" pitchFamily="34" charset="0"/>
              </a:rPr>
              <a:t>загуба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кръглите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герминативни</a:t>
            </a:r>
            <a:r>
              <a:rPr lang="ru-RU" sz="1700" dirty="0">
                <a:cs typeface="Arial" pitchFamily="34" charset="0"/>
              </a:rPr>
              <a:t> клетки, </a:t>
            </a:r>
            <a:r>
              <a:rPr lang="ru-RU" sz="1700" dirty="0" err="1">
                <a:cs typeface="Arial" pitchFamily="34" charset="0"/>
              </a:rPr>
              <a:t>като</a:t>
            </a:r>
            <a:r>
              <a:rPr lang="ru-RU" sz="1700" dirty="0">
                <a:cs typeface="Arial" pitchFamily="34" charset="0"/>
              </a:rPr>
              <a:t> указание за </a:t>
            </a:r>
            <a:r>
              <a:rPr lang="ru-RU" sz="1700" dirty="0" err="1">
                <a:cs typeface="Arial" pitchFamily="34" charset="0"/>
              </a:rPr>
              <a:t>апоптоза</a:t>
            </a:r>
            <a:r>
              <a:rPr lang="ru-RU" sz="1700" dirty="0">
                <a:cs typeface="Arial" pitchFamily="34" charset="0"/>
              </a:rPr>
              <a:t> (А) и </a:t>
            </a:r>
            <a:r>
              <a:rPr lang="ru-RU" sz="1700" dirty="0" err="1">
                <a:cs typeface="Arial" pitchFamily="34" charset="0"/>
              </a:rPr>
              <a:t>неправилно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подреждане</a:t>
            </a:r>
            <a:r>
              <a:rPr lang="ru-RU" sz="1700" dirty="0">
                <a:cs typeface="Arial" pitchFamily="34" charset="0"/>
              </a:rPr>
              <a:t> и </a:t>
            </a:r>
            <a:r>
              <a:rPr lang="ru-RU" sz="1700" dirty="0" err="1">
                <a:cs typeface="Arial" pitchFamily="34" charset="0"/>
              </a:rPr>
              <a:t>позициониране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във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времето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герминативните</a:t>
            </a:r>
            <a:r>
              <a:rPr lang="ru-RU" sz="1700" dirty="0">
                <a:cs typeface="Arial" pitchFamily="34" charset="0"/>
              </a:rPr>
              <a:t> клетки в </a:t>
            </a:r>
            <a:r>
              <a:rPr lang="ru-RU" sz="1700" dirty="0" err="1">
                <a:cs typeface="Arial" pitchFamily="34" charset="0"/>
              </a:rPr>
              <a:t>семиниферния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епител</a:t>
            </a:r>
            <a:r>
              <a:rPr lang="ru-RU" sz="1700" dirty="0">
                <a:cs typeface="Arial" pitchFamily="34" charset="0"/>
              </a:rPr>
              <a:t>. </a:t>
            </a:r>
            <a:endParaRPr lang="bg-BG" sz="1700" dirty="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574" b="33213"/>
          <a:stretch/>
        </p:blipFill>
        <p:spPr bwMode="auto">
          <a:xfrm>
            <a:off x="107504" y="947642"/>
            <a:ext cx="5018574" cy="399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275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764704"/>
            <a:ext cx="3816424" cy="58098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cs typeface="Arial" pitchFamily="34" charset="0"/>
              </a:rPr>
              <a:t>Е. Срез от </a:t>
            </a:r>
            <a:r>
              <a:rPr lang="ru-RU" sz="2000" dirty="0" err="1">
                <a:cs typeface="Arial" pitchFamily="34" charset="0"/>
              </a:rPr>
              <a:t>епидидим</a:t>
            </a:r>
            <a:r>
              <a:rPr lang="ru-RU" sz="2000" dirty="0">
                <a:cs typeface="Arial" pitchFamily="34" charset="0"/>
              </a:rPr>
              <a:t> на 5 </a:t>
            </a:r>
            <a:r>
              <a:rPr lang="ru-RU" sz="2000" dirty="0" err="1">
                <a:cs typeface="Arial" pitchFamily="34" charset="0"/>
              </a:rPr>
              <a:t>месечна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Sox</a:t>
            </a:r>
            <a:r>
              <a:rPr lang="ru-RU" sz="2000" dirty="0">
                <a:cs typeface="Arial" pitchFamily="34" charset="0"/>
              </a:rPr>
              <a:t> 8+/- мишка, </a:t>
            </a:r>
            <a:r>
              <a:rPr lang="ru-RU" sz="2000" dirty="0" err="1">
                <a:cs typeface="Arial" pitchFamily="34" charset="0"/>
              </a:rPr>
              <a:t>показващ</a:t>
            </a:r>
            <a:r>
              <a:rPr lang="ru-RU" sz="2000" dirty="0">
                <a:cs typeface="Arial" pitchFamily="34" charset="0"/>
              </a:rPr>
              <a:t> наличие на </a:t>
            </a:r>
            <a:r>
              <a:rPr lang="ru-RU" sz="2000" dirty="0" err="1">
                <a:cs typeface="Arial" pitchFamily="34" charset="0"/>
              </a:rPr>
              <a:t>нормална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епидидимална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хистология</a:t>
            </a:r>
            <a:r>
              <a:rPr lang="ru-RU" sz="2000" dirty="0">
                <a:cs typeface="Arial" pitchFamily="34" charset="0"/>
              </a:rPr>
              <a:t> и изобилие от </a:t>
            </a:r>
            <a:r>
              <a:rPr lang="ru-RU" sz="2000" dirty="0" err="1">
                <a:cs typeface="Arial" pitchFamily="34" charset="0"/>
              </a:rPr>
              <a:t>сперматозоиди</a:t>
            </a:r>
            <a:r>
              <a:rPr lang="ru-RU" sz="2000" dirty="0">
                <a:cs typeface="Arial" pitchFamily="34" charset="0"/>
              </a:rPr>
              <a:t> в </a:t>
            </a:r>
            <a:r>
              <a:rPr lang="ru-RU" sz="2000" dirty="0" err="1">
                <a:cs typeface="Arial" pitchFamily="34" charset="0"/>
              </a:rPr>
              <a:t>лумена</a:t>
            </a:r>
            <a:r>
              <a:rPr lang="ru-RU" sz="2000" dirty="0">
                <a:cs typeface="Arial" pitchFamily="34" charset="0"/>
              </a:rPr>
              <a:t>. </a:t>
            </a:r>
            <a:endParaRPr lang="bg-BG" sz="2000" dirty="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2" r="50000"/>
          <a:stretch/>
        </p:blipFill>
        <p:spPr bwMode="auto">
          <a:xfrm>
            <a:off x="179512" y="1196752"/>
            <a:ext cx="498678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70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764704"/>
            <a:ext cx="3960440" cy="58098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700" dirty="0">
                <a:cs typeface="Arial" pitchFamily="34" charset="0"/>
              </a:rPr>
              <a:t>F. Срез от </a:t>
            </a:r>
            <a:r>
              <a:rPr lang="ru-RU" sz="1700" dirty="0" err="1">
                <a:cs typeface="Arial" pitchFamily="34" charset="0"/>
              </a:rPr>
              <a:t>епидидим</a:t>
            </a:r>
            <a:r>
              <a:rPr lang="ru-RU" sz="1700" dirty="0">
                <a:cs typeface="Arial" pitchFamily="34" charset="0"/>
              </a:rPr>
              <a:t> на 5 </a:t>
            </a:r>
            <a:r>
              <a:rPr lang="ru-RU" sz="1700" dirty="0" err="1">
                <a:cs typeface="Arial" pitchFamily="34" charset="0"/>
              </a:rPr>
              <a:t>месечно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Sox</a:t>
            </a:r>
            <a:r>
              <a:rPr lang="ru-RU" sz="1700" dirty="0">
                <a:cs typeface="Arial" pitchFamily="34" charset="0"/>
              </a:rPr>
              <a:t> 8-/-   животно, </a:t>
            </a:r>
            <a:r>
              <a:rPr lang="ru-RU" sz="1700" dirty="0" err="1">
                <a:cs typeface="Arial" pitchFamily="34" charset="0"/>
              </a:rPr>
              <a:t>показващ</a:t>
            </a:r>
            <a:r>
              <a:rPr lang="ru-RU" sz="1700" dirty="0">
                <a:cs typeface="Arial" pitchFamily="34" charset="0"/>
              </a:rPr>
              <a:t> наличие на нормален </a:t>
            </a:r>
            <a:r>
              <a:rPr lang="ru-RU" sz="1700" dirty="0" err="1">
                <a:cs typeface="Arial" pitchFamily="34" charset="0"/>
              </a:rPr>
              <a:t>епидидимален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епител</a:t>
            </a:r>
            <a:r>
              <a:rPr lang="ru-RU" sz="1700" dirty="0">
                <a:cs typeface="Arial" pitchFamily="34" charset="0"/>
              </a:rPr>
              <a:t>, но </a:t>
            </a:r>
            <a:r>
              <a:rPr lang="ru-RU" sz="1700" dirty="0" err="1">
                <a:cs typeface="Arial" pitchFamily="34" charset="0"/>
              </a:rPr>
              <a:t>релативна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липса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сперматозоиди</a:t>
            </a:r>
            <a:r>
              <a:rPr lang="ru-RU" sz="1700" dirty="0">
                <a:cs typeface="Arial" pitchFamily="34" charset="0"/>
              </a:rPr>
              <a:t> и </a:t>
            </a:r>
            <a:r>
              <a:rPr lang="ru-RU" sz="1700" dirty="0" err="1">
                <a:cs typeface="Arial" pitchFamily="34" charset="0"/>
              </a:rPr>
              <a:t>масивно</a:t>
            </a:r>
            <a:r>
              <a:rPr lang="ru-RU" sz="1700" dirty="0">
                <a:cs typeface="Arial" pitchFamily="34" charset="0"/>
              </a:rPr>
              <a:t> увеличение </a:t>
            </a:r>
            <a:r>
              <a:rPr lang="ru-RU" sz="1700" dirty="0" err="1">
                <a:cs typeface="Arial" pitchFamily="34" charset="0"/>
              </a:rPr>
              <a:t>броя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кръглите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герминативни</a:t>
            </a:r>
            <a:r>
              <a:rPr lang="ru-RU" sz="1700" dirty="0">
                <a:cs typeface="Arial" pitchFamily="34" charset="0"/>
              </a:rPr>
              <a:t> клетки в </a:t>
            </a:r>
            <a:r>
              <a:rPr lang="ru-RU" sz="1700" dirty="0" err="1">
                <a:cs typeface="Arial" pitchFamily="34" charset="0"/>
              </a:rPr>
              <a:t>лумена</a:t>
            </a:r>
            <a:r>
              <a:rPr lang="ru-RU" sz="1700" dirty="0">
                <a:cs typeface="Arial" pitchFamily="34" charset="0"/>
              </a:rPr>
              <a:t>. </a:t>
            </a:r>
            <a:endParaRPr lang="en-US" sz="17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700" dirty="0" err="1">
                <a:cs typeface="Arial" pitchFamily="34" charset="0"/>
              </a:rPr>
              <a:t>Интерстициалната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тъкан</a:t>
            </a:r>
            <a:r>
              <a:rPr lang="ru-RU" sz="1700" dirty="0">
                <a:cs typeface="Arial" pitchFamily="34" charset="0"/>
              </a:rPr>
              <a:t> на </a:t>
            </a:r>
            <a:r>
              <a:rPr lang="ru-RU" sz="1700" dirty="0" err="1">
                <a:cs typeface="Arial" pitchFamily="34" charset="0"/>
              </a:rPr>
              <a:t>Sox</a:t>
            </a:r>
            <a:r>
              <a:rPr lang="ru-RU" sz="1700" dirty="0">
                <a:cs typeface="Arial" pitchFamily="34" charset="0"/>
              </a:rPr>
              <a:t> 8-/-   </a:t>
            </a:r>
            <a:r>
              <a:rPr lang="ru-RU" sz="1700" dirty="0" err="1">
                <a:cs typeface="Arial" pitchFamily="34" charset="0"/>
              </a:rPr>
              <a:t>животни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изглежда</a:t>
            </a:r>
            <a:r>
              <a:rPr lang="ru-RU" sz="1700" dirty="0">
                <a:cs typeface="Arial" pitchFamily="34" charset="0"/>
              </a:rPr>
              <a:t> </a:t>
            </a:r>
            <a:r>
              <a:rPr lang="ru-RU" sz="1700" dirty="0" err="1">
                <a:cs typeface="Arial" pitchFamily="34" charset="0"/>
              </a:rPr>
              <a:t>нормална</a:t>
            </a:r>
            <a:r>
              <a:rPr lang="ru-RU" sz="1700" dirty="0">
                <a:cs typeface="Arial" pitchFamily="34" charset="0"/>
              </a:rPr>
              <a:t> на всяка </a:t>
            </a:r>
            <a:r>
              <a:rPr lang="ru-RU" sz="1700" dirty="0" err="1">
                <a:cs typeface="Arial" pitchFamily="34" charset="0"/>
              </a:rPr>
              <a:t>възраст</a:t>
            </a:r>
            <a:r>
              <a:rPr lang="ru-RU" sz="1700" dirty="0">
                <a:cs typeface="Arial" pitchFamily="34" charset="0"/>
              </a:rPr>
              <a:t>. </a:t>
            </a:r>
            <a:r>
              <a:rPr lang="ru-RU" sz="1700" dirty="0" err="1">
                <a:cs typeface="Arial" pitchFamily="34" charset="0"/>
              </a:rPr>
              <a:t>Възрастта</a:t>
            </a:r>
            <a:r>
              <a:rPr lang="ru-RU" sz="1700" dirty="0">
                <a:cs typeface="Arial" pitchFamily="34" charset="0"/>
              </a:rPr>
              <a:t> и генотипа на </a:t>
            </a:r>
            <a:r>
              <a:rPr lang="ru-RU" sz="1700" dirty="0" err="1">
                <a:cs typeface="Arial" pitchFamily="34" charset="0"/>
              </a:rPr>
              <a:t>животните</a:t>
            </a:r>
            <a:r>
              <a:rPr lang="ru-RU" sz="1700" dirty="0">
                <a:cs typeface="Arial" pitchFamily="34" charset="0"/>
              </a:rPr>
              <a:t> е показан в </a:t>
            </a:r>
            <a:r>
              <a:rPr lang="ru-RU" sz="1700" dirty="0" err="1">
                <a:cs typeface="Arial" pitchFamily="34" charset="0"/>
              </a:rPr>
              <a:t>горния</a:t>
            </a:r>
            <a:r>
              <a:rPr lang="ru-RU" sz="1700" dirty="0">
                <a:cs typeface="Arial" pitchFamily="34" charset="0"/>
              </a:rPr>
              <a:t> десен </a:t>
            </a:r>
            <a:r>
              <a:rPr lang="ru-RU" sz="1700" dirty="0" err="1">
                <a:cs typeface="Arial" pitchFamily="34" charset="0"/>
              </a:rPr>
              <a:t>ъгъл</a:t>
            </a:r>
            <a:r>
              <a:rPr lang="ru-RU" sz="1700" dirty="0">
                <a:cs typeface="Arial" pitchFamily="34" charset="0"/>
              </a:rPr>
              <a:t>. </a:t>
            </a:r>
            <a:endParaRPr lang="bg-BG" sz="1700" dirty="0"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778"/>
          <a:stretch/>
        </p:blipFill>
        <p:spPr bwMode="auto">
          <a:xfrm>
            <a:off x="179511" y="1169023"/>
            <a:ext cx="4919975" cy="391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594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5881840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2000" dirty="0" err="1">
                <a:cs typeface="Arial" pitchFamily="34" charset="0"/>
              </a:rPr>
              <a:t>Освобождаването</a:t>
            </a:r>
            <a:r>
              <a:rPr lang="ru-RU" sz="2000" dirty="0">
                <a:cs typeface="Arial" pitchFamily="34" charset="0"/>
              </a:rPr>
              <a:t> (</a:t>
            </a:r>
            <a:r>
              <a:rPr lang="ru-RU" sz="2000" dirty="0" err="1">
                <a:cs typeface="Arial" pitchFamily="34" charset="0"/>
              </a:rPr>
              <a:t>отделянето</a:t>
            </a:r>
            <a:r>
              <a:rPr lang="ru-RU" sz="2000" dirty="0">
                <a:cs typeface="Arial" pitchFamily="34" charset="0"/>
              </a:rPr>
              <a:t>) на структурно зрели </a:t>
            </a:r>
            <a:r>
              <a:rPr lang="ru-RU" sz="2000" dirty="0" err="1">
                <a:cs typeface="Arial" pitchFamily="34" charset="0"/>
              </a:rPr>
              <a:t>сперматозоиди</a:t>
            </a:r>
            <a:r>
              <a:rPr lang="ru-RU" sz="2000" dirty="0">
                <a:cs typeface="Arial" pitchFamily="34" charset="0"/>
              </a:rPr>
              <a:t> от </a:t>
            </a:r>
            <a:r>
              <a:rPr lang="ru-RU" sz="2000" dirty="0" err="1">
                <a:cs typeface="Arial" pitchFamily="34" charset="0"/>
              </a:rPr>
              <a:t>Сертолиевите</a:t>
            </a:r>
            <a:r>
              <a:rPr lang="ru-RU" sz="2000" dirty="0">
                <a:cs typeface="Arial" pitchFamily="34" charset="0"/>
              </a:rPr>
              <a:t> клетки става в две </a:t>
            </a:r>
            <a:r>
              <a:rPr lang="ru-RU" sz="2000" dirty="0" err="1">
                <a:cs typeface="Arial" pitchFamily="34" charset="0"/>
              </a:rPr>
              <a:t>различни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фази</a:t>
            </a:r>
            <a:r>
              <a:rPr lang="ru-RU" sz="2000" dirty="0">
                <a:cs typeface="Arial" pitchFamily="34" charset="0"/>
              </a:rPr>
              <a:t>. В </a:t>
            </a:r>
            <a:r>
              <a:rPr lang="ru-RU" sz="2000" dirty="0" err="1">
                <a:cs typeface="Arial" pitchFamily="34" charset="0"/>
              </a:rPr>
              <a:t>часовете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предшестващи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спермиацията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апикалните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ектоплазмени</a:t>
            </a:r>
            <a:r>
              <a:rPr lang="ru-RU" sz="2000" dirty="0">
                <a:cs typeface="Arial" pitchFamily="34" charset="0"/>
              </a:rPr>
              <a:t> специализации (</a:t>
            </a:r>
            <a:r>
              <a:rPr lang="ru-RU" sz="2000" dirty="0" err="1">
                <a:cs typeface="Arial" pitchFamily="34" charset="0"/>
              </a:rPr>
              <a:t>съдържащи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Еспин</a:t>
            </a:r>
            <a:r>
              <a:rPr lang="ru-RU" sz="2000" dirty="0">
                <a:cs typeface="Arial" pitchFamily="34" charset="0"/>
              </a:rPr>
              <a:t> и </a:t>
            </a:r>
            <a:r>
              <a:rPr lang="ru-RU" sz="2000" dirty="0" err="1">
                <a:cs typeface="Arial" pitchFamily="34" charset="0"/>
              </a:rPr>
              <a:t>Винкулин</a:t>
            </a:r>
            <a:r>
              <a:rPr lang="ru-RU" sz="2000" dirty="0">
                <a:cs typeface="Arial" pitchFamily="34" charset="0"/>
              </a:rPr>
              <a:t>) се </a:t>
            </a:r>
            <a:r>
              <a:rPr lang="ru-RU" sz="2000" dirty="0" err="1">
                <a:cs typeface="Arial" pitchFamily="34" charset="0"/>
              </a:rPr>
              <a:t>стопяват</a:t>
            </a:r>
            <a:r>
              <a:rPr lang="ru-RU" sz="2000" dirty="0">
                <a:cs typeface="Arial" pitchFamily="34" charset="0"/>
              </a:rPr>
              <a:t> (</a:t>
            </a:r>
            <a:r>
              <a:rPr lang="ru-RU" sz="2000" dirty="0" err="1">
                <a:cs typeface="Arial" pitchFamily="34" charset="0"/>
              </a:rPr>
              <a:t>премахват</a:t>
            </a:r>
            <a:r>
              <a:rPr lang="ru-RU" sz="2000" dirty="0">
                <a:cs typeface="Arial" pitchFamily="34" charset="0"/>
              </a:rPr>
              <a:t>), но половите клетки </a:t>
            </a:r>
            <a:r>
              <a:rPr lang="ru-RU" sz="2000" dirty="0" err="1">
                <a:cs typeface="Arial" pitchFamily="34" charset="0"/>
              </a:rPr>
              <a:t>остават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свързани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със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Сертолиевите</a:t>
            </a:r>
            <a:r>
              <a:rPr lang="ru-RU" sz="2000" dirty="0">
                <a:cs typeface="Arial" pitchFamily="34" charset="0"/>
              </a:rPr>
              <a:t> клетки чрез </a:t>
            </a:r>
            <a:r>
              <a:rPr lang="ru-RU" sz="2000" dirty="0" err="1">
                <a:cs typeface="Arial" pitchFamily="34" charset="0"/>
              </a:rPr>
              <a:t>тубулобулбарни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комплекси</a:t>
            </a:r>
            <a:r>
              <a:rPr lang="ru-RU" sz="2000" dirty="0">
                <a:cs typeface="Arial" pitchFamily="34" charset="0"/>
              </a:rPr>
              <a:t> и </a:t>
            </a:r>
            <a:r>
              <a:rPr lang="ru-RU" sz="2000" dirty="0" err="1">
                <a:cs typeface="Arial" pitchFamily="34" charset="0"/>
              </a:rPr>
              <a:t>свързочни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комплекси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съдържащи</a:t>
            </a:r>
            <a:r>
              <a:rPr lang="ru-RU" sz="2000" dirty="0">
                <a:cs typeface="Arial" pitchFamily="34" charset="0"/>
              </a:rPr>
              <a:t> β-1-интегрин и β-</a:t>
            </a:r>
            <a:r>
              <a:rPr lang="ru-RU" sz="2000" dirty="0" err="1">
                <a:cs typeface="Arial" pitchFamily="34" charset="0"/>
              </a:rPr>
              <a:t>катенин</a:t>
            </a:r>
            <a:r>
              <a:rPr lang="ru-RU" sz="2000" dirty="0">
                <a:cs typeface="Arial" pitchFamily="34" charset="0"/>
              </a:rPr>
              <a:t> (</a:t>
            </a:r>
            <a:r>
              <a:rPr lang="ru-RU" sz="2000" dirty="0" err="1">
                <a:cs typeface="Arial" pitchFamily="34" charset="0"/>
              </a:rPr>
              <a:t>Eспин</a:t>
            </a:r>
            <a:r>
              <a:rPr lang="ru-RU" sz="2000" dirty="0">
                <a:cs typeface="Arial" pitchFamily="34" charset="0"/>
              </a:rPr>
              <a:t> и </a:t>
            </a:r>
            <a:r>
              <a:rPr lang="ru-RU" sz="2000" dirty="0" err="1">
                <a:cs typeface="Arial" pitchFamily="34" charset="0"/>
              </a:rPr>
              <a:t>Винкулин</a:t>
            </a:r>
            <a:r>
              <a:rPr lang="ru-RU" sz="2000" dirty="0">
                <a:cs typeface="Arial" pitchFamily="34" charset="0"/>
              </a:rPr>
              <a:t> вече </a:t>
            </a:r>
            <a:r>
              <a:rPr lang="ru-RU" sz="2000" dirty="0" err="1">
                <a:cs typeface="Arial" pitchFamily="34" charset="0"/>
              </a:rPr>
              <a:t>ги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няма</a:t>
            </a:r>
            <a:r>
              <a:rPr lang="ru-RU" sz="2000" dirty="0">
                <a:cs typeface="Arial" pitchFamily="34" charset="0"/>
              </a:rPr>
              <a:t> -  </a:t>
            </a:r>
            <a:r>
              <a:rPr lang="ru-RU" sz="2000" dirty="0" err="1">
                <a:cs typeface="Arial" pitchFamily="34" charset="0"/>
              </a:rPr>
              <a:t>Lee</a:t>
            </a:r>
            <a:r>
              <a:rPr lang="ru-RU" sz="2000" dirty="0">
                <a:cs typeface="Arial" pitchFamily="34" charset="0"/>
              </a:rPr>
              <a:t> и </a:t>
            </a:r>
            <a:r>
              <a:rPr lang="ru-RU" sz="2000" dirty="0" err="1">
                <a:cs typeface="Arial" pitchFamily="34" charset="0"/>
              </a:rPr>
              <a:t>Cheng</a:t>
            </a:r>
            <a:r>
              <a:rPr lang="ru-RU" sz="2000" dirty="0">
                <a:cs typeface="Arial" pitchFamily="34" charset="0"/>
              </a:rPr>
              <a:t>, 2004). 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Сперматозоидите</a:t>
            </a:r>
            <a:r>
              <a:rPr lang="ru-RU" sz="2000" dirty="0">
                <a:cs typeface="Arial" pitchFamily="34" charset="0"/>
              </a:rPr>
              <a:t> се </a:t>
            </a:r>
            <a:r>
              <a:rPr lang="ru-RU" sz="2000" dirty="0" err="1">
                <a:cs typeface="Arial" pitchFamily="34" charset="0"/>
              </a:rPr>
              <a:t>освобождават</a:t>
            </a:r>
            <a:r>
              <a:rPr lang="ru-RU" sz="2000" dirty="0">
                <a:cs typeface="Arial" pitchFamily="34" charset="0"/>
              </a:rPr>
              <a:t> физически след </a:t>
            </a:r>
            <a:r>
              <a:rPr lang="ru-RU" sz="2000" dirty="0" err="1">
                <a:cs typeface="Arial" pitchFamily="34" charset="0"/>
              </a:rPr>
              <a:t>последващо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отнемане</a:t>
            </a:r>
            <a:r>
              <a:rPr lang="ru-RU" sz="2000" dirty="0">
                <a:cs typeface="Arial" pitchFamily="34" charset="0"/>
              </a:rPr>
              <a:t> на </a:t>
            </a:r>
            <a:r>
              <a:rPr lang="ru-RU" sz="2000" dirty="0" err="1">
                <a:cs typeface="Arial" pitchFamily="34" charset="0"/>
              </a:rPr>
              <a:t>Интегрин</a:t>
            </a:r>
            <a:r>
              <a:rPr lang="ru-RU" sz="2000" dirty="0">
                <a:cs typeface="Arial" pitchFamily="34" charset="0"/>
              </a:rPr>
              <a:t> и </a:t>
            </a:r>
            <a:r>
              <a:rPr lang="ru-RU" sz="2000" dirty="0" err="1">
                <a:cs typeface="Arial" pitchFamily="34" charset="0"/>
              </a:rPr>
              <a:t>Катенин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съдържащи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свързочни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комплекси</a:t>
            </a:r>
            <a:r>
              <a:rPr lang="ru-RU" sz="2000" dirty="0">
                <a:cs typeface="Arial" pitchFamily="34" charset="0"/>
              </a:rPr>
              <a:t> и </a:t>
            </a:r>
            <a:r>
              <a:rPr lang="ru-RU" sz="2000" dirty="0" err="1">
                <a:cs typeface="Arial" pitchFamily="34" charset="0"/>
              </a:rPr>
              <a:t>освобождаване</a:t>
            </a:r>
            <a:r>
              <a:rPr lang="ru-RU" sz="2000" dirty="0">
                <a:cs typeface="Arial" pitchFamily="34" charset="0"/>
              </a:rPr>
              <a:t> от </a:t>
            </a:r>
            <a:r>
              <a:rPr lang="ru-RU" sz="2000" dirty="0" err="1">
                <a:cs typeface="Arial" pitchFamily="34" charset="0"/>
              </a:rPr>
              <a:t>тубулобулбарните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комплекси</a:t>
            </a:r>
            <a:r>
              <a:rPr lang="ru-RU" sz="2000" dirty="0">
                <a:cs typeface="Arial" pitchFamily="34" charset="0"/>
              </a:rPr>
              <a:t> (</a:t>
            </a:r>
            <a:r>
              <a:rPr lang="ru-RU" sz="2000" dirty="0" err="1">
                <a:cs typeface="Arial" pitchFamily="34" charset="0"/>
              </a:rPr>
              <a:t>Beardsley</a:t>
            </a:r>
            <a:r>
              <a:rPr lang="ru-RU" sz="2000" dirty="0">
                <a:cs typeface="Arial" pitchFamily="34" charset="0"/>
              </a:rPr>
              <a:t> и  </a:t>
            </a:r>
            <a:r>
              <a:rPr lang="ru-RU" sz="2000" dirty="0" err="1">
                <a:cs typeface="Arial" pitchFamily="34" charset="0"/>
              </a:rPr>
              <a:t>O’Donell</a:t>
            </a:r>
            <a:r>
              <a:rPr lang="ru-RU" sz="2000" dirty="0">
                <a:cs typeface="Arial" pitchFamily="34" charset="0"/>
              </a:rPr>
              <a:t>, 2003)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0634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4896544" cy="590465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ru-RU" sz="1600" dirty="0">
                <a:cs typeface="Arial" pitchFamily="34" charset="0"/>
              </a:rPr>
              <a:t>На фиг. 6 е </a:t>
            </a:r>
            <a:r>
              <a:rPr lang="ru-RU" sz="1600" dirty="0" err="1">
                <a:cs typeface="Arial" pitchFamily="34" charset="0"/>
              </a:rPr>
              <a:t>представена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динамиката</a:t>
            </a:r>
            <a:r>
              <a:rPr lang="ru-RU" sz="1600" dirty="0">
                <a:cs typeface="Arial" pitchFamily="34" charset="0"/>
              </a:rPr>
              <a:t> на </a:t>
            </a:r>
            <a:r>
              <a:rPr lang="ru-RU" sz="1600" dirty="0" err="1">
                <a:cs typeface="Arial" pitchFamily="34" charset="0"/>
              </a:rPr>
              <a:t>клетъчните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връзки</a:t>
            </a:r>
            <a:r>
              <a:rPr lang="ru-RU" sz="1600" dirty="0">
                <a:cs typeface="Arial" pitchFamily="34" charset="0"/>
              </a:rPr>
              <a:t> между </a:t>
            </a:r>
            <a:r>
              <a:rPr lang="ru-RU" sz="1600" dirty="0" err="1">
                <a:cs typeface="Arial" pitchFamily="34" charset="0"/>
              </a:rPr>
              <a:t>Сертолиевите</a:t>
            </a:r>
            <a:r>
              <a:rPr lang="ru-RU" sz="1600" dirty="0">
                <a:cs typeface="Arial" pitchFamily="34" charset="0"/>
              </a:rPr>
              <a:t> и </a:t>
            </a:r>
            <a:r>
              <a:rPr lang="ru-RU" sz="1600" dirty="0" err="1">
                <a:cs typeface="Arial" pitchFamily="34" charset="0"/>
              </a:rPr>
              <a:t>герминативните</a:t>
            </a:r>
            <a:r>
              <a:rPr lang="ru-RU" sz="1600" dirty="0">
                <a:cs typeface="Arial" pitchFamily="34" charset="0"/>
              </a:rPr>
              <a:t> клетки (фиг. 6.).</a:t>
            </a:r>
            <a:endParaRPr lang="en-US" sz="1600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1600" dirty="0">
                <a:cs typeface="Arial" pitchFamily="34" charset="0"/>
              </a:rPr>
              <a:t>Схематична рисунка, </a:t>
            </a:r>
            <a:r>
              <a:rPr lang="ru-RU" sz="1600" dirty="0" err="1">
                <a:cs typeface="Arial" pitchFamily="34" charset="0"/>
              </a:rPr>
              <a:t>илюстрираща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екстензивните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промени</a:t>
            </a:r>
            <a:r>
              <a:rPr lang="ru-RU" sz="1600" dirty="0">
                <a:cs typeface="Arial" pitchFamily="34" charset="0"/>
              </a:rPr>
              <a:t> в тесните </a:t>
            </a:r>
            <a:r>
              <a:rPr lang="ru-RU" sz="1600" dirty="0" err="1">
                <a:cs typeface="Arial" pitchFamily="34" charset="0"/>
              </a:rPr>
              <a:t>връзки</a:t>
            </a:r>
            <a:r>
              <a:rPr lang="ru-RU" sz="1600" dirty="0">
                <a:cs typeface="Arial" pitchFamily="34" charset="0"/>
              </a:rPr>
              <a:t> (TJ) и </a:t>
            </a:r>
            <a:r>
              <a:rPr lang="ru-RU" sz="1600" dirty="0" err="1">
                <a:cs typeface="Arial" pitchFamily="34" charset="0"/>
              </a:rPr>
              <a:t>динамиката</a:t>
            </a:r>
            <a:r>
              <a:rPr lang="ru-RU" sz="1600" dirty="0">
                <a:cs typeface="Arial" pitchFamily="34" charset="0"/>
              </a:rPr>
              <a:t> на </a:t>
            </a:r>
            <a:r>
              <a:rPr lang="ru-RU" sz="1600" dirty="0" err="1">
                <a:cs typeface="Arial" pitchFamily="34" charset="0"/>
              </a:rPr>
              <a:t>междуклетъчните</a:t>
            </a:r>
            <a:r>
              <a:rPr lang="ru-RU" sz="1600" dirty="0">
                <a:cs typeface="Arial" pitchFamily="34" charset="0"/>
              </a:rPr>
              <a:t> актин – </a:t>
            </a:r>
            <a:r>
              <a:rPr lang="ru-RU" sz="1600" dirty="0" err="1">
                <a:cs typeface="Arial" pitchFamily="34" charset="0"/>
              </a:rPr>
              <a:t>базирани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адхизивни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връзки</a:t>
            </a:r>
            <a:r>
              <a:rPr lang="ru-RU" sz="1600" dirty="0">
                <a:cs typeface="Arial" pitchFamily="34" charset="0"/>
              </a:rPr>
              <a:t> (AJ) по </a:t>
            </a:r>
            <a:r>
              <a:rPr lang="ru-RU" sz="1600" dirty="0" err="1">
                <a:cs typeface="Arial" pitchFamily="34" charset="0"/>
              </a:rPr>
              <a:t>време</a:t>
            </a:r>
            <a:r>
              <a:rPr lang="ru-RU" sz="1600" dirty="0">
                <a:cs typeface="Arial" pitchFamily="34" charset="0"/>
              </a:rPr>
              <a:t> на </a:t>
            </a:r>
            <a:r>
              <a:rPr lang="ru-RU" sz="1600" dirty="0" err="1">
                <a:cs typeface="Arial" pitchFamily="34" charset="0"/>
              </a:rPr>
              <a:t>сперматогенезата</a:t>
            </a:r>
            <a:r>
              <a:rPr lang="ru-RU" sz="1600" dirty="0">
                <a:cs typeface="Arial" pitchFamily="34" charset="0"/>
              </a:rPr>
              <a:t> и </a:t>
            </a:r>
            <a:r>
              <a:rPr lang="ru-RU" sz="1600" dirty="0" err="1">
                <a:cs typeface="Arial" pitchFamily="34" charset="0"/>
              </a:rPr>
              <a:t>спермиогенезата</a:t>
            </a:r>
            <a:r>
              <a:rPr lang="ru-RU" sz="1600" dirty="0">
                <a:cs typeface="Arial" pitchFamily="34" charset="0"/>
              </a:rPr>
              <a:t> у мишки. </a:t>
            </a:r>
            <a:endParaRPr lang="en-US" sz="1600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1600" dirty="0">
                <a:cs typeface="Arial" pitchFamily="34" charset="0"/>
              </a:rPr>
              <a:t>Сред </a:t>
            </a:r>
            <a:r>
              <a:rPr lang="ru-RU" sz="1600" dirty="0" err="1">
                <a:cs typeface="Arial" pitchFamily="34" charset="0"/>
              </a:rPr>
              <a:t>адхизивните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връзки</a:t>
            </a:r>
            <a:r>
              <a:rPr lang="ru-RU" sz="1600" dirty="0">
                <a:cs typeface="Arial" pitchFamily="34" charset="0"/>
              </a:rPr>
              <a:t> на </a:t>
            </a:r>
            <a:r>
              <a:rPr lang="ru-RU" sz="1600" dirty="0" err="1">
                <a:cs typeface="Arial" pitchFamily="34" charset="0"/>
              </a:rPr>
              <a:t>тестиса</a:t>
            </a:r>
            <a:r>
              <a:rPr lang="ru-RU" sz="1600" dirty="0">
                <a:cs typeface="Arial" pitchFamily="34" charset="0"/>
              </a:rPr>
              <a:t>, </a:t>
            </a:r>
            <a:r>
              <a:rPr lang="ru-RU" sz="1600" dirty="0" err="1">
                <a:cs typeface="Arial" pitchFamily="34" charset="0"/>
              </a:rPr>
              <a:t>като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съществуващи</a:t>
            </a:r>
            <a:r>
              <a:rPr lang="ru-RU" sz="1600" dirty="0">
                <a:cs typeface="Arial" pitchFamily="34" charset="0"/>
              </a:rPr>
              <a:t> до </a:t>
            </a:r>
            <a:r>
              <a:rPr lang="ru-RU" sz="1600" dirty="0" err="1">
                <a:cs typeface="Arial" pitchFamily="34" charset="0"/>
              </a:rPr>
              <a:t>този</a:t>
            </a:r>
            <a:r>
              <a:rPr lang="ru-RU" sz="1600" dirty="0">
                <a:cs typeface="Arial" pitchFamily="34" charset="0"/>
              </a:rPr>
              <a:t> момент </a:t>
            </a:r>
            <a:r>
              <a:rPr lang="ru-RU" sz="1600" dirty="0" err="1">
                <a:cs typeface="Arial" pitchFamily="34" charset="0"/>
              </a:rPr>
              <a:t>са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познати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четири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функционални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комплекса.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Те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включват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: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кадерин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/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катенин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комплекс,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нектин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/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афадин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комплекс,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тубуло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–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тубуларен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комплекс и ES. </a:t>
            </a:r>
            <a:endParaRPr lang="bg-BG" sz="16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/>
          <a:stretch/>
        </p:blipFill>
        <p:spPr bwMode="auto">
          <a:xfrm>
            <a:off x="4985500" y="764704"/>
            <a:ext cx="3964184" cy="341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104" y="4077072"/>
            <a:ext cx="3441579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Фиг. 6. Динамика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клетъчните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връзки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между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Сертолиевите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герминативните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клетки</a:t>
            </a:r>
            <a:endParaRPr lang="bg-BG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10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4896544" cy="5904656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ru-RU" sz="1600" dirty="0" err="1">
                <a:cs typeface="Arial" pitchFamily="34" charset="0"/>
              </a:rPr>
              <a:t>Ектоплазматичната</a:t>
            </a:r>
            <a:r>
              <a:rPr lang="ru-RU" sz="1600" dirty="0">
                <a:cs typeface="Arial" pitchFamily="34" charset="0"/>
              </a:rPr>
              <a:t> специализация се </a:t>
            </a:r>
            <a:r>
              <a:rPr lang="ru-RU" sz="1600" dirty="0" err="1">
                <a:cs typeface="Arial" pitchFamily="34" charset="0"/>
              </a:rPr>
              <a:t>състои</a:t>
            </a:r>
            <a:r>
              <a:rPr lang="ru-RU" sz="1600" dirty="0">
                <a:cs typeface="Arial" pitchFamily="34" charset="0"/>
              </a:rPr>
              <a:t> от </a:t>
            </a:r>
            <a:r>
              <a:rPr lang="ru-RU" sz="1600" dirty="0" err="1">
                <a:cs typeface="Arial" pitchFamily="34" charset="0"/>
              </a:rPr>
              <a:t>базална</a:t>
            </a:r>
            <a:r>
              <a:rPr lang="ru-RU" sz="1600" dirty="0">
                <a:cs typeface="Arial" pitchFamily="34" charset="0"/>
              </a:rPr>
              <a:t> и </a:t>
            </a:r>
            <a:r>
              <a:rPr lang="ru-RU" sz="1600" dirty="0" err="1">
                <a:cs typeface="Arial" pitchFamily="34" charset="0"/>
              </a:rPr>
              <a:t>адлуминална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ектоплазматична</a:t>
            </a:r>
            <a:r>
              <a:rPr lang="ru-RU" sz="1600" dirty="0">
                <a:cs typeface="Arial" pitchFamily="34" charset="0"/>
              </a:rPr>
              <a:t> специализация, </a:t>
            </a:r>
            <a:r>
              <a:rPr lang="ru-RU" sz="1600" dirty="0" err="1">
                <a:cs typeface="Arial" pitchFamily="34" charset="0"/>
              </a:rPr>
              <a:t>съставени</a:t>
            </a:r>
            <a:r>
              <a:rPr lang="ru-RU" sz="1600" dirty="0">
                <a:cs typeface="Arial" pitchFamily="34" charset="0"/>
              </a:rPr>
              <a:t> вероятно от α 6 – β 4 и α 6 – β 1 </a:t>
            </a:r>
            <a:r>
              <a:rPr lang="ru-RU" sz="1600" dirty="0" err="1">
                <a:cs typeface="Arial" pitchFamily="34" charset="0"/>
              </a:rPr>
              <a:t>интегрини</a:t>
            </a:r>
            <a:r>
              <a:rPr lang="ru-RU" sz="1600" dirty="0">
                <a:cs typeface="Arial" pitchFamily="34" charset="0"/>
              </a:rPr>
              <a:t>. </a:t>
            </a:r>
            <a:endParaRPr lang="en-US" sz="1600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1600" dirty="0" err="1">
                <a:cs typeface="Arial" pitchFamily="34" charset="0"/>
              </a:rPr>
              <a:t>Докато</a:t>
            </a:r>
            <a:r>
              <a:rPr lang="ru-RU" sz="1600" dirty="0">
                <a:cs typeface="Arial" pitchFamily="34" charset="0"/>
              </a:rPr>
              <a:t> α 6 – β 1 </a:t>
            </a:r>
            <a:r>
              <a:rPr lang="ru-RU" sz="1600" dirty="0" err="1">
                <a:cs typeface="Arial" pitchFamily="34" charset="0"/>
              </a:rPr>
              <a:t>интегрина</a:t>
            </a:r>
            <a:r>
              <a:rPr lang="ru-RU" sz="1600" dirty="0">
                <a:cs typeface="Arial" pitchFamily="34" charset="0"/>
              </a:rPr>
              <a:t> е </a:t>
            </a:r>
            <a:r>
              <a:rPr lang="ru-RU" sz="1600" dirty="0" err="1">
                <a:cs typeface="Arial" pitchFamily="34" charset="0"/>
              </a:rPr>
              <a:t>сигурно</a:t>
            </a:r>
            <a:r>
              <a:rPr lang="ru-RU" sz="1600" dirty="0">
                <a:cs typeface="Arial" pitchFamily="34" charset="0"/>
              </a:rPr>
              <a:t>, че се </a:t>
            </a:r>
            <a:r>
              <a:rPr lang="ru-RU" sz="1600" dirty="0" err="1">
                <a:cs typeface="Arial" pitchFamily="34" charset="0"/>
              </a:rPr>
              <a:t>намира</a:t>
            </a:r>
            <a:r>
              <a:rPr lang="ru-RU" sz="1600" dirty="0">
                <a:cs typeface="Arial" pitchFamily="34" charset="0"/>
              </a:rPr>
              <a:t> между </a:t>
            </a:r>
            <a:r>
              <a:rPr lang="ru-RU" sz="1600" dirty="0" err="1">
                <a:cs typeface="Arial" pitchFamily="34" charset="0"/>
              </a:rPr>
              <a:t>Сертолиевите</a:t>
            </a:r>
            <a:r>
              <a:rPr lang="ru-RU" sz="1600" dirty="0">
                <a:cs typeface="Arial" pitchFamily="34" charset="0"/>
              </a:rPr>
              <a:t> клетки и </a:t>
            </a:r>
            <a:r>
              <a:rPr lang="ru-RU" sz="1600" dirty="0" err="1">
                <a:cs typeface="Arial" pitchFamily="34" charset="0"/>
              </a:rPr>
              <a:t>развиващите</a:t>
            </a:r>
            <a:r>
              <a:rPr lang="ru-RU" sz="1600" dirty="0">
                <a:cs typeface="Arial" pitchFamily="34" charset="0"/>
              </a:rPr>
              <a:t> се </a:t>
            </a:r>
            <a:r>
              <a:rPr lang="ru-RU" sz="1600" dirty="0" err="1">
                <a:cs typeface="Arial" pitchFamily="34" charset="0"/>
              </a:rPr>
              <a:t>сперматиди</a:t>
            </a:r>
            <a:r>
              <a:rPr lang="ru-RU" sz="1600" dirty="0">
                <a:cs typeface="Arial" pitchFamily="34" charset="0"/>
              </a:rPr>
              <a:t> в </a:t>
            </a:r>
            <a:r>
              <a:rPr lang="ru-RU" sz="1600" dirty="0" err="1">
                <a:cs typeface="Arial" pitchFamily="34" charset="0"/>
              </a:rPr>
              <a:t>адлуминалната</a:t>
            </a:r>
            <a:r>
              <a:rPr lang="ru-RU" sz="1600" dirty="0">
                <a:cs typeface="Arial" pitchFamily="34" charset="0"/>
              </a:rPr>
              <a:t> ES, </a:t>
            </a:r>
            <a:r>
              <a:rPr lang="ru-RU" sz="1600" dirty="0" err="1">
                <a:cs typeface="Arial" pitchFamily="34" charset="0"/>
              </a:rPr>
              <a:t>остава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открит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въпроса</a:t>
            </a:r>
            <a:r>
              <a:rPr lang="ru-RU" sz="1600" dirty="0">
                <a:cs typeface="Arial" pitchFamily="34" charset="0"/>
              </a:rPr>
              <a:t> дали α 6 – β 4 </a:t>
            </a:r>
            <a:r>
              <a:rPr lang="ru-RU" sz="1600" dirty="0" err="1">
                <a:cs typeface="Arial" pitchFamily="34" charset="0"/>
              </a:rPr>
              <a:t>интегрините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могат</a:t>
            </a:r>
            <a:r>
              <a:rPr lang="ru-RU" sz="1600" dirty="0">
                <a:cs typeface="Arial" pitchFamily="34" charset="0"/>
              </a:rPr>
              <a:t> да </a:t>
            </a:r>
            <a:r>
              <a:rPr lang="ru-RU" sz="1600" dirty="0" err="1">
                <a:cs typeface="Arial" pitchFamily="34" charset="0"/>
              </a:rPr>
              <a:t>бъдат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намерени</a:t>
            </a:r>
            <a:r>
              <a:rPr lang="ru-RU" sz="1600" dirty="0">
                <a:cs typeface="Arial" pitchFamily="34" charset="0"/>
              </a:rPr>
              <a:t> между </a:t>
            </a:r>
            <a:r>
              <a:rPr lang="ru-RU" sz="1600" dirty="0" err="1">
                <a:cs typeface="Arial" pitchFamily="34" charset="0"/>
              </a:rPr>
              <a:t>Сертолиевите</a:t>
            </a:r>
            <a:r>
              <a:rPr lang="ru-RU" sz="1600" dirty="0">
                <a:cs typeface="Arial" pitchFamily="34" charset="0"/>
              </a:rPr>
              <a:t> клетки и </a:t>
            </a:r>
            <a:r>
              <a:rPr lang="ru-RU" sz="1600" dirty="0" err="1">
                <a:cs typeface="Arial" pitchFamily="34" charset="0"/>
              </a:rPr>
              <a:t>развиващите</a:t>
            </a:r>
            <a:r>
              <a:rPr lang="ru-RU" sz="1600" dirty="0">
                <a:cs typeface="Arial" pitchFamily="34" charset="0"/>
              </a:rPr>
              <a:t> се </a:t>
            </a:r>
            <a:r>
              <a:rPr lang="ru-RU" sz="1600" dirty="0" err="1">
                <a:cs typeface="Arial" pitchFamily="34" charset="0"/>
              </a:rPr>
              <a:t>сперматоцити</a:t>
            </a:r>
            <a:r>
              <a:rPr lang="ru-RU" sz="1600" dirty="0">
                <a:cs typeface="Arial" pitchFamily="34" charset="0"/>
              </a:rPr>
              <a:t> и </a:t>
            </a:r>
            <a:r>
              <a:rPr lang="ru-RU" sz="1600" dirty="0" err="1">
                <a:cs typeface="Arial" pitchFamily="34" charset="0"/>
              </a:rPr>
              <a:t>сперматогонии</a:t>
            </a:r>
            <a:r>
              <a:rPr lang="ru-RU" sz="1600" dirty="0">
                <a:cs typeface="Arial" pitchFamily="34" charset="0"/>
              </a:rPr>
              <a:t> (тип В) в </a:t>
            </a:r>
            <a:r>
              <a:rPr lang="ru-RU" sz="1600" dirty="0" err="1">
                <a:cs typeface="Arial" pitchFamily="34" charset="0"/>
              </a:rPr>
              <a:t>базалната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ектоплазматична</a:t>
            </a:r>
            <a:r>
              <a:rPr lang="ru-RU" sz="1600" dirty="0">
                <a:cs typeface="Arial" pitchFamily="34" charset="0"/>
              </a:rPr>
              <a:t> специализация.</a:t>
            </a:r>
            <a:endParaRPr lang="bg-BG" sz="1600" b="1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/>
          <a:stretch/>
        </p:blipFill>
        <p:spPr bwMode="auto">
          <a:xfrm>
            <a:off x="4985500" y="764704"/>
            <a:ext cx="3964184" cy="341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8104" y="4077072"/>
            <a:ext cx="3441579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Фиг. 6. Динамика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клетъчните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връзки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между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Сертолиевите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герминативните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клетки</a:t>
            </a:r>
            <a:endParaRPr lang="bg-BG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54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4392488" cy="59046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</a:pP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Апикалната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ектоплазматична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специализация е уникален тип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прикрепваща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връзка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между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Сертолиевите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клетки 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елонгиращите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се 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елонгираните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вече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сперматиди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тестиса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и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има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изключителна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роля в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процеса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на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спермиацията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ru-RU" sz="1600" dirty="0" err="1">
                <a:cs typeface="Arial" pitchFamily="34" charset="0"/>
              </a:rPr>
              <a:t>Винкулин</a:t>
            </a:r>
            <a:r>
              <a:rPr lang="ru-RU" sz="1600" dirty="0">
                <a:cs typeface="Arial" pitchFamily="34" charset="0"/>
              </a:rPr>
              <a:t> (локален </a:t>
            </a:r>
            <a:r>
              <a:rPr lang="ru-RU" sz="1600" dirty="0" err="1">
                <a:cs typeface="Arial" pitchFamily="34" charset="0"/>
              </a:rPr>
              <a:t>адхезивен</a:t>
            </a:r>
            <a:r>
              <a:rPr lang="ru-RU" sz="1600" dirty="0">
                <a:cs typeface="Arial" pitchFamily="34" charset="0"/>
              </a:rPr>
              <a:t> протеин) важен за </a:t>
            </a:r>
            <a:r>
              <a:rPr lang="ru-RU" sz="1600" dirty="0" err="1">
                <a:cs typeface="Arial" pitchFamily="34" charset="0"/>
              </a:rPr>
              <a:t>движението</a:t>
            </a:r>
            <a:r>
              <a:rPr lang="ru-RU" sz="1600" dirty="0">
                <a:cs typeface="Arial" pitchFamily="34" charset="0"/>
              </a:rPr>
              <a:t> на </a:t>
            </a:r>
            <a:r>
              <a:rPr lang="ru-RU" sz="1600" dirty="0" err="1">
                <a:cs typeface="Arial" pitchFamily="34" charset="0"/>
              </a:rPr>
              <a:t>клетките</a:t>
            </a:r>
            <a:r>
              <a:rPr lang="ru-RU" sz="1600" dirty="0">
                <a:cs typeface="Arial" pitchFamily="34" charset="0"/>
              </a:rPr>
              <a:t> е намерен в </a:t>
            </a:r>
            <a:r>
              <a:rPr lang="ru-RU" sz="1600" dirty="0" err="1">
                <a:cs typeface="Arial" pitchFamily="34" charset="0"/>
              </a:rPr>
              <a:t>апикалната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ектоплазматична</a:t>
            </a:r>
            <a:r>
              <a:rPr lang="ru-RU" sz="1600" dirty="0">
                <a:cs typeface="Arial" pitchFamily="34" charset="0"/>
              </a:rPr>
              <a:t> специализация и </a:t>
            </a:r>
            <a:r>
              <a:rPr lang="ru-RU" sz="1600" dirty="0" err="1">
                <a:cs typeface="Arial" pitchFamily="34" charset="0"/>
              </a:rPr>
              <a:t>функционира</a:t>
            </a:r>
            <a:r>
              <a:rPr lang="ru-RU" sz="1600" dirty="0">
                <a:cs typeface="Arial" pitchFamily="34" charset="0"/>
              </a:rPr>
              <a:t> при </a:t>
            </a:r>
            <a:r>
              <a:rPr lang="ru-RU" sz="1600" dirty="0" err="1">
                <a:cs typeface="Arial" pitchFamily="34" charset="0"/>
              </a:rPr>
              <a:t>реконструирането</a:t>
            </a:r>
            <a:r>
              <a:rPr lang="ru-RU" sz="1600" dirty="0">
                <a:cs typeface="Arial" pitchFamily="34" charset="0"/>
              </a:rPr>
              <a:t> на </a:t>
            </a:r>
            <a:r>
              <a:rPr lang="ru-RU" sz="1600" dirty="0" err="1">
                <a:cs typeface="Arial" pitchFamily="34" charset="0"/>
              </a:rPr>
              <a:t>същата</a:t>
            </a:r>
            <a:r>
              <a:rPr lang="ru-RU" sz="1600" dirty="0">
                <a:cs typeface="Arial" pitchFamily="34" charset="0"/>
              </a:rPr>
              <a:t>, </a:t>
            </a:r>
            <a:r>
              <a:rPr lang="ru-RU" sz="1600" dirty="0" err="1">
                <a:cs typeface="Arial" pitchFamily="34" charset="0"/>
              </a:rPr>
              <a:t>което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dirty="0" err="1">
                <a:cs typeface="Arial" pitchFamily="34" charset="0"/>
              </a:rPr>
              <a:t>предхожда</a:t>
            </a:r>
            <a:r>
              <a:rPr lang="ru-RU" sz="1600" dirty="0"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спермиацията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/>
          <a:stretch/>
        </p:blipFill>
        <p:spPr bwMode="auto">
          <a:xfrm>
            <a:off x="4716016" y="619721"/>
            <a:ext cx="4233668" cy="364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6017" y="4365104"/>
            <a:ext cx="42336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Фиг. 6. Динамика на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клетъчните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връзки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между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Сертолиевите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герминативните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клетки</a:t>
            </a:r>
            <a:endParaRPr lang="bg-BG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6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444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bg-BG" dirty="0"/>
              <a:t>От друга страна</a:t>
            </a:r>
            <a:r>
              <a:rPr lang="bg-BG" b="1" dirty="0"/>
              <a:t> </a:t>
            </a:r>
            <a:r>
              <a:rPr lang="bg-BG" dirty="0"/>
              <a:t>се отчита увреденото ниво: </a:t>
            </a:r>
            <a:r>
              <a:rPr lang="bg-BG" b="1" dirty="0"/>
              <a:t>хипоталамусът, хипофизата или тестисите (нарушения по вертикалата).</a:t>
            </a:r>
            <a:r>
              <a:rPr lang="bg-BG" dirty="0"/>
              <a:t> Мъжки </a:t>
            </a:r>
            <a:r>
              <a:rPr lang="bg-BG" dirty="0" err="1"/>
              <a:t>хипогонадизъм</a:t>
            </a:r>
            <a:r>
              <a:rPr lang="bg-BG" dirty="0"/>
              <a:t> настъпва, както при непосредствено първично засягане на семенниците с последващо повишение на </a:t>
            </a:r>
            <a:r>
              <a:rPr lang="bg-BG" dirty="0" err="1"/>
              <a:t>гонадотропните</a:t>
            </a:r>
            <a:r>
              <a:rPr lang="bg-BG" dirty="0"/>
              <a:t> хормони (първичен или </a:t>
            </a:r>
            <a:r>
              <a:rPr lang="bg-BG" dirty="0" err="1"/>
              <a:t>хипергонадотропен</a:t>
            </a:r>
            <a:r>
              <a:rPr lang="bg-BG" dirty="0"/>
              <a:t> </a:t>
            </a:r>
            <a:r>
              <a:rPr lang="bg-BG" dirty="0" err="1"/>
              <a:t>хипогонадизъм</a:t>
            </a:r>
            <a:r>
              <a:rPr lang="bg-BG" dirty="0"/>
              <a:t>) така и при въвличането на тестисите вторично, от процеси в звената регулиращи дейността им, когато се </a:t>
            </a:r>
            <a:r>
              <a:rPr lang="bg-BG" dirty="0" err="1"/>
              <a:t>подтиска</a:t>
            </a:r>
            <a:r>
              <a:rPr lang="bg-BG" dirty="0"/>
              <a:t> </a:t>
            </a:r>
            <a:r>
              <a:rPr lang="bg-BG" dirty="0" err="1"/>
              <a:t>гонадотропната</a:t>
            </a:r>
            <a:r>
              <a:rPr lang="bg-BG" dirty="0"/>
              <a:t> секреция (вторичен или </a:t>
            </a:r>
            <a:r>
              <a:rPr lang="bg-BG" dirty="0" err="1"/>
              <a:t>хипогонадотропен</a:t>
            </a:r>
            <a:r>
              <a:rPr lang="bg-BG" dirty="0"/>
              <a:t> </a:t>
            </a:r>
            <a:r>
              <a:rPr lang="bg-BG" dirty="0" err="1"/>
              <a:t>хипоорхидизъм</a:t>
            </a:r>
            <a:r>
              <a:rPr lang="bg-BG" dirty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09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548680"/>
            <a:ext cx="3960440" cy="6025856"/>
          </a:xfrm>
        </p:spPr>
        <p:txBody>
          <a:bodyPr>
            <a:normAutofit fontScale="55000" lnSpcReduction="20000"/>
          </a:bodyPr>
          <a:lstStyle/>
          <a:p>
            <a:pPr marL="109728" indent="0" algn="just">
              <a:lnSpc>
                <a:spcPct val="170000"/>
              </a:lnSpc>
              <a:buNone/>
            </a:pPr>
            <a:r>
              <a:rPr lang="ru-RU" dirty="0" err="1">
                <a:cs typeface="Arial" pitchFamily="34" charset="0"/>
              </a:rPr>
              <a:t>Спряхме</a:t>
            </a:r>
            <a:r>
              <a:rPr lang="ru-RU" dirty="0">
                <a:cs typeface="Arial" pitchFamily="34" charset="0"/>
              </a:rPr>
              <a:t> се по подробно на </a:t>
            </a:r>
            <a:r>
              <a:rPr lang="ru-RU" dirty="0" err="1">
                <a:cs typeface="Arial" pitchFamily="34" charset="0"/>
              </a:rPr>
              <a:t>този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изключително</a:t>
            </a:r>
            <a:r>
              <a:rPr lang="ru-RU" dirty="0">
                <a:cs typeface="Arial" pitchFamily="34" charset="0"/>
              </a:rPr>
              <a:t> сложен и </a:t>
            </a:r>
            <a:r>
              <a:rPr lang="ru-RU" dirty="0" err="1">
                <a:cs typeface="Arial" pitchFamily="34" charset="0"/>
              </a:rPr>
              <a:t>прецизен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процес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спермиация</a:t>
            </a:r>
            <a:r>
              <a:rPr lang="ru-RU" dirty="0">
                <a:cs typeface="Arial" pitchFamily="34" charset="0"/>
              </a:rPr>
              <a:t>, </a:t>
            </a:r>
            <a:r>
              <a:rPr lang="ru-RU" dirty="0" err="1">
                <a:cs typeface="Arial" pitchFamily="34" charset="0"/>
              </a:rPr>
              <a:t>защото</a:t>
            </a:r>
            <a:r>
              <a:rPr lang="ru-RU" dirty="0">
                <a:cs typeface="Arial" pitchFamily="34" charset="0"/>
              </a:rPr>
              <a:t> от него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голяма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степен зависят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жизнеността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подвижността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оплодителната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способност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на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сперматозоидите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ru-RU" dirty="0" err="1">
                <a:cs typeface="Arial" pitchFamily="34" charset="0"/>
              </a:rPr>
              <a:t>Изключителни</a:t>
            </a:r>
            <a:r>
              <a:rPr lang="ru-RU" dirty="0">
                <a:cs typeface="Arial" pitchFamily="34" charset="0"/>
              </a:rPr>
              <a:t> „</a:t>
            </a:r>
            <a:r>
              <a:rPr lang="ru-RU" dirty="0" err="1">
                <a:cs typeface="Arial" pitchFamily="34" charset="0"/>
              </a:rPr>
              <a:t>грижи</a:t>
            </a:r>
            <a:r>
              <a:rPr lang="ru-RU" dirty="0">
                <a:cs typeface="Arial" pitchFamily="34" charset="0"/>
              </a:rPr>
              <a:t>“ </a:t>
            </a:r>
            <a:r>
              <a:rPr lang="ru-RU" dirty="0" err="1">
                <a:cs typeface="Arial" pitchFamily="34" charset="0"/>
              </a:rPr>
              <a:t>полагат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 в </a:t>
            </a:r>
            <a:r>
              <a:rPr lang="ru-RU" dirty="0" err="1">
                <a:cs typeface="Arial" pitchFamily="34" charset="0"/>
              </a:rPr>
              <a:t>отглеждането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поддържането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хилядите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сперматогенни</a:t>
            </a:r>
            <a:r>
              <a:rPr lang="ru-RU" dirty="0">
                <a:cs typeface="Arial" pitchFamily="34" charset="0"/>
              </a:rPr>
              <a:t> клетки до </a:t>
            </a:r>
            <a:r>
              <a:rPr lang="ru-RU" dirty="0" err="1">
                <a:cs typeface="Arial" pitchFamily="34" charset="0"/>
              </a:rPr>
              <a:t>тяхната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пълна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зрялост</a:t>
            </a:r>
            <a:r>
              <a:rPr lang="ru-RU" dirty="0">
                <a:cs typeface="Arial" pitchFamily="34" charset="0"/>
              </a:rPr>
              <a:t>, </a:t>
            </a:r>
            <a:r>
              <a:rPr lang="ru-RU" dirty="0" err="1">
                <a:cs typeface="Arial" pitchFamily="34" charset="0"/>
              </a:rPr>
              <a:t>затова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някои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изследователи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наричат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Сертолиевите</a:t>
            </a:r>
            <a:r>
              <a:rPr lang="ru-RU" dirty="0">
                <a:cs typeface="Arial" pitchFamily="34" charset="0"/>
              </a:rPr>
              <a:t> клетки майка на </a:t>
            </a:r>
            <a:r>
              <a:rPr lang="ru-RU" dirty="0" err="1">
                <a:cs typeface="Arial" pitchFamily="34" charset="0"/>
              </a:rPr>
              <a:t>сперматогенезата</a:t>
            </a:r>
            <a:r>
              <a:rPr lang="ru-RU" dirty="0">
                <a:cs typeface="Arial" pitchFamily="34" charset="0"/>
              </a:rPr>
              <a:t>, </a:t>
            </a:r>
            <a:r>
              <a:rPr lang="ru-RU" dirty="0" err="1">
                <a:cs typeface="Arial" pitchFamily="34" charset="0"/>
              </a:rPr>
              <a:t>въпреки</a:t>
            </a:r>
            <a:r>
              <a:rPr lang="ru-RU" dirty="0">
                <a:cs typeface="Arial" pitchFamily="34" charset="0"/>
              </a:rPr>
              <a:t>, че </a:t>
            </a:r>
            <a:r>
              <a:rPr lang="ru-RU" dirty="0" err="1">
                <a:cs typeface="Arial" pitchFamily="34" charset="0"/>
              </a:rPr>
              <a:t>тези</a:t>
            </a:r>
            <a:r>
              <a:rPr lang="ru-RU" dirty="0">
                <a:cs typeface="Arial" pitchFamily="34" charset="0"/>
              </a:rPr>
              <a:t> клетки </a:t>
            </a:r>
            <a:r>
              <a:rPr lang="ru-RU" dirty="0" err="1">
                <a:cs typeface="Arial" pitchFamily="34" charset="0"/>
              </a:rPr>
              <a:t>са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соматични</a:t>
            </a:r>
            <a:r>
              <a:rPr lang="ru-RU" dirty="0">
                <a:cs typeface="Arial" pitchFamily="34" charset="0"/>
              </a:rPr>
              <a:t>, а не </a:t>
            </a:r>
            <a:r>
              <a:rPr lang="ru-RU" dirty="0" err="1">
                <a:cs typeface="Arial" pitchFamily="34" charset="0"/>
              </a:rPr>
              <a:t>герминативни</a:t>
            </a:r>
            <a:r>
              <a:rPr lang="ru-RU" dirty="0"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1" t="33173" r="6407" b="4156"/>
          <a:stretch/>
        </p:blipFill>
        <p:spPr>
          <a:xfrm>
            <a:off x="91805" y="692696"/>
            <a:ext cx="50174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49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548680"/>
            <a:ext cx="3960440" cy="602585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dirty="0">
                <a:cs typeface="Arial" pitchFamily="34" charset="0"/>
              </a:rPr>
              <a:t>Сперм</a:t>
            </a:r>
            <a:r>
              <a:rPr lang="bg-BG" dirty="0">
                <a:cs typeface="Arial" pitchFamily="34" charset="0"/>
              </a:rPr>
              <a:t>а</a:t>
            </a:r>
            <a:r>
              <a:rPr lang="ru-RU" dirty="0" err="1">
                <a:cs typeface="Arial" pitchFamily="34" charset="0"/>
              </a:rPr>
              <a:t>тогенезата</a:t>
            </a:r>
            <a:r>
              <a:rPr lang="ru-RU" dirty="0">
                <a:cs typeface="Arial" pitchFamily="34" charset="0"/>
              </a:rPr>
              <a:t> е сложен и </a:t>
            </a:r>
            <a:r>
              <a:rPr lang="ru-RU" dirty="0" err="1">
                <a:cs typeface="Arial" pitchFamily="34" charset="0"/>
              </a:rPr>
              <a:t>продължителен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процес</a:t>
            </a:r>
            <a:r>
              <a:rPr lang="ru-RU" dirty="0">
                <a:cs typeface="Arial" pitchFamily="34" charset="0"/>
              </a:rPr>
              <a:t> – един </a:t>
            </a:r>
            <a:r>
              <a:rPr lang="ru-RU" dirty="0" err="1">
                <a:cs typeface="Arial" pitchFamily="34" charset="0"/>
              </a:rPr>
              <a:t>цикъл</a:t>
            </a:r>
            <a:r>
              <a:rPr lang="ru-RU" dirty="0">
                <a:cs typeface="Arial" pitchFamily="34" charset="0"/>
              </a:rPr>
              <a:t> от </a:t>
            </a:r>
            <a:r>
              <a:rPr lang="ru-RU" dirty="0" err="1">
                <a:cs typeface="Arial" pitchFamily="34" charset="0"/>
              </a:rPr>
              <a:t>сперматогония</a:t>
            </a:r>
            <a:r>
              <a:rPr lang="ru-RU" dirty="0">
                <a:cs typeface="Arial" pitchFamily="34" charset="0"/>
              </a:rPr>
              <a:t> до </a:t>
            </a:r>
            <a:r>
              <a:rPr lang="ru-RU" dirty="0" err="1">
                <a:cs typeface="Arial" pitchFamily="34" charset="0"/>
              </a:rPr>
              <a:t>сперматозоидите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протича</a:t>
            </a:r>
            <a:r>
              <a:rPr lang="ru-RU" dirty="0">
                <a:cs typeface="Arial" pitchFamily="34" charset="0"/>
              </a:rPr>
              <a:t> в </a:t>
            </a:r>
            <a:r>
              <a:rPr lang="ru-RU" dirty="0" err="1">
                <a:cs typeface="Arial" pitchFamily="34" charset="0"/>
              </a:rPr>
              <a:t>рамките</a:t>
            </a:r>
            <a:r>
              <a:rPr lang="ru-RU" dirty="0">
                <a:cs typeface="Arial" pitchFamily="34" charset="0"/>
              </a:rPr>
              <a:t> на 75-80 дни. </a:t>
            </a:r>
            <a:endParaRPr lang="en-US" dirty="0"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dirty="0" err="1">
                <a:cs typeface="Arial" pitchFamily="34" charset="0"/>
              </a:rPr>
              <a:t>Естествено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хиляди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патогенните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фактори</a:t>
            </a:r>
            <a:r>
              <a:rPr lang="ru-RU" dirty="0">
                <a:cs typeface="Arial" pitchFamily="34" charset="0"/>
              </a:rPr>
              <a:t> в </a:t>
            </a:r>
            <a:r>
              <a:rPr lang="ru-RU" dirty="0" err="1">
                <a:cs typeface="Arial" pitchFamily="34" charset="0"/>
              </a:rPr>
              <a:t>заобикалящия</a:t>
            </a:r>
            <a:r>
              <a:rPr lang="ru-RU" dirty="0">
                <a:cs typeface="Arial" pitchFamily="34" charset="0"/>
              </a:rPr>
              <a:t> ни свят, </a:t>
            </a:r>
            <a:r>
              <a:rPr lang="ru-RU" dirty="0" err="1">
                <a:cs typeface="Arial" pitchFamily="34" charset="0"/>
              </a:rPr>
              <a:t>които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могат</a:t>
            </a:r>
            <a:r>
              <a:rPr lang="ru-RU" dirty="0">
                <a:cs typeface="Arial" pitchFamily="34" charset="0"/>
              </a:rPr>
              <a:t> да </a:t>
            </a:r>
            <a:r>
              <a:rPr lang="ru-RU" dirty="0" err="1">
                <a:cs typeface="Arial" pitchFamily="34" charset="0"/>
              </a:rPr>
              <a:t>увредят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блокират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сперматогенезата</a:t>
            </a:r>
            <a:r>
              <a:rPr lang="ru-RU" dirty="0">
                <a:cs typeface="Arial" pitchFamily="34" charset="0"/>
              </a:rPr>
              <a:t>, а че </a:t>
            </a:r>
            <a:r>
              <a:rPr lang="ru-RU" dirty="0" err="1">
                <a:cs typeface="Arial" pitchFamily="34" charset="0"/>
              </a:rPr>
              <a:t>това</a:t>
            </a:r>
            <a:r>
              <a:rPr lang="ru-RU" dirty="0">
                <a:cs typeface="Arial" pitchFamily="34" charset="0"/>
              </a:rPr>
              <a:t> е </a:t>
            </a:r>
            <a:r>
              <a:rPr lang="ru-RU" dirty="0" err="1">
                <a:cs typeface="Arial" pitchFamily="34" charset="0"/>
              </a:rPr>
              <a:t>така</a:t>
            </a:r>
            <a:r>
              <a:rPr lang="ru-RU" dirty="0">
                <a:cs typeface="Arial" pitchFamily="34" charset="0"/>
              </a:rPr>
              <a:t>, говори факта за все </a:t>
            </a:r>
            <a:r>
              <a:rPr lang="ru-RU" dirty="0" err="1">
                <a:cs typeface="Arial" pitchFamily="34" charset="0"/>
              </a:rPr>
              <a:t>по-влошаващите</a:t>
            </a:r>
            <a:r>
              <a:rPr lang="ru-RU" dirty="0">
                <a:cs typeface="Arial" pitchFamily="34" charset="0"/>
              </a:rPr>
              <a:t> се </a:t>
            </a:r>
            <a:r>
              <a:rPr lang="ru-RU" dirty="0" err="1">
                <a:cs typeface="Arial" pitchFamily="34" charset="0"/>
              </a:rPr>
              <a:t>спермални</a:t>
            </a:r>
            <a:r>
              <a:rPr lang="ru-RU" dirty="0">
                <a:cs typeface="Arial" pitchFamily="34" charset="0"/>
              </a:rPr>
              <a:t> показатели на </a:t>
            </a:r>
            <a:r>
              <a:rPr lang="ru-RU" dirty="0" err="1">
                <a:cs typeface="Arial" pitchFamily="34" charset="0"/>
              </a:rPr>
              <a:t>съвременния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мъж</a:t>
            </a:r>
            <a:r>
              <a:rPr lang="ru-RU" dirty="0"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1" t="33173" r="6407" b="4156"/>
          <a:stretch/>
        </p:blipFill>
        <p:spPr>
          <a:xfrm>
            <a:off x="91805" y="692696"/>
            <a:ext cx="50174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2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548680"/>
            <a:ext cx="3960440" cy="602585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dirty="0">
                <a:cs typeface="Arial" pitchFamily="34" charset="0"/>
              </a:rPr>
              <a:t>„</a:t>
            </a:r>
            <a:r>
              <a:rPr lang="ru-RU" dirty="0" err="1">
                <a:cs typeface="Arial" pitchFamily="34" charset="0"/>
              </a:rPr>
              <a:t>In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vitro</a:t>
            </a:r>
            <a:r>
              <a:rPr lang="ru-RU" dirty="0">
                <a:cs typeface="Arial" pitchFamily="34" charset="0"/>
              </a:rPr>
              <a:t>” </a:t>
            </a:r>
            <a:r>
              <a:rPr lang="ru-RU" dirty="0" err="1">
                <a:cs typeface="Arial" pitchFamily="34" charset="0"/>
              </a:rPr>
              <a:t>фертилизацията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разкри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огромни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възможности</a:t>
            </a:r>
            <a:r>
              <a:rPr lang="ru-RU" dirty="0">
                <a:cs typeface="Arial" pitchFamily="34" charset="0"/>
              </a:rPr>
              <a:t> за </a:t>
            </a:r>
            <a:r>
              <a:rPr lang="ru-RU" dirty="0" err="1">
                <a:cs typeface="Arial" pitchFamily="34" charset="0"/>
              </a:rPr>
              <a:t>мъжете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дори</a:t>
            </a:r>
            <a:r>
              <a:rPr lang="ru-RU" dirty="0">
                <a:cs typeface="Arial" pitchFamily="34" charset="0"/>
              </a:rPr>
              <a:t> с азооспермия да </a:t>
            </a:r>
            <a:r>
              <a:rPr lang="ru-RU" dirty="0" err="1">
                <a:cs typeface="Arial" pitchFamily="34" charset="0"/>
              </a:rPr>
              <a:t>станат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биологични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бащи</a:t>
            </a:r>
            <a:r>
              <a:rPr lang="ru-RU" dirty="0">
                <a:cs typeface="Arial" pitchFamily="34" charset="0"/>
              </a:rPr>
              <a:t>. </a:t>
            </a:r>
            <a:r>
              <a:rPr lang="ru-RU" dirty="0" err="1">
                <a:cs typeface="Arial" pitchFamily="34" charset="0"/>
              </a:rPr>
              <a:t>Въведоха</a:t>
            </a:r>
            <a:r>
              <a:rPr lang="ru-RU" dirty="0">
                <a:cs typeface="Arial" pitchFamily="34" charset="0"/>
              </a:rPr>
              <a:t> се </a:t>
            </a:r>
            <a:r>
              <a:rPr lang="ru-RU" dirty="0" err="1">
                <a:cs typeface="Arial" pitchFamily="34" charset="0"/>
              </a:rPr>
              <a:t>съвременни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микрохирургични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методи</a:t>
            </a:r>
            <a:r>
              <a:rPr lang="ru-RU" dirty="0">
                <a:cs typeface="Arial" pitchFamily="34" charset="0"/>
              </a:rPr>
              <a:t> за </a:t>
            </a:r>
            <a:r>
              <a:rPr lang="ru-RU" dirty="0" err="1">
                <a:cs typeface="Arial" pitchFamily="34" charset="0"/>
              </a:rPr>
              <a:t>получаване</a:t>
            </a:r>
            <a:r>
              <a:rPr lang="ru-RU" dirty="0">
                <a:cs typeface="Arial" pitchFamily="34" charset="0"/>
              </a:rPr>
              <a:t> на </a:t>
            </a:r>
            <a:r>
              <a:rPr lang="ru-RU" dirty="0" err="1">
                <a:cs typeface="Arial" pitchFamily="34" charset="0"/>
              </a:rPr>
              <a:t>сперматозоиди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дори</a:t>
            </a:r>
            <a:r>
              <a:rPr lang="ru-RU" dirty="0">
                <a:cs typeface="Arial" pitchFamily="34" charset="0"/>
              </a:rPr>
              <a:t> при </a:t>
            </a:r>
            <a:r>
              <a:rPr lang="ru-RU" dirty="0" err="1">
                <a:cs typeface="Arial" pitchFamily="34" charset="0"/>
              </a:rPr>
              <a:t>необтурационната</a:t>
            </a:r>
            <a:r>
              <a:rPr lang="ru-RU" dirty="0">
                <a:cs typeface="Arial" pitchFamily="34" charset="0"/>
              </a:rPr>
              <a:t> азооспермия. </a:t>
            </a:r>
            <a:r>
              <a:rPr lang="ru-RU" dirty="0" err="1">
                <a:cs typeface="Arial" pitchFamily="34" charset="0"/>
              </a:rPr>
              <a:t>Получените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сперматозоиди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могат</a:t>
            </a:r>
            <a:r>
              <a:rPr lang="ru-RU" dirty="0">
                <a:cs typeface="Arial" pitchFamily="34" charset="0"/>
              </a:rPr>
              <a:t> да </a:t>
            </a:r>
            <a:r>
              <a:rPr lang="ru-RU" dirty="0" err="1">
                <a:cs typeface="Arial" pitchFamily="34" charset="0"/>
              </a:rPr>
              <a:t>бъдат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изследвани</a:t>
            </a:r>
            <a:r>
              <a:rPr lang="ru-RU" dirty="0">
                <a:cs typeface="Arial" pitchFamily="34" charset="0"/>
              </a:rPr>
              <a:t> с </a:t>
            </a:r>
            <a:r>
              <a:rPr lang="ru-RU" dirty="0" err="1">
                <a:cs typeface="Arial" pitchFamily="34" charset="0"/>
              </a:rPr>
              <a:t>най-съвременни</a:t>
            </a:r>
            <a:r>
              <a:rPr lang="ru-RU" dirty="0">
                <a:cs typeface="Arial" pitchFamily="34" charset="0"/>
              </a:rPr>
              <a:t> средства за </a:t>
            </a:r>
            <a:r>
              <a:rPr lang="ru-RU" dirty="0" err="1">
                <a:cs typeface="Arial" pitchFamily="34" charset="0"/>
              </a:rPr>
              <a:t>хромозомни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генетични</a:t>
            </a:r>
            <a:r>
              <a:rPr lang="ru-RU" dirty="0">
                <a:cs typeface="Arial" pitchFamily="34" charset="0"/>
              </a:rPr>
              <a:t> аномалии, за </a:t>
            </a:r>
            <a:r>
              <a:rPr lang="ru-RU" dirty="0" err="1">
                <a:cs typeface="Arial" pitchFamily="34" charset="0"/>
              </a:rPr>
              <a:t>жизнеспособност</a:t>
            </a:r>
            <a:r>
              <a:rPr lang="ru-RU" dirty="0">
                <a:cs typeface="Arial" pitchFamily="34" charset="0"/>
              </a:rPr>
              <a:t>, </a:t>
            </a:r>
            <a:r>
              <a:rPr lang="ru-RU" dirty="0" err="1">
                <a:cs typeface="Arial" pitchFamily="34" charset="0"/>
              </a:rPr>
              <a:t>подвижност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оплодителна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мощ</a:t>
            </a:r>
            <a:r>
              <a:rPr lang="ru-RU" dirty="0">
                <a:cs typeface="Arial" pitchFamily="34" charset="0"/>
              </a:rPr>
              <a:t> и </a:t>
            </a:r>
            <a:r>
              <a:rPr lang="ru-RU" dirty="0" err="1">
                <a:cs typeface="Arial" pitchFamily="34" charset="0"/>
              </a:rPr>
              <a:t>усилията</a:t>
            </a:r>
            <a:r>
              <a:rPr lang="ru-RU" dirty="0">
                <a:cs typeface="Arial" pitchFamily="34" charset="0"/>
              </a:rPr>
              <a:t> в </a:t>
            </a:r>
            <a:r>
              <a:rPr lang="ru-RU" dirty="0" err="1">
                <a:cs typeface="Arial" pitchFamily="34" charset="0"/>
              </a:rPr>
              <a:t>тази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насока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трябва</a:t>
            </a:r>
            <a:r>
              <a:rPr lang="ru-RU" dirty="0">
                <a:cs typeface="Arial" pitchFamily="34" charset="0"/>
              </a:rPr>
              <a:t> да </a:t>
            </a:r>
            <a:r>
              <a:rPr lang="ru-RU" dirty="0" err="1">
                <a:cs typeface="Arial" pitchFamily="34" charset="0"/>
              </a:rPr>
              <a:t>продължат</a:t>
            </a:r>
            <a:r>
              <a:rPr lang="ru-RU" dirty="0">
                <a:cs typeface="Arial" pitchFamily="34" charset="0"/>
              </a:rPr>
              <a:t>, а </a:t>
            </a:r>
            <a:r>
              <a:rPr lang="ru-RU" dirty="0" err="1">
                <a:cs typeface="Arial" pitchFamily="34" charset="0"/>
              </a:rPr>
              <a:t>това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несъмнено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ще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повиши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успеваемостта</a:t>
            </a:r>
            <a:r>
              <a:rPr lang="ru-RU" dirty="0">
                <a:cs typeface="Arial" pitchFamily="34" charset="0"/>
              </a:rPr>
              <a:t> от </a:t>
            </a:r>
            <a:r>
              <a:rPr lang="ru-RU" dirty="0" err="1">
                <a:cs typeface="Arial" pitchFamily="34" charset="0"/>
              </a:rPr>
              <a:t>in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vitro</a:t>
            </a:r>
            <a:r>
              <a:rPr lang="ru-RU" dirty="0">
                <a:cs typeface="Arial" pitchFamily="34" charset="0"/>
              </a:rPr>
              <a:t> </a:t>
            </a:r>
            <a:r>
              <a:rPr lang="ru-RU" dirty="0" err="1">
                <a:cs typeface="Arial" pitchFamily="34" charset="0"/>
              </a:rPr>
              <a:t>фертилизацията</a:t>
            </a:r>
            <a:r>
              <a:rPr lang="ru-RU" dirty="0"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1" t="33173" r="6407" b="4156"/>
          <a:stretch/>
        </p:blipFill>
        <p:spPr>
          <a:xfrm>
            <a:off x="91805" y="692696"/>
            <a:ext cx="50174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7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8928992" cy="26781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/>
              <a:t>Техники за </a:t>
            </a:r>
            <a:r>
              <a:rPr lang="ru-RU" sz="3200" b="1" dirty="0" err="1"/>
              <a:t>получаване</a:t>
            </a:r>
            <a:r>
              <a:rPr lang="ru-RU" sz="3200" b="1" dirty="0"/>
              <a:t> и обработка на </a:t>
            </a:r>
            <a:r>
              <a:rPr lang="ru-RU" sz="3200" b="1" dirty="0" err="1"/>
              <a:t>сперматозоиди</a:t>
            </a:r>
            <a:r>
              <a:rPr lang="ru-RU" sz="3200" b="1" dirty="0"/>
              <a:t> за целите на </a:t>
            </a:r>
            <a:r>
              <a:rPr lang="ru-RU" sz="3200" b="1" dirty="0" err="1"/>
              <a:t>асистирани</a:t>
            </a:r>
            <a:r>
              <a:rPr lang="ru-RU" sz="3200" b="1" dirty="0"/>
              <a:t> </a:t>
            </a:r>
            <a:r>
              <a:rPr lang="ru-RU" sz="3200" b="1" dirty="0" err="1"/>
              <a:t>репродуктивни</a:t>
            </a:r>
            <a:r>
              <a:rPr lang="ru-RU" sz="3200" b="1" dirty="0"/>
              <a:t> технологии</a:t>
            </a:r>
            <a:endParaRPr lang="bg-BG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r="11454"/>
          <a:stretch/>
        </p:blipFill>
        <p:spPr bwMode="auto">
          <a:xfrm>
            <a:off x="5580112" y="4388160"/>
            <a:ext cx="3464706" cy="234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3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23392"/>
          </a:xfrm>
        </p:spPr>
        <p:txBody>
          <a:bodyPr/>
          <a:lstStyle/>
          <a:p>
            <a:r>
              <a:rPr lang="bg-BG" dirty="0"/>
              <a:t>Въведение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9597"/>
            <a:ext cx="9144000" cy="513623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err="1"/>
              <a:t>Когато</a:t>
            </a:r>
            <a:r>
              <a:rPr lang="ru-RU" sz="2200" dirty="0"/>
              <a:t> се </a:t>
            </a:r>
            <a:r>
              <a:rPr lang="ru-RU" sz="2200" dirty="0" err="1"/>
              <a:t>отбелязват</a:t>
            </a:r>
            <a:r>
              <a:rPr lang="ru-RU" sz="2200" dirty="0"/>
              <a:t> </a:t>
            </a:r>
            <a:r>
              <a:rPr lang="ru-RU" sz="2200" dirty="0" err="1"/>
              <a:t>най-съществените</a:t>
            </a:r>
            <a:r>
              <a:rPr lang="ru-RU" sz="2200" dirty="0"/>
              <a:t>, </a:t>
            </a:r>
            <a:r>
              <a:rPr lang="ru-RU" sz="2200" dirty="0" err="1"/>
              <a:t>сакрални</a:t>
            </a:r>
            <a:r>
              <a:rPr lang="ru-RU" sz="2200" dirty="0"/>
              <a:t> </a:t>
            </a:r>
            <a:r>
              <a:rPr lang="ru-RU" sz="2200" dirty="0" err="1"/>
              <a:t>събития</a:t>
            </a:r>
            <a:r>
              <a:rPr lang="ru-RU" sz="2200" dirty="0"/>
              <a:t> в „ин </a:t>
            </a:r>
            <a:r>
              <a:rPr lang="ru-RU" sz="2200" dirty="0" err="1"/>
              <a:t>витро</a:t>
            </a:r>
            <a:r>
              <a:rPr lang="ru-RU" sz="2200" dirty="0"/>
              <a:t>“ </a:t>
            </a:r>
            <a:r>
              <a:rPr lang="ru-RU" sz="2200" dirty="0" err="1"/>
              <a:t>оплождането</a:t>
            </a:r>
            <a:r>
              <a:rPr lang="ru-RU" sz="2200" dirty="0"/>
              <a:t>, </a:t>
            </a:r>
            <a:r>
              <a:rPr lang="ru-RU" sz="2200" dirty="0" err="1"/>
              <a:t>трябва</a:t>
            </a:r>
            <a:r>
              <a:rPr lang="ru-RU" sz="2200" dirty="0"/>
              <a:t> да се </a:t>
            </a:r>
            <a:r>
              <a:rPr lang="ru-RU" sz="2200" dirty="0" err="1"/>
              <a:t>споменат</a:t>
            </a:r>
            <a:r>
              <a:rPr lang="ru-RU" sz="2200" dirty="0"/>
              <a:t> </a:t>
            </a:r>
            <a:r>
              <a:rPr lang="ru-RU" sz="2200" dirty="0" err="1"/>
              <a:t>имената</a:t>
            </a:r>
            <a:r>
              <a:rPr lang="ru-RU" sz="2200" dirty="0"/>
              <a:t> на </a:t>
            </a:r>
            <a:r>
              <a:rPr lang="ru-RU" sz="2200" dirty="0" err="1"/>
              <a:t>Робърт</a:t>
            </a:r>
            <a:r>
              <a:rPr lang="ru-RU" sz="2200" dirty="0"/>
              <a:t> </a:t>
            </a:r>
            <a:r>
              <a:rPr lang="ru-RU" sz="2200" dirty="0" err="1"/>
              <a:t>Едуардс</a:t>
            </a:r>
            <a:r>
              <a:rPr lang="ru-RU" sz="2200" dirty="0"/>
              <a:t> и Патрик </a:t>
            </a:r>
            <a:r>
              <a:rPr lang="ru-RU" sz="2200" dirty="0" err="1"/>
              <a:t>Стептоу</a:t>
            </a:r>
            <a:r>
              <a:rPr lang="ru-RU" sz="2200" dirty="0"/>
              <a:t>, </a:t>
            </a:r>
            <a:r>
              <a:rPr lang="ru-RU" sz="2200" dirty="0" err="1"/>
              <a:t>които</a:t>
            </a:r>
            <a:r>
              <a:rPr lang="ru-RU" sz="2200" dirty="0"/>
              <a:t> </a:t>
            </a:r>
            <a:r>
              <a:rPr lang="ru-RU" sz="2200" dirty="0" err="1"/>
              <a:t>създават</a:t>
            </a:r>
            <a:r>
              <a:rPr lang="ru-RU" sz="2200" dirty="0"/>
              <a:t> </a:t>
            </a:r>
            <a:r>
              <a:rPr lang="ru-RU" sz="2200" dirty="0" err="1"/>
              <a:t>първия</a:t>
            </a:r>
            <a:r>
              <a:rPr lang="ru-RU" sz="2200" dirty="0"/>
              <a:t> </a:t>
            </a:r>
            <a:r>
              <a:rPr lang="ru-RU" sz="2200" dirty="0" err="1"/>
              <a:t>екип</a:t>
            </a:r>
            <a:r>
              <a:rPr lang="ru-RU" sz="2200" dirty="0"/>
              <a:t> по  репродуктивна медицина и след 10 </a:t>
            </a:r>
            <a:r>
              <a:rPr lang="ru-RU" sz="2200" dirty="0" err="1"/>
              <a:t>годишни</a:t>
            </a:r>
            <a:r>
              <a:rPr lang="ru-RU" sz="2200" dirty="0"/>
              <a:t> усилия, </a:t>
            </a:r>
            <a:r>
              <a:rPr lang="ru-RU" sz="2200" dirty="0" err="1"/>
              <a:t>през</a:t>
            </a:r>
            <a:r>
              <a:rPr lang="ru-RU" sz="2200" dirty="0"/>
              <a:t> 1978 г. </a:t>
            </a:r>
            <a:r>
              <a:rPr lang="ru-RU" sz="2200" dirty="0" err="1"/>
              <a:t>успяват</a:t>
            </a:r>
            <a:r>
              <a:rPr lang="ru-RU" sz="2200" dirty="0"/>
              <a:t> да </a:t>
            </a:r>
            <a:r>
              <a:rPr lang="ru-RU" sz="2200" dirty="0" err="1"/>
              <a:t>осъществят</a:t>
            </a:r>
            <a:r>
              <a:rPr lang="ru-RU" sz="2200" dirty="0"/>
              <a:t> </a:t>
            </a:r>
            <a:r>
              <a:rPr lang="ru-RU" sz="2200" dirty="0" err="1"/>
              <a:t>мечтите</a:t>
            </a:r>
            <a:r>
              <a:rPr lang="ru-RU" sz="2200" dirty="0"/>
              <a:t> си с </a:t>
            </a:r>
            <a:r>
              <a:rPr lang="ru-RU" sz="2200" dirty="0" err="1"/>
              <a:t>раждането</a:t>
            </a:r>
            <a:r>
              <a:rPr lang="ru-RU" sz="2200" dirty="0"/>
              <a:t> на </a:t>
            </a:r>
            <a:r>
              <a:rPr lang="ru-RU" sz="2200" dirty="0" err="1"/>
              <a:t>първото</a:t>
            </a:r>
            <a:r>
              <a:rPr lang="ru-RU" sz="2200" dirty="0"/>
              <a:t> „</a:t>
            </a:r>
            <a:r>
              <a:rPr lang="ru-RU" sz="2200" dirty="0" err="1"/>
              <a:t>in</a:t>
            </a:r>
            <a:r>
              <a:rPr lang="ru-RU" sz="2200" dirty="0"/>
              <a:t> </a:t>
            </a:r>
            <a:r>
              <a:rPr lang="ru-RU" sz="2200" dirty="0" err="1"/>
              <a:t>vitro</a:t>
            </a:r>
            <a:r>
              <a:rPr lang="ru-RU" sz="2200" dirty="0"/>
              <a:t>” бебе – Луиза Браун.</a:t>
            </a:r>
            <a:endParaRPr lang="bg-BG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7897"/>
            <a:ext cx="3476689" cy="230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64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517104"/>
          </a:xfrm>
        </p:spPr>
        <p:txBody>
          <a:bodyPr/>
          <a:lstStyle/>
          <a:p>
            <a:r>
              <a:rPr lang="bg-BG" dirty="0"/>
              <a:t>Въведение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463" y="2200439"/>
            <a:ext cx="5327543" cy="4406868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IVF и </a:t>
            </a:r>
            <a:r>
              <a:rPr lang="ru-RU" dirty="0" err="1"/>
              <a:t>последващият</a:t>
            </a:r>
            <a:r>
              <a:rPr lang="ru-RU" dirty="0"/>
              <a:t> </a:t>
            </a:r>
            <a:r>
              <a:rPr lang="ru-RU" dirty="0" err="1"/>
              <a:t>ембрионален</a:t>
            </a:r>
            <a:r>
              <a:rPr lang="ru-RU" dirty="0"/>
              <a:t> трансфер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извършени</a:t>
            </a:r>
            <a:r>
              <a:rPr lang="ru-RU" dirty="0"/>
              <a:t> по </a:t>
            </a:r>
            <a:r>
              <a:rPr lang="ru-RU" dirty="0" err="1"/>
              <a:t>класическия</a:t>
            </a:r>
            <a:r>
              <a:rPr lang="ru-RU" dirty="0"/>
              <a:t> способ , т.е. при наличие на </a:t>
            </a:r>
            <a:r>
              <a:rPr lang="ru-RU" dirty="0" err="1"/>
              <a:t>достатъчно</a:t>
            </a:r>
            <a:r>
              <a:rPr lang="ru-RU" dirty="0"/>
              <a:t> количество и с </a:t>
            </a:r>
            <a:r>
              <a:rPr lang="ru-RU" dirty="0" err="1"/>
              <a:t>необходимите</a:t>
            </a:r>
            <a:r>
              <a:rPr lang="ru-RU" dirty="0"/>
              <a:t> качества (морфология, </a:t>
            </a:r>
            <a:r>
              <a:rPr lang="ru-RU" dirty="0" err="1"/>
              <a:t>подвижност</a:t>
            </a:r>
            <a:r>
              <a:rPr lang="ru-RU" dirty="0"/>
              <a:t>, </a:t>
            </a:r>
            <a:r>
              <a:rPr lang="ru-RU" dirty="0" err="1"/>
              <a:t>жизненост</a:t>
            </a:r>
            <a:r>
              <a:rPr lang="ru-RU" dirty="0"/>
              <a:t>) </a:t>
            </a:r>
            <a:r>
              <a:rPr lang="ru-RU" dirty="0" err="1"/>
              <a:t>сперматозоиди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85289"/>
            <a:ext cx="3439116" cy="2522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107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В </a:t>
            </a:r>
            <a:r>
              <a:rPr lang="ru-RU" dirty="0" err="1"/>
              <a:t>андрологичната</a:t>
            </a:r>
            <a:r>
              <a:rPr lang="ru-RU" dirty="0"/>
              <a:t> литература се говори за „</a:t>
            </a:r>
            <a:r>
              <a:rPr lang="ru-RU" dirty="0" err="1"/>
              <a:t>мъжки</a:t>
            </a:r>
            <a:r>
              <a:rPr lang="ru-RU" dirty="0"/>
              <a:t> фактор“, </a:t>
            </a:r>
            <a:r>
              <a:rPr lang="ru-RU" dirty="0" err="1"/>
              <a:t>като</a:t>
            </a:r>
            <a:r>
              <a:rPr lang="ru-RU" dirty="0"/>
              <a:t> причина за </a:t>
            </a:r>
            <a:r>
              <a:rPr lang="ru-RU" dirty="0" err="1"/>
              <a:t>безплодието</a:t>
            </a:r>
            <a:r>
              <a:rPr lang="ru-RU" dirty="0"/>
              <a:t> на </a:t>
            </a:r>
            <a:r>
              <a:rPr lang="ru-RU" dirty="0" err="1"/>
              <a:t>двойката</a:t>
            </a:r>
            <a:r>
              <a:rPr lang="ru-RU" dirty="0"/>
              <a:t> и той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повечето</a:t>
            </a:r>
            <a:r>
              <a:rPr lang="ru-RU" dirty="0"/>
              <a:t> </a:t>
            </a:r>
            <a:r>
              <a:rPr lang="ru-RU" dirty="0" err="1"/>
              <a:t>изследователи</a:t>
            </a:r>
            <a:r>
              <a:rPr lang="ru-RU" dirty="0"/>
              <a:t> е около 50 %.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/>
              <a:t>Класическото</a:t>
            </a:r>
            <a:r>
              <a:rPr lang="ru-RU" dirty="0"/>
              <a:t> „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” </a:t>
            </a:r>
            <a:r>
              <a:rPr lang="ru-RU" dirty="0" err="1"/>
              <a:t>оплождане</a:t>
            </a:r>
            <a:r>
              <a:rPr lang="ru-RU" dirty="0"/>
              <a:t> </a:t>
            </a:r>
            <a:r>
              <a:rPr lang="ru-RU" dirty="0" err="1"/>
              <a:t>оставяше</a:t>
            </a:r>
            <a:r>
              <a:rPr lang="ru-RU" dirty="0"/>
              <a:t>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мъже</a:t>
            </a:r>
            <a:r>
              <a:rPr lang="ru-RU" dirty="0"/>
              <a:t>, </a:t>
            </a:r>
            <a:r>
              <a:rPr lang="ru-RU" dirty="0" err="1"/>
              <a:t>желаещи</a:t>
            </a:r>
            <a:r>
              <a:rPr lang="ru-RU" dirty="0"/>
              <a:t> да </a:t>
            </a:r>
            <a:r>
              <a:rPr lang="ru-RU" dirty="0" err="1"/>
              <a:t>станат</a:t>
            </a:r>
            <a:r>
              <a:rPr lang="ru-RU" dirty="0"/>
              <a:t> </a:t>
            </a:r>
            <a:r>
              <a:rPr lang="ru-RU" dirty="0" err="1"/>
              <a:t>биологични</a:t>
            </a:r>
            <a:r>
              <a:rPr lang="ru-RU" dirty="0"/>
              <a:t> </a:t>
            </a:r>
            <a:r>
              <a:rPr lang="ru-RU" dirty="0" err="1"/>
              <a:t>бащи</a:t>
            </a:r>
            <a:r>
              <a:rPr lang="ru-RU" dirty="0"/>
              <a:t> </a:t>
            </a:r>
            <a:r>
              <a:rPr lang="ru-RU" dirty="0" err="1"/>
              <a:t>извън</a:t>
            </a:r>
            <a:r>
              <a:rPr lang="ru-RU" dirty="0"/>
              <a:t> </a:t>
            </a:r>
            <a:r>
              <a:rPr lang="ru-RU" dirty="0" err="1"/>
              <a:t>борда</a:t>
            </a:r>
            <a:r>
              <a:rPr lang="ru-RU" dirty="0"/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В </a:t>
            </a:r>
            <a:r>
              <a:rPr lang="ru-RU" dirty="0" err="1"/>
              <a:t>общата</a:t>
            </a:r>
            <a:r>
              <a:rPr lang="ru-RU" dirty="0"/>
              <a:t> </a:t>
            </a:r>
            <a:r>
              <a:rPr lang="ru-RU" dirty="0" err="1"/>
              <a:t>популация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около 15-20 % от </a:t>
            </a:r>
            <a:r>
              <a:rPr lang="ru-RU" dirty="0" err="1"/>
              <a:t>мъжете</a:t>
            </a:r>
            <a:r>
              <a:rPr lang="ru-RU" dirty="0"/>
              <a:t> – </a:t>
            </a:r>
            <a:r>
              <a:rPr lang="ru-RU" dirty="0" err="1"/>
              <a:t>тези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 </a:t>
            </a:r>
            <a:r>
              <a:rPr lang="ru-RU" dirty="0" err="1"/>
              <a:t>тежка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bg-BG" dirty="0"/>
              <a:t>и</a:t>
            </a:r>
            <a:r>
              <a:rPr lang="ru-RU" dirty="0" err="1"/>
              <a:t>го-астено-тератозооспермия</a:t>
            </a:r>
            <a:r>
              <a:rPr lang="ru-RU" dirty="0"/>
              <a:t>, </a:t>
            </a:r>
            <a:r>
              <a:rPr lang="ru-RU" dirty="0" err="1"/>
              <a:t>хипоспермия</a:t>
            </a:r>
            <a:r>
              <a:rPr lang="ru-RU" dirty="0"/>
              <a:t>, </a:t>
            </a:r>
            <a:r>
              <a:rPr lang="ru-RU" dirty="0" err="1"/>
              <a:t>криптоспермия</a:t>
            </a:r>
            <a:r>
              <a:rPr lang="ru-RU" dirty="0"/>
              <a:t>, </a:t>
            </a:r>
            <a:r>
              <a:rPr lang="ru-RU" dirty="0" err="1"/>
              <a:t>обтурационна</a:t>
            </a:r>
            <a:r>
              <a:rPr lang="ru-RU" dirty="0"/>
              <a:t> и </a:t>
            </a:r>
            <a:r>
              <a:rPr lang="ru-RU" dirty="0" err="1"/>
              <a:t>необтурационна</a:t>
            </a:r>
            <a:r>
              <a:rPr lang="ru-RU" dirty="0"/>
              <a:t> азооспермия. </a:t>
            </a:r>
          </a:p>
        </p:txBody>
      </p:sp>
    </p:spTree>
    <p:extLst>
      <p:ext uri="{BB962C8B-B14F-4D97-AF65-F5344CB8AC3E}">
        <p14:creationId xmlns:p14="http://schemas.microsoft.com/office/powerpoint/2010/main" val="3688980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СЗО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отчита</a:t>
            </a:r>
            <a:r>
              <a:rPr lang="ru-RU" dirty="0"/>
              <a:t> </a:t>
            </a:r>
            <a:r>
              <a:rPr lang="ru-RU" dirty="0" err="1"/>
              <a:t>подчертано</a:t>
            </a:r>
            <a:r>
              <a:rPr lang="ru-RU" dirty="0"/>
              <a:t> </a:t>
            </a:r>
            <a:r>
              <a:rPr lang="ru-RU" dirty="0" err="1"/>
              <a:t>набелязана</a:t>
            </a:r>
            <a:r>
              <a:rPr lang="ru-RU" dirty="0"/>
              <a:t> тенденция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фертилните</a:t>
            </a:r>
            <a:r>
              <a:rPr lang="ru-RU" dirty="0"/>
              <a:t> показатели при </a:t>
            </a:r>
            <a:r>
              <a:rPr lang="ru-RU" dirty="0" err="1"/>
              <a:t>мъжете</a:t>
            </a:r>
            <a:r>
              <a:rPr lang="ru-RU" dirty="0"/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Причините за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много и </a:t>
            </a:r>
            <a:r>
              <a:rPr lang="ru-RU" dirty="0" err="1"/>
              <a:t>различни</a:t>
            </a:r>
            <a:r>
              <a:rPr lang="ru-RU" dirty="0"/>
              <a:t> – </a:t>
            </a:r>
            <a:r>
              <a:rPr lang="ru-RU" dirty="0" err="1"/>
              <a:t>колосални</a:t>
            </a:r>
            <a:r>
              <a:rPr lang="ru-RU" dirty="0"/>
              <a:t> изменения </a:t>
            </a:r>
            <a:r>
              <a:rPr lang="ru-RU" dirty="0" err="1"/>
              <a:t>настъпиха</a:t>
            </a:r>
            <a:r>
              <a:rPr lang="ru-RU" dirty="0"/>
              <a:t> в </a:t>
            </a:r>
            <a:r>
              <a:rPr lang="ru-RU" dirty="0" err="1"/>
              <a:t>заобикалящата</a:t>
            </a:r>
            <a:r>
              <a:rPr lang="ru-RU" dirty="0"/>
              <a:t> ни </a:t>
            </a:r>
            <a:r>
              <a:rPr lang="ru-RU" dirty="0" err="1"/>
              <a:t>околна</a:t>
            </a:r>
            <a:r>
              <a:rPr lang="ru-RU" dirty="0"/>
              <a:t> среда, в климата, в </a:t>
            </a:r>
            <a:r>
              <a:rPr lang="ru-RU" dirty="0" err="1"/>
              <a:t>промишленото</a:t>
            </a:r>
            <a:r>
              <a:rPr lang="ru-RU" dirty="0"/>
              <a:t>, </a:t>
            </a:r>
            <a:r>
              <a:rPr lang="ru-RU" dirty="0" err="1"/>
              <a:t>битово</a:t>
            </a:r>
            <a:r>
              <a:rPr lang="ru-RU" dirty="0"/>
              <a:t> и </a:t>
            </a:r>
            <a:r>
              <a:rPr lang="ru-RU" dirty="0" err="1"/>
              <a:t>социално</a:t>
            </a:r>
            <a:r>
              <a:rPr lang="ru-RU" dirty="0"/>
              <a:t> </a:t>
            </a:r>
            <a:r>
              <a:rPr lang="ru-RU" dirty="0" err="1"/>
              <a:t>обкръжение</a:t>
            </a:r>
            <a:r>
              <a:rPr lang="ru-RU" dirty="0"/>
              <a:t>, в начина на </a:t>
            </a:r>
            <a:r>
              <a:rPr lang="ru-RU" dirty="0" err="1"/>
              <a:t>хранене</a:t>
            </a:r>
            <a:r>
              <a:rPr lang="ru-RU" dirty="0"/>
              <a:t> и </a:t>
            </a:r>
            <a:r>
              <a:rPr lang="ru-RU" dirty="0" err="1"/>
              <a:t>обличане</a:t>
            </a:r>
            <a:r>
              <a:rPr lang="ru-RU" dirty="0"/>
              <a:t>, </a:t>
            </a:r>
            <a:r>
              <a:rPr lang="ru-RU" dirty="0" err="1"/>
              <a:t>генно</a:t>
            </a:r>
            <a:r>
              <a:rPr lang="ru-RU" dirty="0"/>
              <a:t> </a:t>
            </a:r>
            <a:r>
              <a:rPr lang="ru-RU" dirty="0" err="1"/>
              <a:t>модифицираните</a:t>
            </a:r>
            <a:r>
              <a:rPr lang="ru-RU" dirty="0"/>
              <a:t> </a:t>
            </a:r>
            <a:r>
              <a:rPr lang="ru-RU" dirty="0" err="1"/>
              <a:t>хранителни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и начините за </a:t>
            </a:r>
            <a:r>
              <a:rPr lang="ru-RU" dirty="0" err="1"/>
              <a:t>консервирането</a:t>
            </a:r>
            <a:r>
              <a:rPr lang="ru-RU" dirty="0"/>
              <a:t> им, в </a:t>
            </a:r>
            <a:r>
              <a:rPr lang="ru-RU" dirty="0" err="1"/>
              <a:t>ежедневното</a:t>
            </a:r>
            <a:r>
              <a:rPr lang="ru-RU" dirty="0"/>
              <a:t> ни </a:t>
            </a:r>
            <a:r>
              <a:rPr lang="ru-RU" dirty="0" err="1"/>
              <a:t>обкръжение</a:t>
            </a:r>
            <a:r>
              <a:rPr lang="ru-RU" dirty="0"/>
              <a:t> от </a:t>
            </a:r>
            <a:r>
              <a:rPr lang="ru-RU" dirty="0" err="1"/>
              <a:t>мобилни</a:t>
            </a:r>
            <a:r>
              <a:rPr lang="ru-RU" dirty="0"/>
              <a:t> </a:t>
            </a:r>
            <a:r>
              <a:rPr lang="ru-RU" dirty="0" err="1"/>
              <a:t>телефони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устройства, </a:t>
            </a:r>
            <a:r>
              <a:rPr lang="ru-RU" dirty="0" err="1"/>
              <a:t>източници</a:t>
            </a:r>
            <a:r>
              <a:rPr lang="ru-RU" dirty="0"/>
              <a:t> на </a:t>
            </a:r>
            <a:r>
              <a:rPr lang="ru-RU" dirty="0" err="1"/>
              <a:t>микровълнови</a:t>
            </a:r>
            <a:r>
              <a:rPr lang="ru-RU" dirty="0"/>
              <a:t> </a:t>
            </a:r>
            <a:r>
              <a:rPr lang="ru-RU" dirty="0" err="1"/>
              <a:t>излъчвания</a:t>
            </a:r>
            <a:r>
              <a:rPr lang="ru-RU" dirty="0"/>
              <a:t> и т.н.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Факт е </a:t>
            </a:r>
            <a:r>
              <a:rPr lang="ru-RU" dirty="0" err="1"/>
              <a:t>обаче</a:t>
            </a:r>
            <a:r>
              <a:rPr lang="ru-RU" dirty="0"/>
              <a:t>, че СЗО </a:t>
            </a:r>
            <a:r>
              <a:rPr lang="ru-RU" dirty="0" err="1"/>
              <a:t>сега</a:t>
            </a:r>
            <a:r>
              <a:rPr lang="ru-RU" dirty="0"/>
              <a:t> приема за норма 15 млн. </a:t>
            </a:r>
            <a:r>
              <a:rPr lang="ru-RU" dirty="0" err="1"/>
              <a:t>сперматозоиди</a:t>
            </a:r>
            <a:r>
              <a:rPr lang="ru-RU" dirty="0"/>
              <a:t> в 1 мл.,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50 </a:t>
            </a:r>
            <a:r>
              <a:rPr lang="ru-RU" dirty="0" err="1"/>
              <a:t>години</a:t>
            </a:r>
            <a:r>
              <a:rPr lang="ru-RU" dirty="0"/>
              <a:t> се </a:t>
            </a:r>
            <a:r>
              <a:rPr lang="ru-RU" dirty="0" err="1"/>
              <a:t>отчиташе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диагноза „</a:t>
            </a:r>
            <a:r>
              <a:rPr lang="ru-RU" b="1" dirty="0" err="1"/>
              <a:t>Олигозооспермия</a:t>
            </a:r>
            <a:r>
              <a:rPr lang="ru-RU" b="1" dirty="0"/>
              <a:t> II степен</a:t>
            </a:r>
            <a:r>
              <a:rPr lang="ru-RU" dirty="0"/>
              <a:t>“. </a:t>
            </a:r>
            <a:r>
              <a:rPr lang="ru-RU" b="1" dirty="0" err="1">
                <a:solidFill>
                  <a:srgbClr val="FF0000"/>
                </a:solidFill>
              </a:rPr>
              <a:t>Сега</a:t>
            </a:r>
            <a:r>
              <a:rPr lang="ru-RU" b="1" dirty="0">
                <a:solidFill>
                  <a:srgbClr val="FF0000"/>
                </a:solidFill>
              </a:rPr>
              <a:t> за норма се приема </a:t>
            </a:r>
            <a:r>
              <a:rPr lang="ru-RU" b="1" dirty="0" err="1">
                <a:solidFill>
                  <a:srgbClr val="FF0000"/>
                </a:solidFill>
              </a:rPr>
              <a:t>ако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сперматозоидите</a:t>
            </a:r>
            <a:r>
              <a:rPr lang="ru-RU" b="1" dirty="0">
                <a:solidFill>
                  <a:srgbClr val="FF0000"/>
                </a:solidFill>
              </a:rPr>
              <a:t> с </a:t>
            </a:r>
            <a:r>
              <a:rPr lang="ru-RU" b="1" dirty="0" err="1">
                <a:solidFill>
                  <a:srgbClr val="FF0000"/>
                </a:solidFill>
              </a:rPr>
              <a:t>нормална</a:t>
            </a:r>
            <a:r>
              <a:rPr lang="ru-RU" b="1" dirty="0">
                <a:solidFill>
                  <a:srgbClr val="FF0000"/>
                </a:solidFill>
              </a:rPr>
              <a:t> морфология в </a:t>
            </a:r>
            <a:r>
              <a:rPr lang="ru-RU" b="1" dirty="0" err="1">
                <a:solidFill>
                  <a:srgbClr val="FF0000"/>
                </a:solidFill>
              </a:rPr>
              <a:t>еякулата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</a:t>
            </a:r>
            <a:r>
              <a:rPr lang="ru-RU" b="1" dirty="0">
                <a:solidFill>
                  <a:srgbClr val="FF0000"/>
                </a:solidFill>
              </a:rPr>
              <a:t> ≥ 4 %! А </a:t>
            </a:r>
            <a:r>
              <a:rPr lang="ru-RU" b="1" dirty="0" err="1">
                <a:solidFill>
                  <a:srgbClr val="FF0000"/>
                </a:solidFill>
              </a:rPr>
              <a:t>останалите</a:t>
            </a:r>
            <a:r>
              <a:rPr lang="ru-RU" b="1" dirty="0">
                <a:solidFill>
                  <a:srgbClr val="FF0000"/>
                </a:solidFill>
              </a:rPr>
              <a:t> 96 %?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1531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На </a:t>
            </a:r>
            <a:r>
              <a:rPr lang="ru-RU" dirty="0" err="1"/>
              <a:t>този</a:t>
            </a:r>
            <a:r>
              <a:rPr lang="ru-RU" dirty="0"/>
              <a:t> неблагоприятен фон </a:t>
            </a:r>
            <a:r>
              <a:rPr lang="ru-RU" dirty="0" err="1"/>
              <a:t>стигаме</a:t>
            </a:r>
            <a:r>
              <a:rPr lang="ru-RU" dirty="0"/>
              <a:t> до </a:t>
            </a:r>
            <a:r>
              <a:rPr lang="ru-RU" dirty="0" err="1"/>
              <a:t>второто</a:t>
            </a:r>
            <a:r>
              <a:rPr lang="ru-RU" dirty="0"/>
              <a:t> </a:t>
            </a:r>
            <a:r>
              <a:rPr lang="ru-RU" dirty="0" err="1"/>
              <a:t>сакрално</a:t>
            </a:r>
            <a:r>
              <a:rPr lang="ru-RU" dirty="0"/>
              <a:t> </a:t>
            </a:r>
            <a:r>
              <a:rPr lang="ru-RU" dirty="0" err="1"/>
              <a:t>събитие</a:t>
            </a:r>
            <a:r>
              <a:rPr lang="ru-RU" dirty="0"/>
              <a:t> в </a:t>
            </a:r>
            <a:r>
              <a:rPr lang="ru-RU" dirty="0" err="1"/>
              <a:t>репродуктивната</a:t>
            </a:r>
            <a:r>
              <a:rPr lang="ru-RU" dirty="0"/>
              <a:t> медицина.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/>
              <a:t>През</a:t>
            </a:r>
            <a:r>
              <a:rPr lang="ru-RU" dirty="0"/>
              <a:t> 1992 г. </a:t>
            </a:r>
            <a:r>
              <a:rPr lang="ru-RU" dirty="0" err="1"/>
              <a:t>екипът</a:t>
            </a:r>
            <a:r>
              <a:rPr lang="ru-RU" dirty="0"/>
              <a:t> на </a:t>
            </a:r>
            <a:r>
              <a:rPr lang="ru-RU" dirty="0" err="1"/>
              <a:t>van</a:t>
            </a:r>
            <a:r>
              <a:rPr lang="ru-RU" dirty="0"/>
              <a:t> </a:t>
            </a:r>
            <a:r>
              <a:rPr lang="ru-RU" dirty="0" err="1"/>
              <a:t>Stretenghai</a:t>
            </a:r>
            <a:r>
              <a:rPr lang="en-US" dirty="0"/>
              <a:t>m</a:t>
            </a:r>
            <a:r>
              <a:rPr lang="ru-RU" dirty="0"/>
              <a:t> (</a:t>
            </a:r>
            <a:r>
              <a:rPr lang="ru-RU" dirty="0" err="1"/>
              <a:t>Белгия</a:t>
            </a:r>
            <a:r>
              <a:rPr lang="ru-RU" dirty="0"/>
              <a:t>) </a:t>
            </a:r>
            <a:r>
              <a:rPr lang="ru-RU" dirty="0" err="1"/>
              <a:t>постигна</a:t>
            </a:r>
            <a:r>
              <a:rPr lang="ru-RU" dirty="0"/>
              <a:t> чрез ICSI </a:t>
            </a:r>
            <a:r>
              <a:rPr lang="ru-RU" dirty="0" err="1"/>
              <a:t>първа</a:t>
            </a:r>
            <a:r>
              <a:rPr lang="ru-RU" dirty="0"/>
              <a:t> </a:t>
            </a:r>
            <a:r>
              <a:rPr lang="ru-RU" dirty="0" err="1"/>
              <a:t>бременност</a:t>
            </a:r>
            <a:r>
              <a:rPr lang="ru-RU" dirty="0"/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/>
              <a:t>Интрацитоплазменото</a:t>
            </a:r>
            <a:r>
              <a:rPr lang="ru-RU" dirty="0"/>
              <a:t> </a:t>
            </a:r>
            <a:r>
              <a:rPr lang="ru-RU" dirty="0" err="1"/>
              <a:t>инжектиране</a:t>
            </a:r>
            <a:r>
              <a:rPr lang="ru-RU" dirty="0"/>
              <a:t> на сперматозоид в </a:t>
            </a:r>
            <a:r>
              <a:rPr lang="ru-RU" dirty="0" err="1"/>
              <a:t>яйцеклетката</a:t>
            </a:r>
            <a:r>
              <a:rPr lang="ru-RU" dirty="0"/>
              <a:t> </a:t>
            </a:r>
            <a:r>
              <a:rPr lang="ru-RU" dirty="0" err="1"/>
              <a:t>върна</a:t>
            </a:r>
            <a:r>
              <a:rPr lang="ru-RU" dirty="0"/>
              <a:t> </a:t>
            </a:r>
            <a:r>
              <a:rPr lang="ru-RU" dirty="0" err="1"/>
              <a:t>надеждите</a:t>
            </a:r>
            <a:r>
              <a:rPr lang="ru-RU" dirty="0"/>
              <a:t> на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мъже</a:t>
            </a:r>
            <a:r>
              <a:rPr lang="ru-RU" dirty="0"/>
              <a:t> с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на азооспермия или </a:t>
            </a:r>
            <a:r>
              <a:rPr lang="ru-RU" dirty="0" err="1"/>
              <a:t>тежки</a:t>
            </a:r>
            <a:r>
              <a:rPr lang="ru-RU" dirty="0"/>
              <a:t> </a:t>
            </a:r>
            <a:r>
              <a:rPr lang="ru-RU" dirty="0" err="1"/>
              <a:t>спермални</a:t>
            </a:r>
            <a:r>
              <a:rPr lang="ru-RU" dirty="0"/>
              <a:t> нарушения да </a:t>
            </a:r>
            <a:r>
              <a:rPr lang="ru-RU" dirty="0" err="1"/>
              <a:t>станат</a:t>
            </a:r>
            <a:r>
              <a:rPr lang="ru-RU" dirty="0"/>
              <a:t> </a:t>
            </a:r>
            <a:r>
              <a:rPr lang="ru-RU" dirty="0" err="1"/>
              <a:t>биологични</a:t>
            </a:r>
            <a:r>
              <a:rPr lang="ru-RU" dirty="0"/>
              <a:t> </a:t>
            </a:r>
            <a:r>
              <a:rPr lang="ru-RU" dirty="0" err="1"/>
              <a:t>бащи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8810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Може</a:t>
            </a:r>
            <a:r>
              <a:rPr lang="ru-RU" dirty="0"/>
              <a:t> определено да се </a:t>
            </a:r>
            <a:r>
              <a:rPr lang="ru-RU" dirty="0" err="1"/>
              <a:t>каже</a:t>
            </a:r>
            <a:r>
              <a:rPr lang="ru-RU" dirty="0"/>
              <a:t>, че </a:t>
            </a:r>
            <a:r>
              <a:rPr lang="ru-RU" dirty="0" err="1"/>
              <a:t>техниките</a:t>
            </a:r>
            <a:r>
              <a:rPr lang="ru-RU" dirty="0"/>
              <a:t> на </a:t>
            </a:r>
            <a:r>
              <a:rPr lang="ru-RU" dirty="0" err="1"/>
              <a:t>асистираната</a:t>
            </a:r>
            <a:r>
              <a:rPr lang="ru-RU" dirty="0"/>
              <a:t> репродукция,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вътрематочната</a:t>
            </a:r>
            <a:r>
              <a:rPr lang="ru-RU" dirty="0"/>
              <a:t> </a:t>
            </a:r>
            <a:r>
              <a:rPr lang="ru-RU" dirty="0" err="1"/>
              <a:t>инсеминация</a:t>
            </a:r>
            <a:r>
              <a:rPr lang="ru-RU" dirty="0"/>
              <a:t> (IUI) и „ин </a:t>
            </a:r>
            <a:r>
              <a:rPr lang="ru-RU" dirty="0" err="1"/>
              <a:t>витро</a:t>
            </a:r>
            <a:r>
              <a:rPr lang="ru-RU" dirty="0"/>
              <a:t>“ </a:t>
            </a:r>
            <a:r>
              <a:rPr lang="ru-RU" dirty="0" err="1"/>
              <a:t>фертилизацията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или без </a:t>
            </a:r>
            <a:r>
              <a:rPr lang="ru-RU" dirty="0" err="1"/>
              <a:t>микроманипулации</a:t>
            </a:r>
            <a:r>
              <a:rPr lang="ru-RU" dirty="0"/>
              <a:t> на </a:t>
            </a:r>
            <a:r>
              <a:rPr lang="ru-RU" dirty="0" err="1"/>
              <a:t>гамети</a:t>
            </a:r>
            <a:r>
              <a:rPr lang="ru-RU" dirty="0"/>
              <a:t> (</a:t>
            </a:r>
            <a:r>
              <a:rPr lang="ru-RU" dirty="0" err="1"/>
              <a:t>конвенционално</a:t>
            </a:r>
            <a:r>
              <a:rPr lang="ru-RU" dirty="0"/>
              <a:t> IVF или ICSI) </a:t>
            </a:r>
            <a:r>
              <a:rPr lang="ru-RU" b="1" dirty="0"/>
              <a:t>се определят и </a:t>
            </a:r>
            <a:r>
              <a:rPr lang="ru-RU" b="1" dirty="0" err="1"/>
              <a:t>терапевтично</a:t>
            </a:r>
            <a:r>
              <a:rPr lang="ru-RU" b="1" dirty="0"/>
              <a:t> зависят от </a:t>
            </a:r>
            <a:r>
              <a:rPr lang="ru-RU" b="1" dirty="0" err="1"/>
              <a:t>андрологичния</a:t>
            </a:r>
            <a:r>
              <a:rPr lang="ru-RU" b="1" dirty="0"/>
              <a:t> </a:t>
            </a:r>
            <a:r>
              <a:rPr lang="ru-RU" b="1" dirty="0" err="1"/>
              <a:t>профил</a:t>
            </a:r>
            <a:r>
              <a:rPr lang="ru-RU" b="1" dirty="0"/>
              <a:t> на </a:t>
            </a:r>
            <a:r>
              <a:rPr lang="ru-RU" b="1" dirty="0" err="1"/>
              <a:t>мъжа</a:t>
            </a:r>
            <a:r>
              <a:rPr lang="ru-RU" b="1" dirty="0"/>
              <a:t> в </a:t>
            </a:r>
            <a:r>
              <a:rPr lang="ru-RU" b="1" dirty="0" err="1"/>
              <a:t>стерилната</a:t>
            </a:r>
            <a:r>
              <a:rPr lang="ru-RU" b="1" dirty="0"/>
              <a:t> двойка.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84931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444"/>
            <a:ext cx="8229600" cy="432511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bg-BG" dirty="0"/>
              <a:t>Когато причината е в хипофизата говори се за вторичен </a:t>
            </a:r>
            <a:r>
              <a:rPr lang="bg-BG" dirty="0" err="1"/>
              <a:t>хипогонадизъм</a:t>
            </a:r>
            <a:r>
              <a:rPr lang="bg-BG" dirty="0"/>
              <a:t> в тесен смисъл, а ако е в хипоталамуса – за третичен </a:t>
            </a:r>
            <a:r>
              <a:rPr lang="bg-BG" dirty="0" err="1"/>
              <a:t>хипоорхидизъм</a:t>
            </a:r>
            <a:r>
              <a:rPr lang="bg-BG" dirty="0"/>
              <a:t>. При увреждане на същия липсата на </a:t>
            </a:r>
            <a:r>
              <a:rPr lang="bg-BG" dirty="0" err="1"/>
              <a:t>ГнРХ</a:t>
            </a:r>
            <a:r>
              <a:rPr lang="bg-BG" dirty="0"/>
              <a:t> предизвиква </a:t>
            </a:r>
            <a:r>
              <a:rPr lang="bg-BG" b="1" dirty="0"/>
              <a:t>комбинирано нарушение на ендокринната и </a:t>
            </a:r>
            <a:r>
              <a:rPr lang="bg-BG" b="1" dirty="0" err="1"/>
              <a:t>сперматогенната</a:t>
            </a:r>
            <a:r>
              <a:rPr lang="bg-BG" b="1" dirty="0"/>
              <a:t> функция на тестисите.</a:t>
            </a:r>
            <a:r>
              <a:rPr lang="bg-BG" dirty="0"/>
              <a:t> Това са критериите за създаване на класификацията за заболяванията с </a:t>
            </a:r>
            <a:r>
              <a:rPr lang="bg-BG" dirty="0" err="1"/>
              <a:t>тестикуларна</a:t>
            </a:r>
            <a:r>
              <a:rPr lang="bg-BG" dirty="0"/>
              <a:t> недостатъчност (табл. 1).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39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752528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/>
              <a:t>За </a:t>
            </a:r>
            <a:r>
              <a:rPr lang="ru-RU" sz="2200" dirty="0" err="1"/>
              <a:t>вътрематочна</a:t>
            </a:r>
            <a:r>
              <a:rPr lang="ru-RU" sz="2200" dirty="0"/>
              <a:t> </a:t>
            </a:r>
            <a:r>
              <a:rPr lang="ru-RU" sz="2200" dirty="0" err="1"/>
              <a:t>инсеминация</a:t>
            </a:r>
            <a:r>
              <a:rPr lang="ru-RU" sz="2200" dirty="0"/>
              <a:t> и за </a:t>
            </a:r>
            <a:r>
              <a:rPr lang="ru-RU" sz="2200" dirty="0" err="1"/>
              <a:t>конвенциално</a:t>
            </a:r>
            <a:r>
              <a:rPr lang="ru-RU" sz="2200" dirty="0"/>
              <a:t> IVF е необходима </a:t>
            </a:r>
            <a:r>
              <a:rPr lang="ru-RU" sz="2200" dirty="0" err="1"/>
              <a:t>спермограма</a:t>
            </a:r>
            <a:r>
              <a:rPr lang="ru-RU" sz="2200" dirty="0"/>
              <a:t> с </a:t>
            </a:r>
            <a:r>
              <a:rPr lang="ru-RU" sz="2200" dirty="0" err="1"/>
              <a:t>нормални</a:t>
            </a:r>
            <a:r>
              <a:rPr lang="ru-RU" sz="2200" dirty="0"/>
              <a:t> или близки до </a:t>
            </a:r>
            <a:r>
              <a:rPr lang="ru-RU" sz="2200" dirty="0" err="1"/>
              <a:t>нормата</a:t>
            </a:r>
            <a:r>
              <a:rPr lang="ru-RU" sz="2200" dirty="0"/>
              <a:t> показатели, а за ICSI </a:t>
            </a:r>
            <a:r>
              <a:rPr lang="ru-RU" sz="2200" dirty="0" err="1"/>
              <a:t>може</a:t>
            </a:r>
            <a:r>
              <a:rPr lang="ru-RU" sz="2200" dirty="0"/>
              <a:t> да се </a:t>
            </a:r>
            <a:r>
              <a:rPr lang="ru-RU" sz="2200" dirty="0" err="1"/>
              <a:t>използват</a:t>
            </a:r>
            <a:r>
              <a:rPr lang="ru-RU" sz="2200" dirty="0"/>
              <a:t> и минимален </a:t>
            </a:r>
            <a:r>
              <a:rPr lang="ru-RU" sz="2200" dirty="0" err="1"/>
              <a:t>брой</a:t>
            </a:r>
            <a:r>
              <a:rPr lang="ru-RU" sz="2200" dirty="0"/>
              <a:t> </a:t>
            </a:r>
            <a:r>
              <a:rPr lang="ru-RU" sz="2200" dirty="0" err="1"/>
              <a:t>сперматозоиди</a:t>
            </a:r>
            <a:r>
              <a:rPr lang="ru-RU" sz="2200" dirty="0"/>
              <a:t>, </a:t>
            </a:r>
            <a:r>
              <a:rPr lang="ru-RU" sz="2200" dirty="0" err="1"/>
              <a:t>получени</a:t>
            </a:r>
            <a:r>
              <a:rPr lang="ru-RU" sz="2200" dirty="0"/>
              <a:t> от </a:t>
            </a:r>
            <a:r>
              <a:rPr lang="ru-RU" sz="2200" dirty="0" err="1"/>
              <a:t>епидидима</a:t>
            </a:r>
            <a:r>
              <a:rPr lang="ru-RU" sz="2200" dirty="0"/>
              <a:t> или </a:t>
            </a:r>
            <a:r>
              <a:rPr lang="ru-RU" sz="2200" dirty="0" err="1"/>
              <a:t>тестиса</a:t>
            </a:r>
            <a:r>
              <a:rPr lang="ru-RU" sz="2200" dirty="0"/>
              <a:t> и </a:t>
            </a:r>
            <a:r>
              <a:rPr lang="ru-RU" sz="2200" dirty="0" err="1"/>
              <a:t>обработени</a:t>
            </a:r>
            <a:r>
              <a:rPr lang="ru-RU" sz="2200" dirty="0"/>
              <a:t> с </a:t>
            </a:r>
            <a:r>
              <a:rPr lang="ru-RU" sz="2200" dirty="0" err="1"/>
              <a:t>най-съвременни</a:t>
            </a:r>
            <a:r>
              <a:rPr lang="ru-RU" sz="2200" dirty="0"/>
              <a:t> </a:t>
            </a:r>
            <a:r>
              <a:rPr lang="ru-RU" sz="2200" dirty="0" err="1"/>
              <a:t>методи</a:t>
            </a:r>
            <a:r>
              <a:rPr lang="ru-RU" sz="2200" dirty="0"/>
              <a:t>, с </a:t>
            </a:r>
            <a:r>
              <a:rPr lang="ru-RU" sz="2200" dirty="0" err="1"/>
              <a:t>които</a:t>
            </a:r>
            <a:r>
              <a:rPr lang="ru-RU" sz="2200" dirty="0"/>
              <a:t> се </a:t>
            </a:r>
            <a:r>
              <a:rPr lang="ru-RU" sz="2200" dirty="0" err="1"/>
              <a:t>осигуряват</a:t>
            </a:r>
            <a:r>
              <a:rPr lang="ru-RU" sz="2200" dirty="0"/>
              <a:t> </a:t>
            </a:r>
            <a:r>
              <a:rPr lang="ru-RU" sz="2200" dirty="0" err="1"/>
              <a:t>сперматозоиди</a:t>
            </a:r>
            <a:r>
              <a:rPr lang="ru-RU" sz="2200" dirty="0"/>
              <a:t> с висок </a:t>
            </a:r>
            <a:r>
              <a:rPr lang="ru-RU" sz="2200" dirty="0" err="1"/>
              <a:t>виталитет</a:t>
            </a:r>
            <a:r>
              <a:rPr lang="ru-RU" sz="2200" dirty="0"/>
              <a:t> и качества, </a:t>
            </a:r>
            <a:r>
              <a:rPr lang="ru-RU" sz="2200" dirty="0" err="1"/>
              <a:t>осигуряващи</a:t>
            </a:r>
            <a:r>
              <a:rPr lang="ru-RU" sz="2200" dirty="0"/>
              <a:t> </a:t>
            </a:r>
            <a:r>
              <a:rPr lang="ru-RU" sz="2200" dirty="0" err="1"/>
              <a:t>оплождане</a:t>
            </a:r>
            <a:r>
              <a:rPr lang="ru-RU" sz="2200" dirty="0"/>
              <a:t> на </a:t>
            </a:r>
            <a:r>
              <a:rPr lang="ru-RU" sz="2200" dirty="0" err="1"/>
              <a:t>яйцеклетката</a:t>
            </a:r>
            <a:r>
              <a:rPr lang="ru-RU" sz="2200" dirty="0"/>
              <a:t>, </a:t>
            </a:r>
            <a:r>
              <a:rPr lang="ru-RU" sz="2200" dirty="0" err="1"/>
              <a:t>получаване</a:t>
            </a:r>
            <a:r>
              <a:rPr lang="ru-RU" sz="2200" dirty="0"/>
              <a:t> на </a:t>
            </a:r>
            <a:r>
              <a:rPr lang="ru-RU" sz="2200" dirty="0" err="1"/>
              <a:t>качествени</a:t>
            </a:r>
            <a:r>
              <a:rPr lang="ru-RU" sz="2200" dirty="0"/>
              <a:t> </a:t>
            </a:r>
            <a:r>
              <a:rPr lang="ru-RU" sz="2200" dirty="0" err="1"/>
              <a:t>зиготи</a:t>
            </a:r>
            <a:r>
              <a:rPr lang="ru-RU" sz="2200" dirty="0"/>
              <a:t>, </a:t>
            </a:r>
            <a:r>
              <a:rPr lang="ru-RU" sz="2200" dirty="0" err="1"/>
              <a:t>тяхната</a:t>
            </a:r>
            <a:r>
              <a:rPr lang="ru-RU" sz="2200" dirty="0"/>
              <a:t> имплантация и по </a:t>
            </a:r>
            <a:r>
              <a:rPr lang="ru-RU" sz="2200" dirty="0" err="1"/>
              <a:t>нататъшно</a:t>
            </a:r>
            <a:r>
              <a:rPr lang="ru-RU" sz="2200" dirty="0"/>
              <a:t> развитие на </a:t>
            </a:r>
            <a:r>
              <a:rPr lang="ru-RU" sz="2200" dirty="0" err="1"/>
              <a:t>бременността</a:t>
            </a:r>
            <a:r>
              <a:rPr lang="ru-RU" sz="2200" dirty="0"/>
              <a:t>.</a:t>
            </a:r>
            <a:endParaRPr lang="bg-BG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06371"/>
            <a:ext cx="2375754" cy="180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53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548680"/>
            <a:ext cx="9180512" cy="6309320"/>
          </a:xfrm>
        </p:spPr>
        <p:txBody>
          <a:bodyPr/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Когато</a:t>
            </a:r>
            <a:r>
              <a:rPr lang="ru-RU" dirty="0"/>
              <a:t> в </a:t>
            </a:r>
            <a:r>
              <a:rPr lang="ru-RU" dirty="0" err="1"/>
              <a:t>еякулата</a:t>
            </a:r>
            <a:r>
              <a:rPr lang="ru-RU" dirty="0"/>
              <a:t> не се </a:t>
            </a:r>
            <a:r>
              <a:rPr lang="ru-RU" dirty="0" err="1"/>
              <a:t>откриват</a:t>
            </a:r>
            <a:r>
              <a:rPr lang="ru-RU" dirty="0"/>
              <a:t> </a:t>
            </a:r>
            <a:r>
              <a:rPr lang="ru-RU" dirty="0" err="1"/>
              <a:t>дори</a:t>
            </a:r>
            <a:r>
              <a:rPr lang="ru-RU" dirty="0"/>
              <a:t> </a:t>
            </a:r>
            <a:r>
              <a:rPr lang="ru-RU" dirty="0" err="1"/>
              <a:t>единични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за </a:t>
            </a:r>
            <a:r>
              <a:rPr lang="ru-RU" dirty="0" err="1"/>
              <a:t>получаването</a:t>
            </a:r>
            <a:r>
              <a:rPr lang="ru-RU" dirty="0"/>
              <a:t> им и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използване</a:t>
            </a:r>
            <a:r>
              <a:rPr lang="ru-RU" dirty="0"/>
              <a:t> за ICSI </a:t>
            </a:r>
            <a:r>
              <a:rPr lang="ru-RU" dirty="0" err="1"/>
              <a:t>могат</a:t>
            </a:r>
            <a:r>
              <a:rPr lang="ru-RU" dirty="0"/>
              <a:t> да се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следните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:</a:t>
            </a:r>
            <a:endParaRPr lang="en-US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i="1" dirty="0">
                <a:solidFill>
                  <a:schemeClr val="tx1"/>
                </a:solidFill>
              </a:rPr>
              <a:t>PESA (Percutaneous </a:t>
            </a:r>
            <a:r>
              <a:rPr lang="en-US" sz="2200" i="1" dirty="0" err="1">
                <a:solidFill>
                  <a:schemeClr val="tx1"/>
                </a:solidFill>
              </a:rPr>
              <a:t>Epididymal</a:t>
            </a:r>
            <a:r>
              <a:rPr lang="en-US" sz="2200" i="1" dirty="0">
                <a:solidFill>
                  <a:schemeClr val="tx1"/>
                </a:solidFill>
              </a:rPr>
              <a:t> Sperm Aspiration)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i="1" dirty="0">
                <a:solidFill>
                  <a:schemeClr val="tx1"/>
                </a:solidFill>
              </a:rPr>
              <a:t>MESA (Micro-</a:t>
            </a:r>
            <a:r>
              <a:rPr lang="en-US" sz="2200" i="1" dirty="0" err="1">
                <a:solidFill>
                  <a:schemeClr val="tx1"/>
                </a:solidFill>
              </a:rPr>
              <a:t>Epididymal</a:t>
            </a:r>
            <a:r>
              <a:rPr lang="en-US" sz="2200" i="1" dirty="0">
                <a:solidFill>
                  <a:schemeClr val="tx1"/>
                </a:solidFill>
              </a:rPr>
              <a:t> Sperm Aspiration)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i="1" dirty="0">
                <a:solidFill>
                  <a:schemeClr val="tx1"/>
                </a:solidFill>
              </a:rPr>
              <a:t>ТЕSА (</a:t>
            </a:r>
            <a:r>
              <a:rPr lang="en-US" sz="2200" i="1" dirty="0" err="1">
                <a:solidFill>
                  <a:schemeClr val="tx1"/>
                </a:solidFill>
              </a:rPr>
              <a:t>Тesticular</a:t>
            </a:r>
            <a:r>
              <a:rPr lang="en-US" sz="2200" i="1" dirty="0">
                <a:solidFill>
                  <a:schemeClr val="tx1"/>
                </a:solidFill>
              </a:rPr>
              <a:t> Sperm Aspiration) и NAB (</a:t>
            </a:r>
            <a:r>
              <a:rPr lang="en-US" sz="2200" i="1" dirty="0" err="1">
                <a:solidFill>
                  <a:schemeClr val="tx1"/>
                </a:solidFill>
              </a:rPr>
              <a:t>Nedle</a:t>
            </a:r>
            <a:r>
              <a:rPr lang="en-US" sz="2200" i="1" dirty="0">
                <a:solidFill>
                  <a:schemeClr val="tx1"/>
                </a:solidFill>
              </a:rPr>
              <a:t> Aspiration Biopsy)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i="1" dirty="0">
                <a:solidFill>
                  <a:schemeClr val="tx1"/>
                </a:solidFill>
              </a:rPr>
              <a:t>TESE (Testicular Sperm Extraction)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i="1" dirty="0">
                <a:solidFill>
                  <a:schemeClr val="tx1"/>
                </a:solidFill>
              </a:rPr>
              <a:t>Micro-TESE</a:t>
            </a:r>
            <a:endParaRPr lang="bg-BG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54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368152"/>
          </a:xfrm>
        </p:spPr>
        <p:txBody>
          <a:bodyPr>
            <a:noAutofit/>
          </a:bodyPr>
          <a:lstStyle/>
          <a:p>
            <a:r>
              <a:rPr lang="en-US" sz="3000" dirty="0"/>
              <a:t>PESA (Percutaneous </a:t>
            </a:r>
            <a:r>
              <a:rPr lang="en-US" sz="3000" dirty="0" err="1"/>
              <a:t>Epididymal</a:t>
            </a:r>
            <a:r>
              <a:rPr lang="en-US" sz="3000" dirty="0"/>
              <a:t> Sperm Aspiration)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1768"/>
            <a:ext cx="9144000" cy="5136232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Craff</a:t>
            </a:r>
            <a:r>
              <a:rPr lang="ru-RU" dirty="0"/>
              <a:t> и </a:t>
            </a:r>
            <a:r>
              <a:rPr lang="ru-RU" dirty="0" err="1"/>
              <a:t>Shrivastav</a:t>
            </a:r>
            <a:r>
              <a:rPr lang="ru-RU" dirty="0"/>
              <a:t> </a:t>
            </a:r>
            <a:r>
              <a:rPr lang="ru-RU" dirty="0" err="1"/>
              <a:t>първи</a:t>
            </a:r>
            <a:r>
              <a:rPr lang="ru-RU" dirty="0"/>
              <a:t> </a:t>
            </a:r>
            <a:r>
              <a:rPr lang="ru-RU" dirty="0" err="1"/>
              <a:t>описват</a:t>
            </a:r>
            <a:r>
              <a:rPr lang="ru-RU" dirty="0"/>
              <a:t> метода </a:t>
            </a:r>
            <a:r>
              <a:rPr lang="ru-RU" dirty="0" err="1"/>
              <a:t>през</a:t>
            </a:r>
            <a:r>
              <a:rPr lang="ru-RU" dirty="0"/>
              <a:t> 1994 г. </a:t>
            </a:r>
            <a:r>
              <a:rPr lang="ru-RU" dirty="0" err="1"/>
              <a:t>Перкутанната</a:t>
            </a:r>
            <a:r>
              <a:rPr lang="ru-RU" dirty="0"/>
              <a:t> аспирация на </a:t>
            </a:r>
            <a:r>
              <a:rPr lang="ru-RU" dirty="0" err="1"/>
              <a:t>сперматозоиди</a:t>
            </a:r>
            <a:r>
              <a:rPr lang="ru-RU" dirty="0"/>
              <a:t> от </a:t>
            </a:r>
            <a:r>
              <a:rPr lang="ru-RU" dirty="0" err="1"/>
              <a:t>епидидима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при </a:t>
            </a:r>
            <a:r>
              <a:rPr lang="ru-RU" dirty="0" err="1"/>
              <a:t>обтурационна</a:t>
            </a:r>
            <a:r>
              <a:rPr lang="ru-RU" dirty="0"/>
              <a:t> азооспермия с </a:t>
            </a:r>
            <a:r>
              <a:rPr lang="ru-RU" dirty="0" err="1"/>
              <a:t>тънка</a:t>
            </a:r>
            <a:r>
              <a:rPr lang="ru-RU" dirty="0"/>
              <a:t> игла (N 26 габарит),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въвежда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скроталната</a:t>
            </a:r>
            <a:r>
              <a:rPr lang="ru-RU" dirty="0"/>
              <a:t> кожа на </a:t>
            </a:r>
            <a:r>
              <a:rPr lang="ru-RU" dirty="0" err="1"/>
              <a:t>епидидима</a:t>
            </a:r>
            <a:r>
              <a:rPr lang="ru-RU" dirty="0"/>
              <a:t>. </a:t>
            </a:r>
            <a:endParaRPr lang="en-US" dirty="0"/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Иглата</a:t>
            </a:r>
            <a:r>
              <a:rPr lang="ru-RU" dirty="0"/>
              <a:t> е </a:t>
            </a:r>
            <a:r>
              <a:rPr lang="ru-RU" dirty="0" err="1"/>
              <a:t>свързана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спринцовка с </a:t>
            </a:r>
            <a:r>
              <a:rPr lang="ru-RU" dirty="0" err="1"/>
              <a:t>добър</a:t>
            </a:r>
            <a:r>
              <a:rPr lang="ru-RU" dirty="0"/>
              <a:t> вакуум и </a:t>
            </a:r>
            <a:r>
              <a:rPr lang="ru-RU" dirty="0" err="1"/>
              <a:t>отрицателното</a:t>
            </a:r>
            <a:r>
              <a:rPr lang="ru-RU" dirty="0"/>
              <a:t> </a:t>
            </a:r>
            <a:r>
              <a:rPr lang="ru-RU" dirty="0" err="1"/>
              <a:t>налягане</a:t>
            </a:r>
            <a:r>
              <a:rPr lang="ru-RU" dirty="0"/>
              <a:t> се </a:t>
            </a:r>
            <a:r>
              <a:rPr lang="ru-RU" dirty="0" err="1"/>
              <a:t>създава</a:t>
            </a:r>
            <a:r>
              <a:rPr lang="ru-RU" dirty="0"/>
              <a:t> чрез </a:t>
            </a:r>
            <a:r>
              <a:rPr lang="ru-RU" dirty="0" err="1"/>
              <a:t>издърпване</a:t>
            </a:r>
            <a:r>
              <a:rPr lang="ru-RU" dirty="0"/>
              <a:t> на </a:t>
            </a:r>
            <a:r>
              <a:rPr lang="ru-RU" dirty="0" err="1"/>
              <a:t>буталото</a:t>
            </a:r>
            <a:r>
              <a:rPr lang="ru-RU" dirty="0"/>
              <a:t> на </a:t>
            </a:r>
            <a:r>
              <a:rPr lang="ru-RU" dirty="0" err="1"/>
              <a:t>спринцовката</a:t>
            </a:r>
            <a:r>
              <a:rPr lang="ru-RU" dirty="0"/>
              <a:t>. </a:t>
            </a:r>
            <a:endParaRPr lang="en-US" dirty="0"/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Върхът</a:t>
            </a:r>
            <a:r>
              <a:rPr lang="ru-RU" dirty="0"/>
              <a:t> на </a:t>
            </a:r>
            <a:r>
              <a:rPr lang="ru-RU" dirty="0" err="1"/>
              <a:t>иглата</a:t>
            </a:r>
            <a:r>
              <a:rPr lang="ru-RU" dirty="0"/>
              <a:t> се </a:t>
            </a:r>
            <a:r>
              <a:rPr lang="ru-RU" dirty="0" err="1"/>
              <a:t>премества</a:t>
            </a:r>
            <a:r>
              <a:rPr lang="ru-RU" dirty="0"/>
              <a:t> </a:t>
            </a:r>
            <a:r>
              <a:rPr lang="ru-RU" dirty="0" err="1"/>
              <a:t>внимателно</a:t>
            </a:r>
            <a:r>
              <a:rPr lang="ru-RU" dirty="0"/>
              <a:t> в </a:t>
            </a:r>
            <a:r>
              <a:rPr lang="ru-RU" dirty="0" err="1"/>
              <a:t>рамките</a:t>
            </a:r>
            <a:r>
              <a:rPr lang="ru-RU" dirty="0"/>
              <a:t> на </a:t>
            </a:r>
            <a:r>
              <a:rPr lang="ru-RU" dirty="0" err="1"/>
              <a:t>епидидима</a:t>
            </a:r>
            <a:r>
              <a:rPr lang="ru-RU" dirty="0"/>
              <a:t>, </a:t>
            </a:r>
            <a:r>
              <a:rPr lang="ru-RU" dirty="0" err="1"/>
              <a:t>докато</a:t>
            </a:r>
            <a:r>
              <a:rPr lang="ru-RU" dirty="0"/>
              <a:t> се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течност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вижда</a:t>
            </a:r>
            <a:r>
              <a:rPr lang="ru-RU" dirty="0"/>
              <a:t> в </a:t>
            </a:r>
            <a:r>
              <a:rPr lang="ru-RU" dirty="0" err="1"/>
              <a:t>спринцовката</a:t>
            </a:r>
            <a:r>
              <a:rPr lang="ru-RU" dirty="0"/>
              <a:t> и е различна по количество.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1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83432"/>
          </a:xfrm>
        </p:spPr>
        <p:txBody>
          <a:bodyPr>
            <a:noAutofit/>
          </a:bodyPr>
          <a:lstStyle/>
          <a:p>
            <a:r>
              <a:rPr lang="en-US" sz="3000" dirty="0"/>
              <a:t>PESA (Percutaneous </a:t>
            </a:r>
            <a:r>
              <a:rPr lang="en-US" sz="3000" dirty="0" err="1"/>
              <a:t>Epididymal</a:t>
            </a:r>
            <a:r>
              <a:rPr lang="en-US" sz="3000" dirty="0"/>
              <a:t> Sperm Aspiration)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От </a:t>
            </a:r>
            <a:r>
              <a:rPr lang="ru-RU" dirty="0" err="1"/>
              <a:t>минимално</a:t>
            </a:r>
            <a:r>
              <a:rPr lang="ru-RU" dirty="0"/>
              <a:t> 0,1 до 0,3-1,0 мл. в случаи с </a:t>
            </a:r>
            <a:r>
              <a:rPr lang="ru-RU" dirty="0" err="1"/>
              <a:t>конгенитална</a:t>
            </a:r>
            <a:r>
              <a:rPr lang="ru-RU" dirty="0"/>
              <a:t> </a:t>
            </a:r>
            <a:r>
              <a:rPr lang="ru-RU" dirty="0" err="1"/>
              <a:t>двустранна</a:t>
            </a:r>
            <a:r>
              <a:rPr lang="ru-RU" dirty="0"/>
              <a:t> </a:t>
            </a:r>
            <a:r>
              <a:rPr lang="ru-RU" dirty="0" err="1"/>
              <a:t>липса</a:t>
            </a:r>
            <a:r>
              <a:rPr lang="ru-RU" dirty="0"/>
              <a:t> на </a:t>
            </a:r>
            <a:r>
              <a:rPr lang="ru-RU" dirty="0" err="1"/>
              <a:t>дуктус</a:t>
            </a:r>
            <a:r>
              <a:rPr lang="ru-RU" dirty="0"/>
              <a:t> </a:t>
            </a:r>
            <a:r>
              <a:rPr lang="ru-RU" dirty="0" err="1"/>
              <a:t>деференс</a:t>
            </a:r>
            <a:r>
              <a:rPr lang="ru-RU" dirty="0"/>
              <a:t> (CBAVD). </a:t>
            </a:r>
            <a:endParaRPr lang="en-US" dirty="0"/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PESA </a:t>
            </a:r>
            <a:r>
              <a:rPr lang="ru-RU" dirty="0" err="1"/>
              <a:t>може</a:t>
            </a:r>
            <a:r>
              <a:rPr lang="ru-RU" dirty="0"/>
              <a:t> да се повтори на </a:t>
            </a:r>
            <a:r>
              <a:rPr lang="ru-RU" dirty="0" err="1"/>
              <a:t>друго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 (от </a:t>
            </a:r>
            <a:r>
              <a:rPr lang="ru-RU" dirty="0" err="1"/>
              <a:t>главата</a:t>
            </a:r>
            <a:r>
              <a:rPr lang="ru-RU" dirty="0"/>
              <a:t>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тялото</a:t>
            </a:r>
            <a:r>
              <a:rPr lang="ru-RU" dirty="0"/>
              <a:t> до </a:t>
            </a:r>
            <a:r>
              <a:rPr lang="ru-RU" dirty="0" err="1"/>
              <a:t>опашката</a:t>
            </a:r>
            <a:r>
              <a:rPr lang="ru-RU" dirty="0"/>
              <a:t> на </a:t>
            </a:r>
            <a:r>
              <a:rPr lang="ru-RU" dirty="0" err="1"/>
              <a:t>епидидима</a:t>
            </a:r>
            <a:r>
              <a:rPr lang="ru-RU" dirty="0"/>
              <a:t>). </a:t>
            </a:r>
            <a:endParaRPr lang="en-US" dirty="0"/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Аспиратът</a:t>
            </a:r>
            <a:r>
              <a:rPr lang="ru-RU" dirty="0"/>
              <a:t> се </a:t>
            </a:r>
            <a:r>
              <a:rPr lang="ru-RU" dirty="0" err="1"/>
              <a:t>поставя</a:t>
            </a:r>
            <a:r>
              <a:rPr lang="ru-RU" dirty="0"/>
              <a:t> в </a:t>
            </a:r>
            <a:r>
              <a:rPr lang="ru-RU" dirty="0" err="1"/>
              <a:t>разтвор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е </a:t>
            </a:r>
            <a:r>
              <a:rPr lang="ru-RU" dirty="0" err="1"/>
              <a:t>хранителен</a:t>
            </a:r>
            <a:r>
              <a:rPr lang="ru-RU" dirty="0"/>
              <a:t> и </a:t>
            </a:r>
            <a:r>
              <a:rPr lang="ru-RU" dirty="0" err="1"/>
              <a:t>протективен</a:t>
            </a:r>
            <a:r>
              <a:rPr lang="ru-RU" dirty="0"/>
              <a:t> за </a:t>
            </a:r>
            <a:r>
              <a:rPr lang="ru-RU" dirty="0" err="1"/>
              <a:t>сперматозоидите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1957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6"/>
            <a:ext cx="9324528" cy="684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98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4"/>
          </a:xfrm>
        </p:spPr>
        <p:txBody>
          <a:bodyPr>
            <a:normAutofit/>
          </a:bodyPr>
          <a:lstStyle/>
          <a:p>
            <a:r>
              <a:rPr lang="en-US" sz="3000" dirty="0"/>
              <a:t>MESA (Micro-</a:t>
            </a:r>
            <a:r>
              <a:rPr lang="en-US" sz="3000" dirty="0" err="1"/>
              <a:t>Epididymal</a:t>
            </a:r>
            <a:r>
              <a:rPr lang="en-US" sz="3000" dirty="0"/>
              <a:t> Sperm Aspiration)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176464"/>
          </a:xfrm>
        </p:spPr>
        <p:txBody>
          <a:bodyPr/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bg-BG" sz="2200" dirty="0"/>
              <a:t>Друг метод за получаване на сперматозоиди от </a:t>
            </a:r>
            <a:r>
              <a:rPr lang="bg-BG" sz="2200" dirty="0" err="1"/>
              <a:t>епидидима</a:t>
            </a:r>
            <a:r>
              <a:rPr lang="bg-BG" sz="2200" dirty="0"/>
              <a:t> е </a:t>
            </a:r>
            <a:r>
              <a:rPr lang="en-US" sz="2200" dirty="0"/>
              <a:t>MESA (Micro-</a:t>
            </a:r>
            <a:r>
              <a:rPr lang="en-US" sz="2200" dirty="0" err="1"/>
              <a:t>Epididymal</a:t>
            </a:r>
            <a:r>
              <a:rPr lang="en-US" sz="2200" dirty="0"/>
              <a:t> Sperm Aspiration).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bg-BG" sz="2200" dirty="0"/>
              <a:t>Това е отворена </a:t>
            </a:r>
            <a:r>
              <a:rPr lang="bg-BG" sz="2200" dirty="0" err="1"/>
              <a:t>микрохирургическа</a:t>
            </a:r>
            <a:r>
              <a:rPr lang="bg-BG" sz="2200" dirty="0"/>
              <a:t> техника, която позволява визуално да се локализират съдовете и да се контролира изтичането и аспирацията на съдържимото с </a:t>
            </a:r>
            <a:r>
              <a:rPr lang="bg-BG" sz="2200" dirty="0" err="1"/>
              <a:t>ангиокатетър</a:t>
            </a:r>
            <a:r>
              <a:rPr lang="bg-BG" sz="2200" dirty="0"/>
              <a:t> прикрепен към спринцовката (</a:t>
            </a:r>
            <a:r>
              <a:rPr lang="en-US" sz="2200" dirty="0" err="1"/>
              <a:t>Belenky</a:t>
            </a:r>
            <a:r>
              <a:rPr lang="en-US" sz="2200" dirty="0"/>
              <a:t>, A. et al (2011)). </a:t>
            </a:r>
            <a:endParaRPr lang="bg-BG" sz="2200" dirty="0"/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bg-BG" sz="2200" dirty="0"/>
              <a:t>Изтъква се, че като открита интервенция </a:t>
            </a:r>
            <a:r>
              <a:rPr lang="en-US" sz="2200" dirty="0"/>
              <a:t>MESA </a:t>
            </a:r>
            <a:r>
              <a:rPr lang="bg-BG" sz="2200" dirty="0"/>
              <a:t>носи повече рискове (</a:t>
            </a:r>
            <a:r>
              <a:rPr lang="en-US" sz="2200" dirty="0" err="1"/>
              <a:t>Sandro</a:t>
            </a:r>
            <a:r>
              <a:rPr lang="en-US" sz="2200" dirty="0"/>
              <a:t> C. et al. (2011)).</a:t>
            </a:r>
          </a:p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6556" b="48821"/>
          <a:stretch/>
        </p:blipFill>
        <p:spPr bwMode="auto">
          <a:xfrm>
            <a:off x="5480670" y="4618418"/>
            <a:ext cx="3663330" cy="2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728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67408"/>
          </a:xfrm>
        </p:spPr>
        <p:txBody>
          <a:bodyPr>
            <a:normAutofit/>
          </a:bodyPr>
          <a:lstStyle/>
          <a:p>
            <a:r>
              <a:rPr lang="en-US" sz="3000" dirty="0"/>
              <a:t>MESA (Micro-</a:t>
            </a:r>
            <a:r>
              <a:rPr lang="en-US" sz="3000" dirty="0" err="1"/>
              <a:t>Epididymal</a:t>
            </a:r>
            <a:r>
              <a:rPr lang="en-US" sz="3000" dirty="0"/>
              <a:t> Sperm Aspiration)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200" dirty="0" err="1"/>
              <a:t>Методът</a:t>
            </a:r>
            <a:r>
              <a:rPr lang="ru-RU" sz="2200" dirty="0"/>
              <a:t> </a:t>
            </a:r>
            <a:r>
              <a:rPr lang="ru-RU" sz="2200" dirty="0" err="1"/>
              <a:t>има</a:t>
            </a:r>
            <a:r>
              <a:rPr lang="ru-RU" sz="2200" dirty="0"/>
              <a:t> и </a:t>
            </a:r>
            <a:r>
              <a:rPr lang="ru-RU" sz="2200" dirty="0" err="1"/>
              <a:t>предимства</a:t>
            </a:r>
            <a:r>
              <a:rPr lang="ru-RU" sz="2200" dirty="0"/>
              <a:t> пред PESA </a:t>
            </a:r>
            <a:r>
              <a:rPr lang="ru-RU" sz="2200" dirty="0" err="1"/>
              <a:t>защото</a:t>
            </a:r>
            <a:r>
              <a:rPr lang="ru-RU" sz="2200" dirty="0"/>
              <a:t> </a:t>
            </a:r>
            <a:r>
              <a:rPr lang="ru-RU" sz="2200" dirty="0" err="1"/>
              <a:t>позволява</a:t>
            </a:r>
            <a:r>
              <a:rPr lang="ru-RU" sz="2200" dirty="0"/>
              <a:t> да се </a:t>
            </a:r>
            <a:r>
              <a:rPr lang="ru-RU" sz="2200" dirty="0" err="1"/>
              <a:t>извлекат</a:t>
            </a:r>
            <a:r>
              <a:rPr lang="ru-RU" sz="2200" dirty="0"/>
              <a:t> </a:t>
            </a:r>
            <a:r>
              <a:rPr lang="ru-RU" sz="2200" dirty="0" err="1"/>
              <a:t>повече</a:t>
            </a:r>
            <a:r>
              <a:rPr lang="ru-RU" sz="2200" dirty="0"/>
              <a:t> </a:t>
            </a:r>
            <a:r>
              <a:rPr lang="ru-RU" sz="2200" dirty="0" err="1"/>
              <a:t>сперматозоиди</a:t>
            </a:r>
            <a:r>
              <a:rPr lang="ru-RU" sz="2200" dirty="0"/>
              <a:t> и да не се </a:t>
            </a:r>
            <a:r>
              <a:rPr lang="ru-RU" sz="2200" dirty="0" err="1"/>
              <a:t>замърсява</a:t>
            </a:r>
            <a:r>
              <a:rPr lang="ru-RU" sz="2200" dirty="0"/>
              <a:t> </a:t>
            </a:r>
            <a:r>
              <a:rPr lang="ru-RU" sz="2200" dirty="0" err="1"/>
              <a:t>пробата</a:t>
            </a:r>
            <a:r>
              <a:rPr lang="ru-RU" sz="2200" dirty="0"/>
              <a:t> с </a:t>
            </a:r>
            <a:r>
              <a:rPr lang="ru-RU" sz="2200" dirty="0" err="1"/>
              <a:t>червени</a:t>
            </a:r>
            <a:r>
              <a:rPr lang="ru-RU" sz="2200" dirty="0"/>
              <a:t> </a:t>
            </a:r>
            <a:r>
              <a:rPr lang="ru-RU" sz="2200" dirty="0" err="1"/>
              <a:t>кръвни</a:t>
            </a:r>
            <a:r>
              <a:rPr lang="ru-RU" sz="2200" dirty="0"/>
              <a:t> клетки (</a:t>
            </a:r>
            <a:r>
              <a:rPr lang="ru-RU" sz="2200" dirty="0" err="1"/>
              <a:t>източник</a:t>
            </a:r>
            <a:r>
              <a:rPr lang="ru-RU" sz="2200" dirty="0"/>
              <a:t> на </a:t>
            </a:r>
            <a:r>
              <a:rPr lang="ru-RU" sz="2200" dirty="0" err="1"/>
              <a:t>реактивни</a:t>
            </a:r>
            <a:r>
              <a:rPr lang="ru-RU" sz="2200" dirty="0"/>
              <a:t> </a:t>
            </a:r>
            <a:r>
              <a:rPr lang="ru-RU" sz="2200" dirty="0" err="1"/>
              <a:t>кислородни</a:t>
            </a:r>
            <a:r>
              <a:rPr lang="ru-RU" sz="2200" dirty="0"/>
              <a:t> </a:t>
            </a:r>
            <a:r>
              <a:rPr lang="ru-RU" sz="2200" dirty="0" err="1"/>
              <a:t>форми</a:t>
            </a:r>
            <a:r>
              <a:rPr lang="ru-RU" sz="2200" dirty="0"/>
              <a:t> (ROS – </a:t>
            </a:r>
            <a:r>
              <a:rPr lang="ru-RU" sz="2200" dirty="0" err="1"/>
              <a:t>Reactive</a:t>
            </a:r>
            <a:r>
              <a:rPr lang="ru-RU" sz="2200" dirty="0"/>
              <a:t> </a:t>
            </a:r>
            <a:r>
              <a:rPr lang="ru-RU" sz="2200" dirty="0" err="1"/>
              <a:t>Oxygen</a:t>
            </a:r>
            <a:r>
              <a:rPr lang="ru-RU" sz="2200" dirty="0"/>
              <a:t> Species).  </a:t>
            </a:r>
            <a:r>
              <a:rPr lang="ru-RU" sz="2200" dirty="0" err="1"/>
              <a:t>Това</a:t>
            </a:r>
            <a:r>
              <a:rPr lang="ru-RU" sz="2200" dirty="0"/>
              <a:t> </a:t>
            </a:r>
            <a:r>
              <a:rPr lang="ru-RU" sz="2200" dirty="0" err="1"/>
              <a:t>може</a:t>
            </a:r>
            <a:r>
              <a:rPr lang="ru-RU" sz="2200" dirty="0"/>
              <a:t> да се случи при </a:t>
            </a:r>
            <a:r>
              <a:rPr lang="ru-RU" sz="2200" dirty="0" err="1"/>
              <a:t>неколкократно</a:t>
            </a:r>
            <a:r>
              <a:rPr lang="ru-RU" sz="2200" dirty="0"/>
              <a:t> </a:t>
            </a:r>
            <a:r>
              <a:rPr lang="ru-RU" sz="2200" dirty="0" err="1"/>
              <a:t>прилагане</a:t>
            </a:r>
            <a:r>
              <a:rPr lang="ru-RU" sz="2200" dirty="0"/>
              <a:t> на </a:t>
            </a:r>
            <a:r>
              <a:rPr lang="ru-RU" sz="2200" dirty="0" err="1"/>
              <a:t>перкутанното</a:t>
            </a:r>
            <a:r>
              <a:rPr lang="ru-RU" sz="2200" dirty="0"/>
              <a:t> </a:t>
            </a:r>
            <a:r>
              <a:rPr lang="ru-RU" sz="2200" dirty="0" err="1"/>
              <a:t>бодене</a:t>
            </a:r>
            <a:r>
              <a:rPr lang="ru-RU" sz="2200" dirty="0"/>
              <a:t> на </a:t>
            </a:r>
            <a:r>
              <a:rPr lang="ru-RU" sz="2200" dirty="0" err="1"/>
              <a:t>епидидима</a:t>
            </a:r>
            <a:r>
              <a:rPr lang="ru-RU" sz="2200" dirty="0"/>
              <a:t>. (</a:t>
            </a:r>
            <a:r>
              <a:rPr lang="ru-RU" sz="2200" dirty="0" err="1"/>
              <a:t>Shah</a:t>
            </a:r>
            <a:r>
              <a:rPr lang="ru-RU" sz="2200" dirty="0"/>
              <a:t>, RS (2011)).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2942159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39416"/>
          </a:xfrm>
        </p:spPr>
        <p:txBody>
          <a:bodyPr>
            <a:noAutofit/>
          </a:bodyPr>
          <a:lstStyle/>
          <a:p>
            <a:r>
              <a:rPr lang="en-US" sz="3000" dirty="0"/>
              <a:t>ТЕSА (</a:t>
            </a:r>
            <a:r>
              <a:rPr lang="en-US" sz="3000" dirty="0" err="1"/>
              <a:t>Тesticular</a:t>
            </a:r>
            <a:r>
              <a:rPr lang="en-US" sz="3000" dirty="0"/>
              <a:t> Sperm Aspiration) и NAB (</a:t>
            </a:r>
            <a:r>
              <a:rPr lang="en-US" sz="3000" dirty="0" err="1"/>
              <a:t>Nedle</a:t>
            </a:r>
            <a:r>
              <a:rPr lang="en-US" sz="3000" dirty="0"/>
              <a:t> Aspiration Biopsy) 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/>
              <a:t>ТЕSА (</a:t>
            </a:r>
            <a:r>
              <a:rPr lang="ru-RU" dirty="0" err="1"/>
              <a:t>Тesticular</a:t>
            </a:r>
            <a:r>
              <a:rPr lang="ru-RU" dirty="0"/>
              <a:t> </a:t>
            </a:r>
            <a:r>
              <a:rPr lang="ru-RU" dirty="0" err="1"/>
              <a:t>Sperm</a:t>
            </a:r>
            <a:r>
              <a:rPr lang="ru-RU" dirty="0"/>
              <a:t> </a:t>
            </a:r>
            <a:r>
              <a:rPr lang="ru-RU" dirty="0" err="1"/>
              <a:t>Aspiration</a:t>
            </a:r>
            <a:r>
              <a:rPr lang="ru-RU" dirty="0"/>
              <a:t>) и NAB (</a:t>
            </a:r>
            <a:r>
              <a:rPr lang="ru-RU" dirty="0" err="1"/>
              <a:t>Nedle</a:t>
            </a:r>
            <a:r>
              <a:rPr lang="ru-RU" dirty="0"/>
              <a:t> </a:t>
            </a:r>
            <a:r>
              <a:rPr lang="ru-RU" dirty="0" err="1"/>
              <a:t>Aspiration</a:t>
            </a:r>
            <a:r>
              <a:rPr lang="ru-RU" dirty="0"/>
              <a:t> </a:t>
            </a:r>
            <a:r>
              <a:rPr lang="ru-RU" dirty="0" err="1"/>
              <a:t>Biopsy</a:t>
            </a:r>
            <a:r>
              <a:rPr lang="ru-RU" dirty="0"/>
              <a:t>)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манипулации</a:t>
            </a:r>
            <a:r>
              <a:rPr lang="ru-RU" dirty="0"/>
              <a:t>, при </a:t>
            </a:r>
            <a:r>
              <a:rPr lang="ru-RU" dirty="0" err="1"/>
              <a:t>които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</a:t>
            </a:r>
            <a:r>
              <a:rPr lang="ru-RU" dirty="0" err="1"/>
              <a:t>директна</a:t>
            </a:r>
            <a:r>
              <a:rPr lang="ru-RU" dirty="0"/>
              <a:t> пункция и аспирация на </a:t>
            </a:r>
            <a:r>
              <a:rPr lang="ru-RU" dirty="0" err="1"/>
              <a:t>сперматозоиди</a:t>
            </a:r>
            <a:r>
              <a:rPr lang="ru-RU" dirty="0"/>
              <a:t> от </a:t>
            </a:r>
            <a:r>
              <a:rPr lang="ru-RU" dirty="0" err="1"/>
              <a:t>тестиса</a:t>
            </a:r>
            <a:r>
              <a:rPr lang="ru-RU" dirty="0"/>
              <a:t>, </a:t>
            </a:r>
            <a:r>
              <a:rPr lang="ru-RU" dirty="0" err="1"/>
              <a:t>най-често</a:t>
            </a:r>
            <a:r>
              <a:rPr lang="ru-RU" dirty="0"/>
              <a:t> </a:t>
            </a:r>
            <a:r>
              <a:rPr lang="ru-RU" dirty="0" err="1"/>
              <a:t>когато</a:t>
            </a:r>
            <a:r>
              <a:rPr lang="ru-RU" dirty="0"/>
              <a:t> при PESA не се е </a:t>
            </a:r>
            <a:r>
              <a:rPr lang="ru-RU" dirty="0" err="1"/>
              <a:t>успяло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получени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. 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/>
              <a:t>При </a:t>
            </a:r>
            <a:r>
              <a:rPr lang="ru-RU" dirty="0" err="1"/>
              <a:t>мъжете</a:t>
            </a:r>
            <a:r>
              <a:rPr lang="ru-RU" dirty="0"/>
              <a:t> с </a:t>
            </a:r>
            <a:r>
              <a:rPr lang="ru-RU" dirty="0" err="1"/>
              <a:t>необструктивна</a:t>
            </a:r>
            <a:r>
              <a:rPr lang="ru-RU" dirty="0"/>
              <a:t> (</a:t>
            </a:r>
            <a:r>
              <a:rPr lang="ru-RU" dirty="0" err="1"/>
              <a:t>секреторна</a:t>
            </a:r>
            <a:r>
              <a:rPr lang="ru-RU" dirty="0"/>
              <a:t>) азооспермия в </a:t>
            </a:r>
            <a:r>
              <a:rPr lang="ru-RU" dirty="0" err="1"/>
              <a:t>епидидима</a:t>
            </a:r>
            <a:r>
              <a:rPr lang="ru-RU" dirty="0"/>
              <a:t> </a:t>
            </a:r>
            <a:r>
              <a:rPr lang="ru-RU" dirty="0" err="1"/>
              <a:t>няма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и </a:t>
            </a:r>
            <a:r>
              <a:rPr lang="ru-RU" dirty="0" err="1"/>
              <a:t>тогава</a:t>
            </a:r>
            <a:r>
              <a:rPr lang="ru-RU" dirty="0"/>
              <a:t> се </a:t>
            </a:r>
            <a:r>
              <a:rPr lang="ru-RU" dirty="0" err="1"/>
              <a:t>налага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извлечени</a:t>
            </a:r>
            <a:r>
              <a:rPr lang="ru-RU" dirty="0"/>
              <a:t> от </a:t>
            </a:r>
            <a:r>
              <a:rPr lang="ru-RU" dirty="0" err="1"/>
              <a:t>тестиса</a:t>
            </a:r>
            <a:r>
              <a:rPr lang="ru-RU" dirty="0"/>
              <a:t>.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 err="1"/>
              <a:t>Най-напред</a:t>
            </a:r>
            <a:r>
              <a:rPr lang="ru-RU" dirty="0"/>
              <a:t> се </a:t>
            </a:r>
            <a:r>
              <a:rPr lang="ru-RU" dirty="0" err="1"/>
              <a:t>опитва</a:t>
            </a:r>
            <a:r>
              <a:rPr lang="ru-RU" dirty="0"/>
              <a:t> </a:t>
            </a:r>
            <a:r>
              <a:rPr lang="ru-RU" dirty="0" err="1"/>
              <a:t>извличане</a:t>
            </a:r>
            <a:r>
              <a:rPr lang="ru-RU" dirty="0"/>
              <a:t> чрез NAB – </a:t>
            </a:r>
            <a:r>
              <a:rPr lang="ru-RU" dirty="0" err="1"/>
              <a:t>иглена</a:t>
            </a:r>
            <a:r>
              <a:rPr lang="ru-RU" dirty="0"/>
              <a:t> </a:t>
            </a:r>
            <a:r>
              <a:rPr lang="ru-RU" dirty="0" err="1"/>
              <a:t>аспирационна</a:t>
            </a:r>
            <a:r>
              <a:rPr lang="ru-RU" dirty="0"/>
              <a:t> биопсия.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не </a:t>
            </a:r>
            <a:r>
              <a:rPr lang="ru-RU" dirty="0" err="1"/>
              <a:t>сполучи</a:t>
            </a:r>
            <a:r>
              <a:rPr lang="ru-RU" dirty="0"/>
              <a:t>, </a:t>
            </a:r>
            <a:r>
              <a:rPr lang="ru-RU" dirty="0" err="1"/>
              <a:t>тогава</a:t>
            </a:r>
            <a:r>
              <a:rPr lang="ru-RU" dirty="0"/>
              <a:t> се </a:t>
            </a:r>
            <a:r>
              <a:rPr lang="ru-RU" dirty="0" err="1"/>
              <a:t>пристъпва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отворена </a:t>
            </a:r>
            <a:r>
              <a:rPr lang="ru-RU" dirty="0" err="1"/>
              <a:t>тестикуларна</a:t>
            </a:r>
            <a:r>
              <a:rPr lang="ru-RU" dirty="0"/>
              <a:t> </a:t>
            </a:r>
            <a:r>
              <a:rPr lang="ru-RU" dirty="0" err="1"/>
              <a:t>екстракция</a:t>
            </a:r>
            <a:r>
              <a:rPr lang="ru-RU" dirty="0"/>
              <a:t>.  По принцип </a:t>
            </a:r>
            <a:r>
              <a:rPr lang="ru-RU" dirty="0" err="1"/>
              <a:t>винаги</a:t>
            </a:r>
            <a:r>
              <a:rPr lang="ru-RU" dirty="0"/>
              <a:t> се </a:t>
            </a:r>
            <a:r>
              <a:rPr lang="ru-RU" dirty="0" err="1"/>
              <a:t>започва</a:t>
            </a:r>
            <a:r>
              <a:rPr lang="ru-RU" dirty="0"/>
              <a:t> с </a:t>
            </a:r>
            <a:r>
              <a:rPr lang="ru-RU" dirty="0" err="1"/>
              <a:t>най</a:t>
            </a:r>
            <a:r>
              <a:rPr lang="ru-RU" dirty="0"/>
              <a:t>-простата и </a:t>
            </a:r>
            <a:r>
              <a:rPr lang="ru-RU" dirty="0" err="1"/>
              <a:t>най-малко</a:t>
            </a:r>
            <a:r>
              <a:rPr lang="ru-RU" dirty="0"/>
              <a:t> инвазивна процедура (</a:t>
            </a:r>
            <a:r>
              <a:rPr lang="ru-RU" dirty="0" err="1"/>
              <a:t>Shah</a:t>
            </a:r>
            <a:r>
              <a:rPr lang="ru-RU" dirty="0"/>
              <a:t>, RS (2011)</a:t>
            </a:r>
          </a:p>
        </p:txBody>
      </p:sp>
    </p:spTree>
    <p:extLst>
      <p:ext uri="{BB962C8B-B14F-4D97-AF65-F5344CB8AC3E}">
        <p14:creationId xmlns:p14="http://schemas.microsoft.com/office/powerpoint/2010/main" val="28187617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89" y="3662082"/>
            <a:ext cx="3272011" cy="319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39416"/>
          </a:xfrm>
        </p:spPr>
        <p:txBody>
          <a:bodyPr>
            <a:normAutofit/>
          </a:bodyPr>
          <a:lstStyle/>
          <a:p>
            <a:r>
              <a:rPr lang="en-US" sz="3000" dirty="0"/>
              <a:t>TESE (Testicular Sperm Extraction)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5871988" cy="5257800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Екстракцията</a:t>
            </a:r>
            <a:r>
              <a:rPr lang="ru-RU" dirty="0"/>
              <a:t> на </a:t>
            </a:r>
            <a:r>
              <a:rPr lang="ru-RU" dirty="0" err="1"/>
              <a:t>тестикуларна</a:t>
            </a:r>
            <a:r>
              <a:rPr lang="ru-RU" dirty="0"/>
              <a:t> </a:t>
            </a:r>
            <a:r>
              <a:rPr lang="ru-RU" dirty="0" err="1"/>
              <a:t>тъкан</a:t>
            </a:r>
            <a:r>
              <a:rPr lang="ru-RU" dirty="0"/>
              <a:t> е </a:t>
            </a:r>
            <a:r>
              <a:rPr lang="ru-RU" dirty="0" err="1"/>
              <a:t>открита</a:t>
            </a:r>
            <a:r>
              <a:rPr lang="ru-RU" dirty="0"/>
              <a:t> </a:t>
            </a:r>
            <a:r>
              <a:rPr lang="ru-RU" dirty="0" err="1"/>
              <a:t>хирургическа</a:t>
            </a:r>
            <a:r>
              <a:rPr lang="ru-RU" dirty="0"/>
              <a:t> </a:t>
            </a:r>
            <a:r>
              <a:rPr lang="ru-RU" dirty="0" err="1"/>
              <a:t>манипулация</a:t>
            </a:r>
            <a:r>
              <a:rPr lang="ru-RU" dirty="0"/>
              <a:t> </a:t>
            </a:r>
            <a:r>
              <a:rPr lang="ru-RU" dirty="0" err="1"/>
              <a:t>целяща</a:t>
            </a:r>
            <a:r>
              <a:rPr lang="ru-RU" dirty="0"/>
              <a:t>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сперматозоиди</a:t>
            </a:r>
            <a:r>
              <a:rPr lang="ru-RU" dirty="0"/>
              <a:t> при </a:t>
            </a:r>
            <a:r>
              <a:rPr lang="ru-RU" dirty="0" err="1"/>
              <a:t>секреторните</a:t>
            </a:r>
            <a:r>
              <a:rPr lang="ru-RU" dirty="0"/>
              <a:t> (</a:t>
            </a:r>
            <a:r>
              <a:rPr lang="ru-RU" dirty="0" err="1"/>
              <a:t>необтурационни</a:t>
            </a:r>
            <a:r>
              <a:rPr lang="ru-RU" dirty="0"/>
              <a:t>) </a:t>
            </a:r>
            <a:r>
              <a:rPr lang="ru-RU" dirty="0" err="1"/>
              <a:t>форми</a:t>
            </a:r>
            <a:r>
              <a:rPr lang="ru-RU" dirty="0"/>
              <a:t> на азооспермия.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0933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r>
              <a:rPr lang="en-US" sz="3000" dirty="0"/>
              <a:t>TESE (Testicular Sperm Extraction)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76800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/>
              <a:t>При </a:t>
            </a:r>
            <a:r>
              <a:rPr lang="ru-RU" dirty="0" err="1"/>
              <a:t>директната</a:t>
            </a:r>
            <a:r>
              <a:rPr lang="ru-RU" dirty="0"/>
              <a:t> </a:t>
            </a:r>
            <a:r>
              <a:rPr lang="ru-RU" dirty="0" err="1"/>
              <a:t>екстракция</a:t>
            </a:r>
            <a:r>
              <a:rPr lang="ru-RU" dirty="0"/>
              <a:t> на </a:t>
            </a:r>
            <a:r>
              <a:rPr lang="ru-RU" dirty="0" err="1"/>
              <a:t>тестикуларната</a:t>
            </a:r>
            <a:r>
              <a:rPr lang="ru-RU" dirty="0"/>
              <a:t> </a:t>
            </a:r>
            <a:r>
              <a:rPr lang="ru-RU" dirty="0" err="1"/>
              <a:t>тъкан</a:t>
            </a:r>
            <a:r>
              <a:rPr lang="ru-RU" dirty="0"/>
              <a:t> </a:t>
            </a:r>
            <a:r>
              <a:rPr lang="ru-RU" dirty="0" err="1"/>
              <a:t>сперматозоидите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прикрепени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извитите</a:t>
            </a:r>
            <a:r>
              <a:rPr lang="ru-RU" dirty="0"/>
              <a:t> и </a:t>
            </a:r>
            <a:r>
              <a:rPr lang="ru-RU" dirty="0" err="1"/>
              <a:t>силно</a:t>
            </a:r>
            <a:r>
              <a:rPr lang="ru-RU" dirty="0"/>
              <a:t> </a:t>
            </a:r>
            <a:r>
              <a:rPr lang="ru-RU" dirty="0" err="1"/>
              <a:t>нагънати</a:t>
            </a:r>
            <a:r>
              <a:rPr lang="ru-RU" dirty="0"/>
              <a:t> </a:t>
            </a:r>
            <a:r>
              <a:rPr lang="ru-RU" dirty="0" err="1"/>
              <a:t>семиниферни</a:t>
            </a:r>
            <a:r>
              <a:rPr lang="ru-RU" dirty="0"/>
              <a:t> </a:t>
            </a:r>
            <a:r>
              <a:rPr lang="ru-RU" dirty="0" err="1"/>
              <a:t>каналчета</a:t>
            </a:r>
            <a:r>
              <a:rPr lang="ru-RU" dirty="0"/>
              <a:t> и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извлечени</a:t>
            </a:r>
            <a:r>
              <a:rPr lang="ru-RU" dirty="0"/>
              <a:t> от там. </a:t>
            </a:r>
            <a:r>
              <a:rPr lang="ru-RU" dirty="0" err="1"/>
              <a:t>Съществуват</a:t>
            </a:r>
            <a:r>
              <a:rPr lang="ru-RU" dirty="0"/>
              <a:t> два метода за </a:t>
            </a:r>
            <a:r>
              <a:rPr lang="ru-RU" dirty="0" err="1"/>
              <a:t>отделянето</a:t>
            </a:r>
            <a:r>
              <a:rPr lang="ru-RU" dirty="0"/>
              <a:t> на </a:t>
            </a:r>
            <a:r>
              <a:rPr lang="ru-RU" dirty="0" err="1"/>
              <a:t>сперматозоидите</a:t>
            </a:r>
            <a:r>
              <a:rPr lang="ru-RU" dirty="0"/>
              <a:t>. </a:t>
            </a:r>
          </a:p>
          <a:p>
            <a:pPr marL="109728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err="1"/>
              <a:t>Първият</a:t>
            </a:r>
            <a:r>
              <a:rPr lang="ru-RU" dirty="0"/>
              <a:t> е чрез механично „</a:t>
            </a:r>
            <a:r>
              <a:rPr lang="ru-RU" dirty="0" err="1"/>
              <a:t>раздробяване</a:t>
            </a:r>
            <a:r>
              <a:rPr lang="ru-RU" dirty="0"/>
              <a:t>“ на </a:t>
            </a:r>
            <a:r>
              <a:rPr lang="ru-RU" dirty="0" err="1"/>
              <a:t>семенните</a:t>
            </a:r>
            <a:r>
              <a:rPr lang="ru-RU" dirty="0"/>
              <a:t> </a:t>
            </a:r>
            <a:r>
              <a:rPr lang="ru-RU" dirty="0" err="1"/>
              <a:t>каналчета</a:t>
            </a:r>
            <a:r>
              <a:rPr lang="ru-RU" dirty="0"/>
              <a:t> 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/>
              <a:t>туберкулинови</a:t>
            </a:r>
            <a:r>
              <a:rPr lang="ru-RU" dirty="0"/>
              <a:t> (</a:t>
            </a:r>
            <a:r>
              <a:rPr lang="ru-RU" dirty="0" err="1"/>
              <a:t>инсулинови</a:t>
            </a:r>
            <a:r>
              <a:rPr lang="ru-RU" dirty="0"/>
              <a:t>) спринцовки и </a:t>
            </a:r>
            <a:r>
              <a:rPr lang="ru-RU" dirty="0" err="1"/>
              <a:t>техните</a:t>
            </a:r>
            <a:r>
              <a:rPr lang="ru-RU" dirty="0"/>
              <a:t> </a:t>
            </a:r>
            <a:r>
              <a:rPr lang="ru-RU" dirty="0" err="1"/>
              <a:t>игли</a:t>
            </a:r>
            <a:r>
              <a:rPr lang="ru-RU" dirty="0"/>
              <a:t> с размер 26 G. </a:t>
            </a:r>
            <a:r>
              <a:rPr lang="ru-RU" dirty="0" err="1"/>
              <a:t>Този</a:t>
            </a:r>
            <a:r>
              <a:rPr lang="ru-RU" dirty="0"/>
              <a:t> метод </a:t>
            </a:r>
            <a:r>
              <a:rPr lang="ru-RU" dirty="0" err="1"/>
              <a:t>обикновено</a:t>
            </a:r>
            <a:r>
              <a:rPr lang="ru-RU" dirty="0"/>
              <a:t> е </a:t>
            </a:r>
            <a:r>
              <a:rPr lang="ru-RU" dirty="0" err="1"/>
              <a:t>предпочитан</a:t>
            </a:r>
            <a:r>
              <a:rPr lang="ru-RU" dirty="0"/>
              <a:t>, </a:t>
            </a:r>
            <a:r>
              <a:rPr lang="ru-RU" dirty="0" err="1"/>
              <a:t>тъй-като</a:t>
            </a:r>
            <a:r>
              <a:rPr lang="ru-RU" dirty="0"/>
              <a:t> е </a:t>
            </a:r>
            <a:r>
              <a:rPr lang="ru-RU" dirty="0" err="1"/>
              <a:t>по-бърз</a:t>
            </a:r>
            <a:r>
              <a:rPr lang="ru-RU" dirty="0"/>
              <a:t> и в </a:t>
            </a:r>
            <a:r>
              <a:rPr lang="ru-RU" dirty="0" err="1"/>
              <a:t>рамките</a:t>
            </a:r>
            <a:r>
              <a:rPr lang="ru-RU" dirty="0"/>
              <a:t> </a:t>
            </a:r>
            <a:r>
              <a:rPr lang="bg-BG" dirty="0" err="1"/>
              <a:t>н</a:t>
            </a:r>
            <a:r>
              <a:rPr lang="ru-RU" dirty="0"/>
              <a:t>а 30 мин. </a:t>
            </a:r>
            <a:r>
              <a:rPr lang="ru-RU" dirty="0" err="1"/>
              <a:t>може</a:t>
            </a:r>
            <a:r>
              <a:rPr lang="ru-RU" dirty="0"/>
              <a:t> да се получи </a:t>
            </a:r>
            <a:r>
              <a:rPr lang="ru-RU" dirty="0" err="1"/>
              <a:t>резултат</a:t>
            </a:r>
            <a:r>
              <a:rPr lang="ru-RU" dirty="0"/>
              <a:t>.</a:t>
            </a:r>
          </a:p>
          <a:p>
            <a:pPr marL="109728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dirty="0" err="1"/>
              <a:t>Вторият</a:t>
            </a:r>
            <a:r>
              <a:rPr lang="ru-RU" dirty="0"/>
              <a:t> метод е чрез </a:t>
            </a:r>
            <a:r>
              <a:rPr lang="ru-RU" dirty="0" err="1"/>
              <a:t>ензимно</a:t>
            </a:r>
            <a:r>
              <a:rPr lang="ru-RU" dirty="0"/>
              <a:t> </a:t>
            </a:r>
            <a:r>
              <a:rPr lang="ru-RU" dirty="0" err="1"/>
              <a:t>разграждане</a:t>
            </a:r>
            <a:r>
              <a:rPr lang="ru-RU" dirty="0"/>
              <a:t> на </a:t>
            </a:r>
            <a:r>
              <a:rPr lang="ru-RU" dirty="0" err="1"/>
              <a:t>каналчетата</a:t>
            </a:r>
            <a:r>
              <a:rPr lang="ru-RU" dirty="0"/>
              <a:t> и е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по-бавен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111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173251"/>
              </p:ext>
            </p:extLst>
          </p:nvPr>
        </p:nvGraphicFramePr>
        <p:xfrm>
          <a:off x="0" y="332656"/>
          <a:ext cx="9144000" cy="6536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Място на нарушението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2" marR="425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Заболяване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2" marR="425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60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А. Хипоталамус, хипофиза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2" marR="425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А. </a:t>
                      </a:r>
                      <a:r>
                        <a:rPr lang="bg-BG" sz="900" dirty="0" err="1">
                          <a:effectLst/>
                        </a:rPr>
                        <a:t>Хипогонадотропен</a:t>
                      </a:r>
                      <a:r>
                        <a:rPr lang="bg-BG" sz="900" dirty="0">
                          <a:effectLst/>
                        </a:rPr>
                        <a:t> </a:t>
                      </a:r>
                      <a:r>
                        <a:rPr lang="bg-BG" sz="900" dirty="0" err="1">
                          <a:effectLst/>
                        </a:rPr>
                        <a:t>хипоорхидизъм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</a:t>
                      </a:r>
                      <a:r>
                        <a:rPr lang="bg-BG" sz="900" dirty="0">
                          <a:effectLst/>
                        </a:rPr>
                        <a:t>. </a:t>
                      </a:r>
                      <a:r>
                        <a:rPr lang="bg-BG" sz="900" dirty="0" err="1">
                          <a:effectLst/>
                        </a:rPr>
                        <a:t>Тубална</a:t>
                      </a:r>
                      <a:r>
                        <a:rPr lang="bg-BG" sz="900" dirty="0">
                          <a:effectLst/>
                        </a:rPr>
                        <a:t> и </a:t>
                      </a:r>
                      <a:r>
                        <a:rPr lang="bg-BG" sz="900" dirty="0" err="1">
                          <a:effectLst/>
                        </a:rPr>
                        <a:t>интерстициална</a:t>
                      </a:r>
                      <a:r>
                        <a:rPr lang="bg-BG" sz="900" dirty="0">
                          <a:effectLst/>
                        </a:rPr>
                        <a:t> недостатъчност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 err="1">
                          <a:effectLst/>
                        </a:rPr>
                        <a:t>Идиопатичен</a:t>
                      </a:r>
                      <a:r>
                        <a:rPr lang="bg-BG" sz="900" dirty="0">
                          <a:effectLst/>
                        </a:rPr>
                        <a:t> изолиран </a:t>
                      </a:r>
                      <a:r>
                        <a:rPr lang="bg-BG" sz="900" dirty="0" err="1">
                          <a:effectLst/>
                        </a:rPr>
                        <a:t>хипогонадотропен</a:t>
                      </a:r>
                      <a:r>
                        <a:rPr lang="bg-BG" sz="900" dirty="0">
                          <a:effectLst/>
                        </a:rPr>
                        <a:t> </a:t>
                      </a:r>
                      <a:r>
                        <a:rPr lang="bg-BG" sz="900" dirty="0" err="1">
                          <a:effectLst/>
                        </a:rPr>
                        <a:t>хипогонадизъм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>
                          <a:effectLst/>
                        </a:rPr>
                        <a:t>Синдром на </a:t>
                      </a:r>
                      <a:r>
                        <a:rPr lang="en-US" sz="900" dirty="0" err="1">
                          <a:effectLst/>
                        </a:rPr>
                        <a:t>Kallman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 err="1">
                          <a:effectLst/>
                        </a:rPr>
                        <a:t>Конституционално</a:t>
                      </a:r>
                      <a:r>
                        <a:rPr lang="bg-BG" sz="900" dirty="0">
                          <a:effectLst/>
                        </a:rPr>
                        <a:t> забавен пубертет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>
                          <a:effectLst/>
                        </a:rPr>
                        <a:t>Синдром на </a:t>
                      </a:r>
                      <a:r>
                        <a:rPr lang="en-US" sz="900" dirty="0" err="1">
                          <a:effectLst/>
                        </a:rPr>
                        <a:t>Prader</a:t>
                      </a:r>
                      <a:r>
                        <a:rPr lang="en-US" sz="900" dirty="0">
                          <a:effectLst/>
                        </a:rPr>
                        <a:t>-</a:t>
                      </a:r>
                      <a:r>
                        <a:rPr lang="en-US" sz="900" dirty="0" err="1">
                          <a:effectLst/>
                        </a:rPr>
                        <a:t>Labhard</a:t>
                      </a:r>
                      <a:r>
                        <a:rPr lang="en-US" sz="900" dirty="0">
                          <a:effectLst/>
                        </a:rPr>
                        <a:t>-Willi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 err="1">
                          <a:effectLst/>
                        </a:rPr>
                        <a:t>Хипогонадизъм</a:t>
                      </a:r>
                      <a:r>
                        <a:rPr lang="bg-BG" sz="900" dirty="0">
                          <a:effectLst/>
                        </a:rPr>
                        <a:t> при други заболявания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 err="1">
                          <a:effectLst/>
                        </a:rPr>
                        <a:t>Хипогонадизъм</a:t>
                      </a:r>
                      <a:r>
                        <a:rPr lang="bg-BG" sz="900" dirty="0">
                          <a:effectLst/>
                        </a:rPr>
                        <a:t> при недохранване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 err="1">
                          <a:effectLst/>
                        </a:rPr>
                        <a:t>Хиперпролактинемичен</a:t>
                      </a:r>
                      <a:r>
                        <a:rPr lang="bg-BG" sz="900" dirty="0">
                          <a:effectLst/>
                        </a:rPr>
                        <a:t> </a:t>
                      </a:r>
                      <a:r>
                        <a:rPr lang="bg-BG" sz="900" dirty="0" err="1">
                          <a:effectLst/>
                        </a:rPr>
                        <a:t>хипогонадизъм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 err="1">
                          <a:effectLst/>
                        </a:rPr>
                        <a:t>Хипопитуитаризъм</a:t>
                      </a:r>
                      <a:r>
                        <a:rPr lang="bg-BG" sz="900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 err="1">
                          <a:effectLst/>
                        </a:rPr>
                        <a:t>Хипогонадизъм</a:t>
                      </a:r>
                      <a:r>
                        <a:rPr lang="bg-BG" sz="900" dirty="0">
                          <a:effectLst/>
                        </a:rPr>
                        <a:t> при </a:t>
                      </a:r>
                      <a:r>
                        <a:rPr lang="bg-BG" sz="900" dirty="0" err="1">
                          <a:effectLst/>
                        </a:rPr>
                        <a:t>андрогенитален</a:t>
                      </a:r>
                      <a:r>
                        <a:rPr lang="bg-BG" sz="900" dirty="0">
                          <a:effectLst/>
                        </a:rPr>
                        <a:t> синдром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II</a:t>
                      </a:r>
                      <a:r>
                        <a:rPr lang="bg-BG" sz="900" dirty="0">
                          <a:effectLst/>
                        </a:rPr>
                        <a:t>. </a:t>
                      </a:r>
                      <a:r>
                        <a:rPr lang="bg-BG" sz="900" dirty="0" err="1">
                          <a:effectLst/>
                        </a:rPr>
                        <a:t>Тубална</a:t>
                      </a:r>
                      <a:r>
                        <a:rPr lang="bg-BG" sz="900" dirty="0">
                          <a:effectLst/>
                        </a:rPr>
                        <a:t> недостатъчност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>
                          <a:effectLst/>
                        </a:rPr>
                        <a:t>Изолиран недостиг на ФСХ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III</a:t>
                      </a:r>
                      <a:r>
                        <a:rPr lang="bg-BG" sz="900" dirty="0">
                          <a:effectLst/>
                        </a:rPr>
                        <a:t>. </a:t>
                      </a:r>
                      <a:r>
                        <a:rPr lang="bg-BG" sz="900" dirty="0" err="1">
                          <a:effectLst/>
                        </a:rPr>
                        <a:t>Интерстициална</a:t>
                      </a:r>
                      <a:r>
                        <a:rPr lang="bg-BG" sz="900" dirty="0">
                          <a:effectLst/>
                        </a:rPr>
                        <a:t> недостатъчност 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900" dirty="0">
                          <a:effectLst/>
                        </a:rPr>
                        <a:t>Изолиран недостиг на ЛХ (синдром на </a:t>
                      </a:r>
                      <a:r>
                        <a:rPr lang="en-US" sz="900" dirty="0" err="1">
                          <a:effectLst/>
                        </a:rPr>
                        <a:t>Pasqualini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2" marR="425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43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Б. Тестиси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2" marR="4256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Б. </a:t>
                      </a:r>
                      <a:r>
                        <a:rPr lang="bg-BG" sz="1000" dirty="0" err="1">
                          <a:effectLst/>
                        </a:rPr>
                        <a:t>Хипергонадотропен</a:t>
                      </a:r>
                      <a:r>
                        <a:rPr lang="bg-BG" sz="1000" dirty="0">
                          <a:effectLst/>
                        </a:rPr>
                        <a:t> </a:t>
                      </a:r>
                      <a:r>
                        <a:rPr lang="bg-BG" sz="1000" dirty="0" err="1">
                          <a:effectLst/>
                        </a:rPr>
                        <a:t>хипогонадизъм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bg-BG" sz="1000" dirty="0">
                          <a:effectLst/>
                        </a:rPr>
                        <a:t>. </a:t>
                      </a:r>
                      <a:r>
                        <a:rPr lang="bg-BG" sz="1000" dirty="0" err="1">
                          <a:effectLst/>
                        </a:rPr>
                        <a:t>Тубална</a:t>
                      </a:r>
                      <a:r>
                        <a:rPr lang="bg-BG" sz="1000" dirty="0">
                          <a:effectLst/>
                        </a:rPr>
                        <a:t> и </a:t>
                      </a:r>
                      <a:r>
                        <a:rPr lang="bg-BG" sz="1000" dirty="0" err="1">
                          <a:effectLst/>
                        </a:rPr>
                        <a:t>интерстициална</a:t>
                      </a:r>
                      <a:r>
                        <a:rPr lang="bg-BG" sz="1000" dirty="0">
                          <a:effectLst/>
                        </a:rPr>
                        <a:t> недостатъчност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Вродена </a:t>
                      </a:r>
                      <a:r>
                        <a:rPr lang="bg-BG" sz="1000" dirty="0" err="1">
                          <a:effectLst/>
                        </a:rPr>
                        <a:t>анорхия</a:t>
                      </a:r>
                      <a:r>
                        <a:rPr lang="bg-BG" sz="1000" dirty="0">
                          <a:effectLst/>
                        </a:rPr>
                        <a:t> (синдром на изчезналия тестис)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Придобита </a:t>
                      </a:r>
                      <a:r>
                        <a:rPr lang="bg-BG" sz="1000" dirty="0" err="1">
                          <a:effectLst/>
                        </a:rPr>
                        <a:t>анорхия</a:t>
                      </a:r>
                      <a:r>
                        <a:rPr lang="bg-BG" sz="1000" dirty="0">
                          <a:effectLst/>
                        </a:rPr>
                        <a:t> 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Тотална атрофия на тестисите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 err="1">
                          <a:effectLst/>
                        </a:rPr>
                        <a:t>Хипогонадизъм</a:t>
                      </a:r>
                      <a:r>
                        <a:rPr lang="bg-BG" sz="1000" dirty="0">
                          <a:effectLst/>
                        </a:rPr>
                        <a:t> при наследствени и дегенеративни заболявания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Синдром на </a:t>
                      </a:r>
                      <a:r>
                        <a:rPr lang="en-US" sz="1000" dirty="0">
                          <a:effectLst/>
                        </a:rPr>
                        <a:t>Noonan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 err="1">
                          <a:effectLst/>
                        </a:rPr>
                        <a:t>Варикоцеле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II</a:t>
                      </a:r>
                      <a:r>
                        <a:rPr lang="bg-BG" sz="1000" dirty="0">
                          <a:effectLst/>
                        </a:rPr>
                        <a:t>. </a:t>
                      </a:r>
                      <a:r>
                        <a:rPr lang="bg-BG" sz="1000" dirty="0" err="1">
                          <a:effectLst/>
                        </a:rPr>
                        <a:t>Тубална</a:t>
                      </a:r>
                      <a:r>
                        <a:rPr lang="bg-BG" sz="1000" dirty="0">
                          <a:effectLst/>
                        </a:rPr>
                        <a:t> недостатъчност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Увреждане от външни фактори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Прекъсване на </a:t>
                      </a:r>
                      <a:r>
                        <a:rPr lang="bg-BG" sz="1000" dirty="0" err="1">
                          <a:effectLst/>
                        </a:rPr>
                        <a:t>сперматогенезата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 err="1">
                          <a:effectLst/>
                        </a:rPr>
                        <a:t>Аплазия</a:t>
                      </a:r>
                      <a:r>
                        <a:rPr lang="bg-BG" sz="1000" dirty="0">
                          <a:effectLst/>
                        </a:rPr>
                        <a:t> на </a:t>
                      </a:r>
                      <a:r>
                        <a:rPr lang="bg-BG" sz="1000" dirty="0" err="1">
                          <a:effectLst/>
                        </a:rPr>
                        <a:t>гернимативните</a:t>
                      </a:r>
                      <a:r>
                        <a:rPr lang="bg-BG" sz="1000" dirty="0">
                          <a:effectLst/>
                        </a:rPr>
                        <a:t> клетки (</a:t>
                      </a:r>
                      <a:r>
                        <a:rPr lang="en-US" sz="1000" dirty="0" err="1">
                          <a:effectLst/>
                        </a:rPr>
                        <a:t>Sertoli</a:t>
                      </a:r>
                      <a:r>
                        <a:rPr lang="en-US" sz="1000" dirty="0">
                          <a:effectLst/>
                        </a:rPr>
                        <a:t> cell only syndrome</a:t>
                      </a:r>
                      <a:r>
                        <a:rPr lang="bg-BG" sz="100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 err="1">
                          <a:effectLst/>
                        </a:rPr>
                        <a:t>Структурнохромозомни</a:t>
                      </a:r>
                      <a:r>
                        <a:rPr lang="bg-BG" sz="1000" dirty="0">
                          <a:effectLst/>
                        </a:rPr>
                        <a:t> аномалии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Синдром на </a:t>
                      </a:r>
                      <a:r>
                        <a:rPr lang="en-US" sz="1000" dirty="0" err="1">
                          <a:effectLst/>
                        </a:rPr>
                        <a:t>Klinefelter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Мъже с 47, Х</a:t>
                      </a:r>
                      <a:r>
                        <a:rPr lang="en-US" sz="1000" dirty="0">
                          <a:effectLst/>
                        </a:rPr>
                        <a:t>YY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Синдром на мъже с </a:t>
                      </a:r>
                      <a:r>
                        <a:rPr lang="bg-BG" sz="1000" dirty="0" err="1">
                          <a:effectLst/>
                        </a:rPr>
                        <a:t>кариотип</a:t>
                      </a:r>
                      <a:r>
                        <a:rPr lang="bg-BG" sz="1000" dirty="0">
                          <a:effectLst/>
                        </a:rPr>
                        <a:t> 46, ХХ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III</a:t>
                      </a:r>
                      <a:r>
                        <a:rPr lang="bg-BG" sz="1000" dirty="0">
                          <a:effectLst/>
                        </a:rPr>
                        <a:t>. </a:t>
                      </a:r>
                      <a:r>
                        <a:rPr lang="bg-BG" sz="1000" dirty="0" err="1">
                          <a:effectLst/>
                        </a:rPr>
                        <a:t>Интерстициална</a:t>
                      </a:r>
                      <a:r>
                        <a:rPr lang="bg-BG" sz="1000" dirty="0">
                          <a:effectLst/>
                        </a:rPr>
                        <a:t> недостатъчност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>
                          <a:effectLst/>
                        </a:rPr>
                        <a:t>Ензимни дефекти в </a:t>
                      </a:r>
                      <a:r>
                        <a:rPr lang="bg-BG" sz="1000" dirty="0" err="1">
                          <a:effectLst/>
                        </a:rPr>
                        <a:t>стероидогенезата</a:t>
                      </a:r>
                      <a:r>
                        <a:rPr lang="bg-BG" sz="1000" dirty="0">
                          <a:effectLst/>
                        </a:rPr>
                        <a:t> на </a:t>
                      </a:r>
                      <a:r>
                        <a:rPr lang="bg-BG" sz="1000" dirty="0" err="1">
                          <a:effectLst/>
                        </a:rPr>
                        <a:t>андрогените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bg-BG" sz="1000" dirty="0" err="1">
                          <a:effectLst/>
                        </a:rPr>
                        <a:t>Хипоплазия</a:t>
                      </a:r>
                      <a:r>
                        <a:rPr lang="bg-BG" sz="1000" dirty="0">
                          <a:effectLst/>
                        </a:rPr>
                        <a:t> и </a:t>
                      </a:r>
                      <a:r>
                        <a:rPr lang="bg-BG" sz="1000" dirty="0" err="1">
                          <a:effectLst/>
                        </a:rPr>
                        <a:t>аплазия</a:t>
                      </a:r>
                      <a:r>
                        <a:rPr lang="bg-BG" sz="1000" dirty="0">
                          <a:effectLst/>
                        </a:rPr>
                        <a:t> на </a:t>
                      </a:r>
                      <a:r>
                        <a:rPr lang="bg-BG" sz="1000" dirty="0" err="1">
                          <a:effectLst/>
                        </a:rPr>
                        <a:t>Лайдиговите</a:t>
                      </a:r>
                      <a:r>
                        <a:rPr lang="bg-BG" sz="1000" dirty="0">
                          <a:effectLst/>
                        </a:rPr>
                        <a:t> клетки (Синдром на </a:t>
                      </a:r>
                      <a:r>
                        <a:rPr lang="en-US" sz="1000" dirty="0" err="1">
                          <a:effectLst/>
                        </a:rPr>
                        <a:t>Berthezene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2" marR="425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279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47763" r="11842" b="18588"/>
          <a:stretch/>
        </p:blipFill>
        <p:spPr bwMode="auto">
          <a:xfrm>
            <a:off x="2555777" y="4383982"/>
            <a:ext cx="6406092" cy="237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rmAutofit/>
          </a:bodyPr>
          <a:lstStyle/>
          <a:p>
            <a:r>
              <a:rPr lang="en-US" sz="3000" dirty="0"/>
              <a:t>Micro-TESE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08240"/>
          </a:xfrm>
        </p:spPr>
        <p:txBody>
          <a:bodyPr/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100" dirty="0" err="1"/>
              <a:t>Micro</a:t>
            </a:r>
            <a:r>
              <a:rPr lang="ru-RU" sz="2100" dirty="0"/>
              <a:t>-TESE е </a:t>
            </a:r>
            <a:r>
              <a:rPr lang="ru-RU" sz="2100" dirty="0" err="1"/>
              <a:t>въведено</a:t>
            </a:r>
            <a:r>
              <a:rPr lang="ru-RU" sz="2100" dirty="0"/>
              <a:t> в </a:t>
            </a:r>
            <a:r>
              <a:rPr lang="ru-RU" sz="2100" dirty="0" err="1"/>
              <a:t>практиката</a:t>
            </a:r>
            <a:r>
              <a:rPr lang="ru-RU" sz="2100" dirty="0"/>
              <a:t> от P.N. </a:t>
            </a:r>
            <a:r>
              <a:rPr lang="ru-RU" sz="2100" dirty="0" err="1"/>
              <a:t>Schlegel</a:t>
            </a:r>
            <a:r>
              <a:rPr lang="ru-RU" sz="2100" dirty="0"/>
              <a:t> </a:t>
            </a:r>
            <a:r>
              <a:rPr lang="ru-RU" sz="2100" dirty="0" err="1"/>
              <a:t>през</a:t>
            </a:r>
            <a:r>
              <a:rPr lang="ru-RU" sz="2100" dirty="0"/>
              <a:t> 1999 г. </a:t>
            </a:r>
            <a:r>
              <a:rPr lang="ru-RU" sz="2100" dirty="0" err="1"/>
              <a:t>Дисекцията</a:t>
            </a:r>
            <a:r>
              <a:rPr lang="ru-RU" sz="2100" dirty="0"/>
              <a:t> на </a:t>
            </a:r>
            <a:r>
              <a:rPr lang="ru-RU" sz="2100" dirty="0" err="1"/>
              <a:t>тестикуларния</a:t>
            </a:r>
            <a:r>
              <a:rPr lang="ru-RU" sz="2100" dirty="0"/>
              <a:t> паренхим се </a:t>
            </a:r>
            <a:r>
              <a:rPr lang="ru-RU" sz="2100" dirty="0" err="1"/>
              <a:t>извършва</a:t>
            </a:r>
            <a:r>
              <a:rPr lang="ru-RU" sz="2100" dirty="0"/>
              <a:t> при 16-25 х увеличение </a:t>
            </a:r>
            <a:r>
              <a:rPr lang="ru-RU" sz="2100" dirty="0" err="1"/>
              <a:t>като</a:t>
            </a:r>
            <a:r>
              <a:rPr lang="ru-RU" sz="2100" dirty="0"/>
              <a:t> се </a:t>
            </a:r>
            <a:r>
              <a:rPr lang="ru-RU" sz="2100" dirty="0" err="1"/>
              <a:t>търсят</a:t>
            </a:r>
            <a:r>
              <a:rPr lang="ru-RU" sz="2100" dirty="0"/>
              <a:t> </a:t>
            </a:r>
            <a:r>
              <a:rPr lang="ru-RU" sz="2100" dirty="0" err="1"/>
              <a:t>уголемени</a:t>
            </a:r>
            <a:r>
              <a:rPr lang="ru-RU" sz="2100" dirty="0"/>
              <a:t> </a:t>
            </a:r>
            <a:r>
              <a:rPr lang="ru-RU" sz="2100" dirty="0" err="1"/>
              <a:t>островчета</a:t>
            </a:r>
            <a:r>
              <a:rPr lang="ru-RU" sz="2100" dirty="0"/>
              <a:t> на </a:t>
            </a:r>
            <a:r>
              <a:rPr lang="ru-RU" sz="2100" dirty="0" err="1"/>
              <a:t>семиниферни</a:t>
            </a:r>
            <a:r>
              <a:rPr lang="ru-RU" sz="2100" dirty="0"/>
              <a:t> </a:t>
            </a:r>
            <a:r>
              <a:rPr lang="ru-RU" sz="2100" dirty="0" err="1"/>
              <a:t>тубули</a:t>
            </a:r>
            <a:r>
              <a:rPr lang="ru-RU" sz="2100" dirty="0"/>
              <a:t>. </a:t>
            </a:r>
            <a:r>
              <a:rPr lang="ru-RU" sz="2100" dirty="0" err="1"/>
              <a:t>Увеличените</a:t>
            </a:r>
            <a:r>
              <a:rPr lang="ru-RU" sz="2100" dirty="0"/>
              <a:t> </a:t>
            </a:r>
            <a:r>
              <a:rPr lang="ru-RU" sz="2100" dirty="0" err="1"/>
              <a:t>каналчета</a:t>
            </a:r>
            <a:r>
              <a:rPr lang="ru-RU" sz="2100" dirty="0"/>
              <a:t> </a:t>
            </a:r>
            <a:r>
              <a:rPr lang="ru-RU" sz="2100" dirty="0" err="1"/>
              <a:t>предполагат</a:t>
            </a:r>
            <a:r>
              <a:rPr lang="ru-RU" sz="2100" dirty="0"/>
              <a:t>, че </a:t>
            </a:r>
            <a:r>
              <a:rPr lang="ru-RU" sz="2100" dirty="0" err="1"/>
              <a:t>сперматогенезата</a:t>
            </a:r>
            <a:r>
              <a:rPr lang="ru-RU" sz="2100" dirty="0"/>
              <a:t> в </a:t>
            </a:r>
            <a:r>
              <a:rPr lang="ru-RU" sz="2100" dirty="0" err="1"/>
              <a:t>тях</a:t>
            </a:r>
            <a:r>
              <a:rPr lang="ru-RU" sz="2100" dirty="0"/>
              <a:t> е активна и е до известна степен </a:t>
            </a:r>
            <a:r>
              <a:rPr lang="ru-RU" sz="2100" dirty="0" err="1"/>
              <a:t>съхранена</a:t>
            </a:r>
            <a:r>
              <a:rPr lang="ru-RU" sz="2100" dirty="0"/>
              <a:t>. 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100" dirty="0" err="1"/>
              <a:t>Може</a:t>
            </a:r>
            <a:r>
              <a:rPr lang="ru-RU" sz="2100" dirty="0"/>
              <a:t> да </a:t>
            </a:r>
            <a:r>
              <a:rPr lang="ru-RU" sz="2100" dirty="0" err="1"/>
              <a:t>бъде</a:t>
            </a:r>
            <a:r>
              <a:rPr lang="ru-RU" sz="2100" dirty="0"/>
              <a:t> </a:t>
            </a:r>
            <a:r>
              <a:rPr lang="ru-RU" sz="2100" dirty="0" err="1"/>
              <a:t>използван</a:t>
            </a:r>
            <a:r>
              <a:rPr lang="ru-RU" sz="2100" dirty="0"/>
              <a:t> единичен </a:t>
            </a:r>
            <a:r>
              <a:rPr lang="ru-RU" sz="2100" dirty="0" err="1"/>
              <a:t>семиниферен</a:t>
            </a:r>
            <a:r>
              <a:rPr lang="ru-RU" sz="2100" dirty="0"/>
              <a:t> </a:t>
            </a:r>
            <a:r>
              <a:rPr lang="ru-RU" sz="2100" dirty="0" err="1"/>
              <a:t>тубул</a:t>
            </a:r>
            <a:r>
              <a:rPr lang="ru-RU" sz="2100" dirty="0"/>
              <a:t> (SST – </a:t>
            </a:r>
            <a:r>
              <a:rPr lang="ru-RU" sz="2100" dirty="0" err="1"/>
              <a:t>Single</a:t>
            </a:r>
            <a:r>
              <a:rPr lang="ru-RU" sz="2100" dirty="0"/>
              <a:t> </a:t>
            </a:r>
            <a:r>
              <a:rPr lang="ru-RU" sz="2100" dirty="0" err="1"/>
              <a:t>Seminiferous</a:t>
            </a:r>
            <a:r>
              <a:rPr lang="ru-RU" sz="2100" dirty="0"/>
              <a:t> </a:t>
            </a:r>
            <a:r>
              <a:rPr lang="ru-RU" sz="2100" dirty="0" err="1"/>
              <a:t>Tubule</a:t>
            </a:r>
            <a:r>
              <a:rPr lang="ru-RU" sz="2100" dirty="0"/>
              <a:t>), чрез </a:t>
            </a:r>
            <a:r>
              <a:rPr lang="ru-RU" sz="2100" dirty="0" err="1"/>
              <a:t>използване</a:t>
            </a:r>
            <a:r>
              <a:rPr lang="ru-RU" sz="2100" dirty="0"/>
              <a:t> на </a:t>
            </a:r>
            <a:r>
              <a:rPr lang="ru-RU" sz="2100" dirty="0" err="1"/>
              <a:t>микрохирургичен</a:t>
            </a:r>
            <a:r>
              <a:rPr lang="ru-RU" sz="2100" dirty="0"/>
              <a:t> </a:t>
            </a:r>
            <a:r>
              <a:rPr lang="ru-RU" sz="2100" dirty="0" err="1"/>
              <a:t>форцепс</a:t>
            </a:r>
            <a:r>
              <a:rPr lang="ru-RU" sz="2100" dirty="0"/>
              <a:t>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0211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 err="1"/>
              <a:t>Сперматозоидите</a:t>
            </a:r>
            <a:r>
              <a:rPr lang="ru-RU" dirty="0"/>
              <a:t>, </a:t>
            </a:r>
            <a:r>
              <a:rPr lang="ru-RU" dirty="0" err="1"/>
              <a:t>получени</a:t>
            </a:r>
            <a:r>
              <a:rPr lang="ru-RU" dirty="0"/>
              <a:t> от </a:t>
            </a:r>
            <a:r>
              <a:rPr lang="ru-RU" dirty="0" err="1"/>
              <a:t>епидидима</a:t>
            </a:r>
            <a:r>
              <a:rPr lang="ru-RU" dirty="0"/>
              <a:t> и </a:t>
            </a:r>
            <a:r>
              <a:rPr lang="ru-RU" dirty="0" err="1"/>
              <a:t>тестиса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обикновено</a:t>
            </a:r>
            <a:r>
              <a:rPr lang="ru-RU" dirty="0"/>
              <a:t> с </a:t>
            </a:r>
            <a:r>
              <a:rPr lang="ru-RU" dirty="0" err="1"/>
              <a:t>редуцирана</a:t>
            </a:r>
            <a:r>
              <a:rPr lang="ru-RU" dirty="0"/>
              <a:t> </a:t>
            </a:r>
            <a:r>
              <a:rPr lang="ru-RU" dirty="0" err="1"/>
              <a:t>подвижност</a:t>
            </a:r>
            <a:r>
              <a:rPr lang="ru-RU" dirty="0"/>
              <a:t> или </a:t>
            </a:r>
            <a:r>
              <a:rPr lang="ru-RU" dirty="0" err="1"/>
              <a:t>неподвижни</a:t>
            </a:r>
            <a:r>
              <a:rPr lang="ru-RU" dirty="0"/>
              <a:t>. За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подбрани</a:t>
            </a:r>
            <a:r>
              <a:rPr lang="ru-RU" dirty="0"/>
              <a:t> </a:t>
            </a:r>
            <a:r>
              <a:rPr lang="ru-RU" dirty="0" err="1"/>
              <a:t>най-качествените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се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на обработка. Тук просто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изброя</a:t>
            </a:r>
            <a:r>
              <a:rPr lang="ru-RU" dirty="0"/>
              <a:t> </a:t>
            </a:r>
            <a:r>
              <a:rPr lang="ru-RU" dirty="0" err="1"/>
              <a:t>най-често</a:t>
            </a:r>
            <a:r>
              <a:rPr lang="ru-RU" dirty="0"/>
              <a:t> </a:t>
            </a:r>
            <a:r>
              <a:rPr lang="ru-RU" dirty="0" err="1"/>
              <a:t>използваните</a:t>
            </a:r>
            <a:r>
              <a:rPr lang="ru-RU" dirty="0"/>
              <a:t> техники за обработка на </a:t>
            </a:r>
            <a:r>
              <a:rPr lang="ru-RU" dirty="0" err="1"/>
              <a:t>спермата</a:t>
            </a:r>
            <a:r>
              <a:rPr lang="ru-RU" dirty="0"/>
              <a:t>: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 err="1"/>
              <a:t>Обикновен</a:t>
            </a:r>
            <a:r>
              <a:rPr lang="ru-RU" dirty="0"/>
              <a:t> </a:t>
            </a:r>
            <a:r>
              <a:rPr lang="ru-RU" dirty="0" err="1"/>
              <a:t>пречистващ</a:t>
            </a:r>
            <a:r>
              <a:rPr lang="ru-RU" dirty="0"/>
              <a:t> метод (</a:t>
            </a:r>
            <a:r>
              <a:rPr lang="ru-RU" dirty="0" err="1"/>
              <a:t>Simple</a:t>
            </a:r>
            <a:r>
              <a:rPr lang="ru-RU" dirty="0"/>
              <a:t> </a:t>
            </a:r>
            <a:r>
              <a:rPr lang="ru-RU" dirty="0" err="1"/>
              <a:t>Wash</a:t>
            </a:r>
            <a:r>
              <a:rPr lang="ru-RU" dirty="0"/>
              <a:t> </a:t>
            </a:r>
            <a:r>
              <a:rPr lang="ru-RU" dirty="0" err="1"/>
              <a:t>Method</a:t>
            </a:r>
            <a:r>
              <a:rPr lang="ru-RU" dirty="0"/>
              <a:t>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Метод на </a:t>
            </a:r>
            <a:r>
              <a:rPr lang="ru-RU" dirty="0" err="1"/>
              <a:t>изплуването</a:t>
            </a:r>
            <a:r>
              <a:rPr lang="ru-RU" dirty="0"/>
              <a:t> (</a:t>
            </a:r>
            <a:r>
              <a:rPr lang="ru-RU" dirty="0" err="1"/>
              <a:t>Swuim-Up</a:t>
            </a:r>
            <a:r>
              <a:rPr lang="ru-RU" dirty="0"/>
              <a:t>).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Метод Миграция-Седиментация.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Метод </a:t>
            </a:r>
            <a:r>
              <a:rPr lang="ru-RU" dirty="0" err="1"/>
              <a:t>Плуване</a:t>
            </a:r>
            <a:r>
              <a:rPr lang="ru-RU" dirty="0"/>
              <a:t> </a:t>
            </a:r>
            <a:r>
              <a:rPr lang="ru-RU" dirty="0" err="1"/>
              <a:t>надолу</a:t>
            </a:r>
            <a:r>
              <a:rPr lang="ru-RU" dirty="0"/>
              <a:t> (</a:t>
            </a:r>
            <a:r>
              <a:rPr lang="ru-RU" dirty="0" err="1"/>
              <a:t>Swim-Down</a:t>
            </a:r>
            <a:r>
              <a:rPr lang="ru-RU" dirty="0"/>
              <a:t>).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Метод на </a:t>
            </a:r>
            <a:r>
              <a:rPr lang="ru-RU" dirty="0" err="1"/>
              <a:t>разделяне</a:t>
            </a:r>
            <a:r>
              <a:rPr lang="ru-RU" dirty="0"/>
              <a:t> на </a:t>
            </a:r>
            <a:r>
              <a:rPr lang="ru-RU" dirty="0" err="1"/>
              <a:t>плътността</a:t>
            </a:r>
            <a:r>
              <a:rPr lang="ru-RU" dirty="0"/>
              <a:t> чрез </a:t>
            </a:r>
            <a:r>
              <a:rPr lang="ru-RU" dirty="0" err="1"/>
              <a:t>градиенти</a:t>
            </a:r>
            <a:r>
              <a:rPr lang="ru-RU" dirty="0"/>
              <a:t> (</a:t>
            </a:r>
            <a:r>
              <a:rPr lang="ru-RU" dirty="0" err="1"/>
              <a:t>Density</a:t>
            </a:r>
            <a:r>
              <a:rPr lang="ru-RU" dirty="0"/>
              <a:t> </a:t>
            </a:r>
            <a:r>
              <a:rPr lang="ru-RU" dirty="0" err="1"/>
              <a:t>Gradient</a:t>
            </a:r>
            <a:r>
              <a:rPr lang="ru-RU" dirty="0"/>
              <a:t> </a:t>
            </a:r>
            <a:r>
              <a:rPr lang="ru-RU" dirty="0" err="1"/>
              <a:t>Centrifugation</a:t>
            </a:r>
            <a:r>
              <a:rPr lang="ru-RU" dirty="0"/>
              <a:t>). </a:t>
            </a:r>
            <a:r>
              <a:rPr lang="ru-RU" dirty="0" err="1"/>
              <a:t>Методът</a:t>
            </a:r>
            <a:r>
              <a:rPr lang="ru-RU" dirty="0"/>
              <a:t> на обработка с градиент с различна </a:t>
            </a:r>
            <a:r>
              <a:rPr lang="ru-RU" dirty="0" err="1"/>
              <a:t>плътност</a:t>
            </a:r>
            <a:r>
              <a:rPr lang="ru-RU" dirty="0"/>
              <a:t> е </a:t>
            </a:r>
            <a:r>
              <a:rPr lang="ru-RU" dirty="0" err="1"/>
              <a:t>най</a:t>
            </a:r>
            <a:r>
              <a:rPr lang="ru-RU" dirty="0"/>
              <a:t>-широко </a:t>
            </a:r>
            <a:r>
              <a:rPr lang="ru-RU" dirty="0" err="1"/>
              <a:t>застъпеният</a:t>
            </a:r>
            <a:r>
              <a:rPr lang="ru-RU" dirty="0"/>
              <a:t> при ART. </a:t>
            </a:r>
          </a:p>
        </p:txBody>
      </p:sp>
    </p:spTree>
    <p:extLst>
      <p:ext uri="{BB962C8B-B14F-4D97-AF65-F5344CB8AC3E}">
        <p14:creationId xmlns:p14="http://schemas.microsoft.com/office/powerpoint/2010/main" val="18922056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38808"/>
          </a:xfrm>
        </p:spPr>
        <p:txBody>
          <a:bodyPr/>
          <a:lstStyle/>
          <a:p>
            <a:r>
              <a:rPr lang="bg-BG" dirty="0"/>
              <a:t>Използват се още: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Метод на </a:t>
            </a:r>
            <a:r>
              <a:rPr lang="ru-RU" dirty="0" err="1"/>
              <a:t>филтрация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стъклена</a:t>
            </a:r>
            <a:r>
              <a:rPr lang="ru-RU" dirty="0"/>
              <a:t> вата (</a:t>
            </a:r>
            <a:r>
              <a:rPr lang="ru-RU" dirty="0" err="1"/>
              <a:t>Glass</a:t>
            </a:r>
            <a:r>
              <a:rPr lang="ru-RU" dirty="0"/>
              <a:t> </a:t>
            </a:r>
            <a:r>
              <a:rPr lang="ru-RU" dirty="0" err="1"/>
              <a:t>Wool</a:t>
            </a:r>
            <a:r>
              <a:rPr lang="ru-RU" dirty="0"/>
              <a:t> </a:t>
            </a:r>
            <a:r>
              <a:rPr lang="ru-RU" dirty="0" err="1"/>
              <a:t>Filtration</a:t>
            </a:r>
            <a:r>
              <a:rPr lang="ru-RU" dirty="0"/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Метод за селекция на </a:t>
            </a:r>
            <a:r>
              <a:rPr lang="ru-RU" dirty="0" err="1"/>
              <a:t>сперматозоидите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мембранният</a:t>
            </a:r>
            <a:r>
              <a:rPr lang="ru-RU" dirty="0"/>
              <a:t> им потенциал, наречен Z (зета) потенциал.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err="1"/>
              <a:t>Всеки</a:t>
            </a:r>
            <a:r>
              <a:rPr lang="ru-RU" dirty="0"/>
              <a:t> от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своето</a:t>
            </a:r>
            <a:r>
              <a:rPr lang="ru-RU" dirty="0"/>
              <a:t> </a:t>
            </a:r>
            <a:r>
              <a:rPr lang="ru-RU" dirty="0" err="1"/>
              <a:t>място</a:t>
            </a:r>
            <a:r>
              <a:rPr lang="ru-RU" dirty="0"/>
              <a:t> в </a:t>
            </a:r>
            <a:r>
              <a:rPr lang="ru-RU" dirty="0" err="1"/>
              <a:t>технологиите</a:t>
            </a:r>
            <a:r>
              <a:rPr lang="ru-RU" dirty="0"/>
              <a:t> за обработка на </a:t>
            </a:r>
            <a:r>
              <a:rPr lang="ru-RU" dirty="0" err="1"/>
              <a:t>сперматозоидите</a:t>
            </a:r>
            <a:r>
              <a:rPr lang="ru-RU" dirty="0"/>
              <a:t> и </a:t>
            </a:r>
            <a:r>
              <a:rPr lang="ru-RU" dirty="0" err="1"/>
              <a:t>своите</a:t>
            </a:r>
            <a:r>
              <a:rPr lang="ru-RU" dirty="0"/>
              <a:t> </a:t>
            </a:r>
            <a:r>
              <a:rPr lang="ru-RU" dirty="0" err="1"/>
              <a:t>предимства</a:t>
            </a:r>
            <a:r>
              <a:rPr lang="ru-RU" dirty="0"/>
              <a:t> и </a:t>
            </a:r>
            <a:r>
              <a:rPr lang="ru-RU" dirty="0" err="1"/>
              <a:t>недостатъци</a:t>
            </a:r>
            <a:r>
              <a:rPr lang="ru-RU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9256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856312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 err="1"/>
              <a:t>Ще</a:t>
            </a:r>
            <a:r>
              <a:rPr lang="ru-RU" dirty="0"/>
              <a:t> се </a:t>
            </a:r>
            <a:r>
              <a:rPr lang="ru-RU" dirty="0" err="1"/>
              <a:t>спра</a:t>
            </a:r>
            <a:r>
              <a:rPr lang="ru-RU" dirty="0"/>
              <a:t> </a:t>
            </a:r>
            <a:r>
              <a:rPr lang="ru-RU" dirty="0" err="1"/>
              <a:t>малко</a:t>
            </a:r>
            <a:r>
              <a:rPr lang="ru-RU" dirty="0"/>
              <a:t> </a:t>
            </a:r>
            <a:r>
              <a:rPr lang="ru-RU" dirty="0" err="1"/>
              <a:t>по-подробно</a:t>
            </a:r>
            <a:r>
              <a:rPr lang="ru-RU" dirty="0"/>
              <a:t> на </a:t>
            </a:r>
            <a:r>
              <a:rPr lang="ru-RU" dirty="0" err="1"/>
              <a:t>най-новите</a:t>
            </a:r>
            <a:r>
              <a:rPr lang="ru-RU" dirty="0"/>
              <a:t> и </a:t>
            </a:r>
            <a:r>
              <a:rPr lang="ru-RU" dirty="0" err="1"/>
              <a:t>перспективни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за обработка на </a:t>
            </a:r>
            <a:r>
              <a:rPr lang="ru-RU" dirty="0" err="1"/>
              <a:t>сперматозоидите</a:t>
            </a:r>
            <a:r>
              <a:rPr lang="ru-RU" dirty="0"/>
              <a:t>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ru-RU" dirty="0"/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bg-BG" dirty="0"/>
              <a:t>Сортиране на клетките в магнитно поле – М</a:t>
            </a:r>
            <a:r>
              <a:rPr lang="en-US" dirty="0"/>
              <a:t>ACS (Magnetic Activated Cell Sorting).</a:t>
            </a:r>
            <a:endParaRPr lang="bg-BG" dirty="0"/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Един от </a:t>
            </a:r>
            <a:r>
              <a:rPr lang="ru-RU" dirty="0" err="1"/>
              <a:t>най</a:t>
            </a:r>
            <a:r>
              <a:rPr lang="ru-RU" dirty="0"/>
              <a:t>-широко </a:t>
            </a:r>
            <a:r>
              <a:rPr lang="ru-RU" dirty="0" err="1"/>
              <a:t>използваните</a:t>
            </a:r>
            <a:r>
              <a:rPr lang="ru-RU" dirty="0"/>
              <a:t> в </a:t>
            </a:r>
            <a:r>
              <a:rPr lang="ru-RU" dirty="0" err="1"/>
              <a:t>практиката</a:t>
            </a:r>
            <a:r>
              <a:rPr lang="ru-RU" dirty="0"/>
              <a:t> </a:t>
            </a:r>
            <a:r>
              <a:rPr lang="ru-RU" dirty="0" err="1"/>
              <a:t>тестове</a:t>
            </a:r>
            <a:r>
              <a:rPr lang="ru-RU" dirty="0"/>
              <a:t> за анализ на ДНК се </a:t>
            </a:r>
            <a:r>
              <a:rPr lang="ru-RU" dirty="0" err="1"/>
              <a:t>нарича</a:t>
            </a:r>
            <a:r>
              <a:rPr lang="ru-RU" dirty="0"/>
              <a:t> SDI (</a:t>
            </a:r>
            <a:r>
              <a:rPr lang="ru-RU" dirty="0" err="1"/>
              <a:t>Sperm</a:t>
            </a:r>
            <a:r>
              <a:rPr lang="ru-RU" dirty="0"/>
              <a:t> DNA </a:t>
            </a:r>
            <a:r>
              <a:rPr lang="ru-RU" dirty="0" err="1"/>
              <a:t>Integrity</a:t>
            </a:r>
            <a:r>
              <a:rPr lang="ru-RU" dirty="0"/>
              <a:t>)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bg-BG" dirty="0"/>
              <a:t>Разновидност на </a:t>
            </a:r>
            <a:r>
              <a:rPr lang="en-US" dirty="0"/>
              <a:t>SDI </a:t>
            </a:r>
            <a:r>
              <a:rPr lang="bg-BG" dirty="0"/>
              <a:t>теста е един друг тест наречен </a:t>
            </a:r>
            <a:r>
              <a:rPr lang="en-US" dirty="0"/>
              <a:t>SCD (Sperm Chromatin </a:t>
            </a:r>
            <a:r>
              <a:rPr lang="en-US" dirty="0" err="1"/>
              <a:t>Dispersin</a:t>
            </a:r>
            <a:r>
              <a:rPr lang="en-US" dirty="0"/>
              <a:t>, </a:t>
            </a:r>
            <a:r>
              <a:rPr lang="en-US" dirty="0" err="1"/>
              <a:t>Holosperm</a:t>
            </a:r>
            <a:r>
              <a:rPr lang="en-US" dirty="0"/>
              <a:t>)</a:t>
            </a:r>
            <a:endParaRPr lang="bg-BG" dirty="0"/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Нов </a:t>
            </a:r>
            <a:r>
              <a:rPr lang="ru-RU" dirty="0" err="1"/>
              <a:t>неинвазивен</a:t>
            </a:r>
            <a:r>
              <a:rPr lang="ru-RU" dirty="0"/>
              <a:t> метод за </a:t>
            </a:r>
            <a:r>
              <a:rPr lang="ru-RU" dirty="0" err="1"/>
              <a:t>избор</a:t>
            </a:r>
            <a:r>
              <a:rPr lang="ru-RU" dirty="0"/>
              <a:t> на </a:t>
            </a:r>
            <a:r>
              <a:rPr lang="ru-RU" dirty="0" err="1"/>
              <a:t>сперматозоиди</a:t>
            </a:r>
            <a:r>
              <a:rPr lang="ru-RU" dirty="0"/>
              <a:t> за ICSI е </a:t>
            </a:r>
            <a:r>
              <a:rPr lang="ru-RU" dirty="0" err="1"/>
              <a:t>свързан</a:t>
            </a:r>
            <a:r>
              <a:rPr lang="ru-RU" dirty="0"/>
              <a:t> с </a:t>
            </a:r>
            <a:r>
              <a:rPr lang="ru-RU" dirty="0" err="1"/>
              <a:t>явлението</a:t>
            </a:r>
            <a:r>
              <a:rPr lang="ru-RU" dirty="0"/>
              <a:t> „</a:t>
            </a:r>
            <a:r>
              <a:rPr lang="ru-RU" dirty="0" err="1"/>
              <a:t>birefringence</a:t>
            </a:r>
            <a:r>
              <a:rPr lang="ru-RU" dirty="0"/>
              <a:t>” – </a:t>
            </a:r>
            <a:r>
              <a:rPr lang="ru-RU" dirty="0" err="1"/>
              <a:t>вътрешно</a:t>
            </a:r>
            <a:r>
              <a:rPr lang="ru-RU" dirty="0"/>
              <a:t> </a:t>
            </a:r>
            <a:r>
              <a:rPr lang="ru-RU" dirty="0" err="1"/>
              <a:t>оптично</a:t>
            </a:r>
            <a:r>
              <a:rPr lang="ru-RU" dirty="0"/>
              <a:t> свойство на </a:t>
            </a:r>
            <a:r>
              <a:rPr lang="ru-RU" dirty="0" err="1"/>
              <a:t>изследваните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dirty="0"/>
              <a:t>IMSI </a:t>
            </a:r>
            <a:r>
              <a:rPr lang="en-US" dirty="0" err="1"/>
              <a:t>метод</a:t>
            </a:r>
            <a:r>
              <a:rPr lang="en-US" dirty="0"/>
              <a:t> (</a:t>
            </a:r>
            <a:r>
              <a:rPr lang="en-US" dirty="0" err="1"/>
              <a:t>Intracytoplazmic</a:t>
            </a:r>
            <a:r>
              <a:rPr lang="en-US" dirty="0"/>
              <a:t> Morphologically selected Sperm </a:t>
            </a:r>
            <a:r>
              <a:rPr lang="en-US" dirty="0" err="1"/>
              <a:t>Injectin</a:t>
            </a:r>
            <a:r>
              <a:rPr lang="en-US" dirty="0"/>
              <a:t>). </a:t>
            </a:r>
            <a:endParaRPr lang="bg-BG" dirty="0"/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Единичен </a:t>
            </a:r>
            <a:r>
              <a:rPr lang="ru-RU" dirty="0" err="1"/>
              <a:t>лазерен</a:t>
            </a:r>
            <a:r>
              <a:rPr lang="ru-RU" dirty="0"/>
              <a:t> удар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крайното</a:t>
            </a:r>
            <a:r>
              <a:rPr lang="ru-RU" dirty="0"/>
              <a:t> окончание на </a:t>
            </a:r>
            <a:r>
              <a:rPr lang="ru-RU" dirty="0" err="1"/>
              <a:t>опашката</a:t>
            </a:r>
            <a:r>
              <a:rPr lang="ru-RU" dirty="0"/>
              <a:t> на сперматозоида.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49950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r>
              <a:rPr lang="bg-BG" sz="3000" dirty="0"/>
              <a:t>Сортиране на клетките в магнитно поле – М</a:t>
            </a:r>
            <a:r>
              <a:rPr lang="en-US" sz="3000" dirty="0"/>
              <a:t>ACS (Magnetic Activated Cell Sorting)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/>
              <a:t>МACS е метод, чрез </a:t>
            </a:r>
            <a:r>
              <a:rPr lang="ru-RU" dirty="0" err="1"/>
              <a:t>който</a:t>
            </a:r>
            <a:r>
              <a:rPr lang="ru-RU" dirty="0"/>
              <a:t> се разделят </a:t>
            </a:r>
            <a:r>
              <a:rPr lang="ru-RU" dirty="0" err="1"/>
              <a:t>апоптичните</a:t>
            </a:r>
            <a:r>
              <a:rPr lang="ru-RU" dirty="0"/>
              <a:t> от </a:t>
            </a:r>
            <a:r>
              <a:rPr lang="ru-RU" dirty="0" err="1"/>
              <a:t>жизнеспособните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 err="1"/>
              <a:t>Една</a:t>
            </a:r>
            <a:r>
              <a:rPr lang="ru-RU" dirty="0"/>
              <a:t> от </a:t>
            </a:r>
            <a:r>
              <a:rPr lang="ru-RU" dirty="0" err="1"/>
              <a:t>основните</a:t>
            </a:r>
            <a:r>
              <a:rPr lang="ru-RU" dirty="0"/>
              <a:t> причини за неуспех при </a:t>
            </a:r>
            <a:r>
              <a:rPr lang="ru-RU" dirty="0" err="1"/>
              <a:t>прилагането</a:t>
            </a:r>
            <a:r>
              <a:rPr lang="ru-RU" dirty="0"/>
              <a:t> на АРТ </a:t>
            </a:r>
            <a:r>
              <a:rPr lang="ru-RU" dirty="0" err="1"/>
              <a:t>процедурите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т.нар</a:t>
            </a:r>
            <a:r>
              <a:rPr lang="ru-RU" dirty="0"/>
              <a:t>. </a:t>
            </a:r>
            <a:r>
              <a:rPr lang="ru-RU" dirty="0" err="1"/>
              <a:t>апоптични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(</a:t>
            </a:r>
            <a:r>
              <a:rPr lang="ru-RU" dirty="0" err="1"/>
              <a:t>такива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навлезли</a:t>
            </a:r>
            <a:r>
              <a:rPr lang="ru-RU" dirty="0"/>
              <a:t> в апоптоза – </a:t>
            </a:r>
            <a:r>
              <a:rPr lang="ru-RU" dirty="0" err="1"/>
              <a:t>програмирана</a:t>
            </a:r>
            <a:r>
              <a:rPr lang="ru-RU" dirty="0"/>
              <a:t> </a:t>
            </a:r>
            <a:r>
              <a:rPr lang="ru-RU" dirty="0" err="1"/>
              <a:t>клетъчна</a:t>
            </a:r>
            <a:r>
              <a:rPr lang="ru-RU" dirty="0"/>
              <a:t> </a:t>
            </a:r>
            <a:r>
              <a:rPr lang="ru-RU" dirty="0" err="1"/>
              <a:t>смърт</a:t>
            </a:r>
            <a:r>
              <a:rPr lang="ru-RU" dirty="0"/>
              <a:t>).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 err="1"/>
              <a:t>Апоптичните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клетки с </a:t>
            </a:r>
            <a:r>
              <a:rPr lang="ru-RU" dirty="0" err="1"/>
              <a:t>увредена</a:t>
            </a:r>
            <a:r>
              <a:rPr lang="ru-RU" dirty="0"/>
              <a:t> (</a:t>
            </a:r>
            <a:r>
              <a:rPr lang="ru-RU" dirty="0" err="1"/>
              <a:t>фрагментирана</a:t>
            </a:r>
            <a:r>
              <a:rPr lang="ru-RU" dirty="0"/>
              <a:t>) ДНК, </a:t>
            </a:r>
            <a:r>
              <a:rPr lang="ru-RU" dirty="0" err="1"/>
              <a:t>активирана</a:t>
            </a:r>
            <a:r>
              <a:rPr lang="ru-RU" dirty="0"/>
              <a:t> </a:t>
            </a:r>
            <a:r>
              <a:rPr lang="ru-RU" dirty="0" err="1"/>
              <a:t>каспаза</a:t>
            </a:r>
            <a:r>
              <a:rPr lang="ru-RU" dirty="0"/>
              <a:t> 3 и нарушен трансмембранен </a:t>
            </a:r>
            <a:r>
              <a:rPr lang="ru-RU" dirty="0" err="1"/>
              <a:t>митохондриален</a:t>
            </a:r>
            <a:r>
              <a:rPr lang="ru-RU" dirty="0"/>
              <a:t> потенциал.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/>
              <a:t>За </a:t>
            </a:r>
            <a:r>
              <a:rPr lang="ru-RU" dirty="0" err="1"/>
              <a:t>тези</a:t>
            </a:r>
            <a:r>
              <a:rPr lang="ru-RU" dirty="0"/>
              <a:t> нарушения е доказано, че корелират с </a:t>
            </a:r>
            <a:r>
              <a:rPr lang="ru-RU" dirty="0" err="1"/>
              <a:t>оплодителната</a:t>
            </a:r>
            <a:r>
              <a:rPr lang="ru-RU" dirty="0"/>
              <a:t> </a:t>
            </a:r>
            <a:r>
              <a:rPr lang="ru-RU" dirty="0" err="1"/>
              <a:t>способност</a:t>
            </a:r>
            <a:r>
              <a:rPr lang="ru-RU" dirty="0"/>
              <a:t> на </a:t>
            </a:r>
            <a:r>
              <a:rPr lang="ru-RU" dirty="0" err="1"/>
              <a:t>сперматозоидите</a:t>
            </a:r>
            <a:r>
              <a:rPr lang="ru-RU" dirty="0"/>
              <a:t> (</a:t>
            </a:r>
            <a:r>
              <a:rPr lang="ru-RU" dirty="0" err="1"/>
              <a:t>установено</a:t>
            </a:r>
            <a:r>
              <a:rPr lang="ru-RU" dirty="0"/>
              <a:t> посредством </a:t>
            </a:r>
            <a:r>
              <a:rPr lang="ru-RU" dirty="0" err="1"/>
              <a:t>спермален</a:t>
            </a:r>
            <a:r>
              <a:rPr lang="ru-RU" dirty="0"/>
              <a:t> </a:t>
            </a:r>
            <a:r>
              <a:rPr lang="ru-RU" dirty="0" err="1"/>
              <a:t>пенетрационен</a:t>
            </a:r>
            <a:r>
              <a:rPr lang="ru-RU" dirty="0"/>
              <a:t> тест).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06891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311424"/>
          </a:xfrm>
        </p:spPr>
        <p:txBody>
          <a:bodyPr>
            <a:noAutofit/>
          </a:bodyPr>
          <a:lstStyle/>
          <a:p>
            <a:r>
              <a:rPr lang="bg-BG" sz="3000" dirty="0"/>
              <a:t>Сортиране на клетките в магнитно поле – М</a:t>
            </a:r>
            <a:r>
              <a:rPr lang="en-US" sz="3000" dirty="0"/>
              <a:t>ACS (Magnetic Activated Cell Sorting)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Наличието</a:t>
            </a:r>
            <a:r>
              <a:rPr lang="ru-RU" dirty="0"/>
              <a:t> на </a:t>
            </a:r>
            <a:r>
              <a:rPr lang="ru-RU" dirty="0" err="1"/>
              <a:t>апоптични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</a:t>
            </a:r>
            <a:r>
              <a:rPr lang="ru-RU" dirty="0" err="1"/>
              <a:t>допринася</a:t>
            </a:r>
            <a:r>
              <a:rPr lang="ru-RU" dirty="0"/>
              <a:t> за </a:t>
            </a:r>
            <a:r>
              <a:rPr lang="ru-RU" dirty="0" err="1"/>
              <a:t>субоптималния</a:t>
            </a:r>
            <a:r>
              <a:rPr lang="ru-RU" dirty="0"/>
              <a:t> процент </a:t>
            </a:r>
            <a:r>
              <a:rPr lang="ru-RU" dirty="0" err="1"/>
              <a:t>успеваемост</a:t>
            </a:r>
            <a:r>
              <a:rPr lang="ru-RU" dirty="0"/>
              <a:t> от АРТ. </a:t>
            </a:r>
          </a:p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Още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, че </a:t>
            </a:r>
            <a:r>
              <a:rPr lang="ru-RU" dirty="0" err="1"/>
              <a:t>сперматозоидите</a:t>
            </a:r>
            <a:r>
              <a:rPr lang="ru-RU" dirty="0"/>
              <a:t> с </a:t>
            </a:r>
            <a:r>
              <a:rPr lang="ru-RU" dirty="0" err="1"/>
              <a:t>фрагментирана</a:t>
            </a:r>
            <a:r>
              <a:rPr lang="ru-RU" dirty="0"/>
              <a:t> ДНК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нормална</a:t>
            </a:r>
            <a:r>
              <a:rPr lang="ru-RU" dirty="0"/>
              <a:t> морфология и </a:t>
            </a:r>
            <a:r>
              <a:rPr lang="ru-RU" dirty="0" err="1"/>
              <a:t>подвижност</a:t>
            </a:r>
            <a:r>
              <a:rPr lang="ru-RU" dirty="0"/>
              <a:t> и не подлежат на </a:t>
            </a:r>
            <a:r>
              <a:rPr lang="ru-RU" dirty="0" err="1"/>
              <a:t>селектиране</a:t>
            </a:r>
            <a:r>
              <a:rPr lang="ru-RU" dirty="0"/>
              <a:t> (</a:t>
            </a:r>
            <a:r>
              <a:rPr lang="ru-RU" dirty="0" err="1"/>
              <a:t>отстраняване</a:t>
            </a:r>
            <a:r>
              <a:rPr lang="ru-RU" dirty="0"/>
              <a:t>) с </a:t>
            </a:r>
            <a:r>
              <a:rPr lang="ru-RU" dirty="0" err="1"/>
              <a:t>класическите</a:t>
            </a:r>
            <a:r>
              <a:rPr lang="ru-RU" dirty="0"/>
              <a:t> техники за </a:t>
            </a:r>
            <a:r>
              <a:rPr lang="ru-RU" dirty="0" err="1"/>
              <a:t>предварителна</a:t>
            </a:r>
            <a:r>
              <a:rPr lang="ru-RU" dirty="0"/>
              <a:t> обработка на </a:t>
            </a:r>
            <a:r>
              <a:rPr lang="ru-RU" dirty="0" err="1"/>
              <a:t>спермата</a:t>
            </a:r>
            <a:r>
              <a:rPr lang="ru-RU" dirty="0"/>
              <a:t>.</a:t>
            </a:r>
          </a:p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Dirican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(2016) </a:t>
            </a:r>
            <a:r>
              <a:rPr lang="ru-RU" dirty="0" err="1"/>
              <a:t>съобщават</a:t>
            </a:r>
            <a:r>
              <a:rPr lang="ru-RU" dirty="0"/>
              <a:t> за </a:t>
            </a:r>
            <a:r>
              <a:rPr lang="ru-RU" dirty="0" err="1"/>
              <a:t>по-висок</a:t>
            </a:r>
            <a:r>
              <a:rPr lang="ru-RU" dirty="0"/>
              <a:t> процент </a:t>
            </a:r>
            <a:r>
              <a:rPr lang="ru-RU" dirty="0" err="1"/>
              <a:t>качествени</a:t>
            </a:r>
            <a:r>
              <a:rPr lang="ru-RU" dirty="0"/>
              <a:t> </a:t>
            </a:r>
            <a:r>
              <a:rPr lang="ru-RU" dirty="0" err="1"/>
              <a:t>ембриони</a:t>
            </a:r>
            <a:r>
              <a:rPr lang="ru-RU" dirty="0"/>
              <a:t> и </a:t>
            </a:r>
            <a:r>
              <a:rPr lang="ru-RU" dirty="0" err="1"/>
              <a:t>по-висок</a:t>
            </a:r>
            <a:r>
              <a:rPr lang="ru-RU" dirty="0"/>
              <a:t> процент </a:t>
            </a:r>
            <a:r>
              <a:rPr lang="ru-RU" dirty="0" err="1"/>
              <a:t>бременности</a:t>
            </a:r>
            <a:r>
              <a:rPr lang="ru-RU" dirty="0"/>
              <a:t> при </a:t>
            </a:r>
            <a:r>
              <a:rPr lang="ru-RU" dirty="0" err="1"/>
              <a:t>сперматозоиди</a:t>
            </a:r>
            <a:r>
              <a:rPr lang="ru-RU" dirty="0"/>
              <a:t> </a:t>
            </a:r>
            <a:r>
              <a:rPr lang="ru-RU" dirty="0" err="1"/>
              <a:t>обработени</a:t>
            </a:r>
            <a:r>
              <a:rPr lang="ru-RU" dirty="0"/>
              <a:t> с МACS, </a:t>
            </a:r>
            <a:r>
              <a:rPr lang="ru-RU" dirty="0" err="1"/>
              <a:t>отколкото</a:t>
            </a:r>
            <a:r>
              <a:rPr lang="ru-RU" dirty="0"/>
              <a:t> след обработка само с </a:t>
            </a:r>
            <a:r>
              <a:rPr lang="ru-RU" dirty="0" err="1"/>
              <a:t>градиенти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212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39416"/>
          </a:xfrm>
        </p:spPr>
        <p:txBody>
          <a:bodyPr>
            <a:normAutofit/>
          </a:bodyPr>
          <a:lstStyle/>
          <a:p>
            <a:r>
              <a:rPr lang="en-US" sz="3000" dirty="0"/>
              <a:t>SDI (Sperm DNA Integrity)</a:t>
            </a:r>
            <a:r>
              <a:rPr lang="bg-BG" sz="3000" dirty="0"/>
              <a:t> и </a:t>
            </a:r>
            <a:r>
              <a:rPr lang="en-US" sz="3000" dirty="0"/>
              <a:t>SCD (Sperm Chromatin </a:t>
            </a:r>
            <a:r>
              <a:rPr lang="en-US" sz="3000" dirty="0" err="1"/>
              <a:t>Dispersin</a:t>
            </a:r>
            <a:r>
              <a:rPr lang="en-US" sz="3000" dirty="0"/>
              <a:t>, </a:t>
            </a:r>
            <a:r>
              <a:rPr lang="en-US" sz="3000" dirty="0" err="1"/>
              <a:t>Holosperm</a:t>
            </a:r>
            <a:r>
              <a:rPr lang="en-US" sz="3000" dirty="0"/>
              <a:t>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72471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/>
              <a:t>Един от </a:t>
            </a:r>
            <a:r>
              <a:rPr lang="ru-RU" dirty="0" err="1"/>
              <a:t>най</a:t>
            </a:r>
            <a:r>
              <a:rPr lang="ru-RU" dirty="0"/>
              <a:t>-широко </a:t>
            </a:r>
            <a:r>
              <a:rPr lang="ru-RU" dirty="0" err="1"/>
              <a:t>използваните</a:t>
            </a:r>
            <a:r>
              <a:rPr lang="ru-RU" dirty="0"/>
              <a:t> в </a:t>
            </a:r>
            <a:r>
              <a:rPr lang="ru-RU" dirty="0" err="1"/>
              <a:t>практиката</a:t>
            </a:r>
            <a:r>
              <a:rPr lang="ru-RU" dirty="0"/>
              <a:t> </a:t>
            </a:r>
            <a:r>
              <a:rPr lang="ru-RU" dirty="0" err="1"/>
              <a:t>тестове</a:t>
            </a:r>
            <a:r>
              <a:rPr lang="ru-RU" dirty="0"/>
              <a:t> за анализ на ДНК се </a:t>
            </a:r>
            <a:r>
              <a:rPr lang="ru-RU" dirty="0" err="1"/>
              <a:t>нарича</a:t>
            </a:r>
            <a:r>
              <a:rPr lang="ru-RU" dirty="0"/>
              <a:t> SDI (</a:t>
            </a:r>
            <a:r>
              <a:rPr lang="ru-RU" dirty="0" err="1"/>
              <a:t>Sperm</a:t>
            </a:r>
            <a:r>
              <a:rPr lang="ru-RU" dirty="0"/>
              <a:t> DNA </a:t>
            </a:r>
            <a:r>
              <a:rPr lang="ru-RU" dirty="0" err="1"/>
              <a:t>Integrity</a:t>
            </a:r>
            <a:r>
              <a:rPr lang="ru-RU" dirty="0"/>
              <a:t>) и </a:t>
            </a:r>
            <a:r>
              <a:rPr lang="ru-RU" dirty="0" err="1"/>
              <a:t>обикновено</a:t>
            </a:r>
            <a:r>
              <a:rPr lang="ru-RU" dirty="0"/>
              <a:t> е </a:t>
            </a:r>
            <a:r>
              <a:rPr lang="ru-RU" dirty="0" err="1"/>
              <a:t>подходящ</a:t>
            </a:r>
            <a:r>
              <a:rPr lang="ru-RU" dirty="0"/>
              <a:t> за </a:t>
            </a:r>
            <a:r>
              <a:rPr lang="ru-RU" dirty="0" err="1"/>
              <a:t>отчитане</a:t>
            </a:r>
            <a:r>
              <a:rPr lang="ru-RU" dirty="0"/>
              <a:t> с </a:t>
            </a:r>
            <a:r>
              <a:rPr lang="ru-RU" dirty="0" err="1"/>
              <a:t>по-голяма</a:t>
            </a:r>
            <a:r>
              <a:rPr lang="ru-RU" dirty="0"/>
              <a:t> </a:t>
            </a:r>
            <a:r>
              <a:rPr lang="ru-RU" dirty="0" err="1"/>
              <a:t>точност</a:t>
            </a:r>
            <a:r>
              <a:rPr lang="ru-RU" dirty="0"/>
              <a:t> при </a:t>
            </a:r>
            <a:r>
              <a:rPr lang="ru-RU" dirty="0" err="1"/>
              <a:t>пациенти</a:t>
            </a:r>
            <a:r>
              <a:rPr lang="ru-RU" dirty="0"/>
              <a:t> с над 3 млн. общ </a:t>
            </a:r>
            <a:r>
              <a:rPr lang="ru-RU" dirty="0" err="1"/>
              <a:t>брой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в </a:t>
            </a:r>
            <a:r>
              <a:rPr lang="ru-RU" dirty="0" err="1"/>
              <a:t>еякулата</a:t>
            </a:r>
            <a:r>
              <a:rPr lang="ru-RU" dirty="0"/>
              <a:t>. </a:t>
            </a:r>
          </a:p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изследване</a:t>
            </a:r>
            <a:r>
              <a:rPr lang="ru-RU" dirty="0"/>
              <a:t> е </a:t>
            </a:r>
            <a:r>
              <a:rPr lang="ru-RU" dirty="0" err="1"/>
              <a:t>бързо</a:t>
            </a:r>
            <a:r>
              <a:rPr lang="ru-RU" dirty="0"/>
              <a:t>, точно и </a:t>
            </a:r>
            <a:r>
              <a:rPr lang="ru-RU" dirty="0" err="1"/>
              <a:t>дава</a:t>
            </a:r>
            <a:r>
              <a:rPr lang="ru-RU" dirty="0"/>
              <a:t> </a:t>
            </a:r>
            <a:r>
              <a:rPr lang="ru-RU" dirty="0" err="1"/>
              <a:t>задълбочена</a:t>
            </a:r>
            <a:r>
              <a:rPr lang="ru-RU" dirty="0"/>
              <a:t> информация за </a:t>
            </a:r>
            <a:r>
              <a:rPr lang="ru-RU" dirty="0" err="1"/>
              <a:t>състоянието</a:t>
            </a:r>
            <a:r>
              <a:rPr lang="ru-RU" dirty="0"/>
              <a:t> на </a:t>
            </a:r>
            <a:r>
              <a:rPr lang="ru-RU" dirty="0" err="1"/>
              <a:t>спермалната</a:t>
            </a:r>
            <a:r>
              <a:rPr lang="ru-RU" dirty="0"/>
              <a:t> ДНК и </a:t>
            </a:r>
            <a:r>
              <a:rPr lang="ru-RU" dirty="0" err="1"/>
              <a:t>оплодителната</a:t>
            </a:r>
            <a:r>
              <a:rPr lang="ru-RU" dirty="0"/>
              <a:t> </a:t>
            </a:r>
            <a:r>
              <a:rPr lang="ru-RU" dirty="0" err="1"/>
              <a:t>способност</a:t>
            </a:r>
            <a:r>
              <a:rPr lang="ru-RU" dirty="0"/>
              <a:t> на </a:t>
            </a:r>
            <a:r>
              <a:rPr lang="ru-RU" dirty="0" err="1"/>
              <a:t>сперматозоидите</a:t>
            </a:r>
            <a:r>
              <a:rPr lang="ru-RU" dirty="0"/>
              <a:t>. </a:t>
            </a:r>
          </a:p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Разновидност</a:t>
            </a:r>
            <a:r>
              <a:rPr lang="ru-RU" dirty="0"/>
              <a:t> на SDI теста е един друг тест наречен SCD (</a:t>
            </a:r>
            <a:r>
              <a:rPr lang="ru-RU" dirty="0" err="1"/>
              <a:t>Sperm</a:t>
            </a:r>
            <a:r>
              <a:rPr lang="ru-RU" dirty="0"/>
              <a:t> </a:t>
            </a:r>
            <a:r>
              <a:rPr lang="ru-RU" dirty="0" err="1"/>
              <a:t>Chromatin</a:t>
            </a:r>
            <a:r>
              <a:rPr lang="ru-RU" dirty="0"/>
              <a:t> </a:t>
            </a:r>
            <a:r>
              <a:rPr lang="ru-RU" dirty="0" err="1"/>
              <a:t>Dispersin</a:t>
            </a:r>
            <a:r>
              <a:rPr lang="ru-RU" dirty="0"/>
              <a:t>, </a:t>
            </a:r>
            <a:r>
              <a:rPr lang="ru-RU" dirty="0" err="1"/>
              <a:t>Holosperm</a:t>
            </a:r>
            <a:r>
              <a:rPr lang="ru-RU" dirty="0"/>
              <a:t>), </a:t>
            </a:r>
            <a:r>
              <a:rPr lang="ru-RU" dirty="0" err="1"/>
              <a:t>които</a:t>
            </a:r>
            <a:r>
              <a:rPr lang="ru-RU" dirty="0"/>
              <a:t> е </a:t>
            </a:r>
            <a:r>
              <a:rPr lang="ru-RU" dirty="0" err="1"/>
              <a:t>лесен</a:t>
            </a:r>
            <a:r>
              <a:rPr lang="ru-RU" dirty="0"/>
              <a:t>,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бърз</a:t>
            </a:r>
            <a:r>
              <a:rPr lang="ru-RU" dirty="0"/>
              <a:t>, точен и </a:t>
            </a:r>
            <a:r>
              <a:rPr lang="ru-RU" dirty="0" err="1"/>
              <a:t>евтин</a:t>
            </a:r>
            <a:r>
              <a:rPr lang="ru-RU" dirty="0"/>
              <a:t> и се </a:t>
            </a:r>
            <a:r>
              <a:rPr lang="ru-RU" dirty="0" err="1"/>
              <a:t>прилага</a:t>
            </a:r>
            <a:r>
              <a:rPr lang="ru-RU" dirty="0"/>
              <a:t> за анализ на </a:t>
            </a:r>
            <a:r>
              <a:rPr lang="ru-RU" dirty="0" err="1"/>
              <a:t>увредената</a:t>
            </a:r>
            <a:r>
              <a:rPr lang="ru-RU" dirty="0"/>
              <a:t> ДНК при </a:t>
            </a:r>
            <a:r>
              <a:rPr lang="ru-RU" dirty="0" err="1"/>
              <a:t>мъже</a:t>
            </a:r>
            <a:r>
              <a:rPr lang="ru-RU" dirty="0"/>
              <a:t> с обща концентрация на </a:t>
            </a:r>
            <a:r>
              <a:rPr lang="ru-RU" dirty="0" err="1"/>
              <a:t>сперматозоидите</a:t>
            </a:r>
            <a:r>
              <a:rPr lang="ru-RU" dirty="0"/>
              <a:t> &lt; 3 млн. за </a:t>
            </a:r>
            <a:r>
              <a:rPr lang="ru-RU" dirty="0" err="1"/>
              <a:t>еякулата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3719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51384"/>
          </a:xfrm>
        </p:spPr>
        <p:txBody>
          <a:bodyPr>
            <a:normAutofit/>
          </a:bodyPr>
          <a:lstStyle/>
          <a:p>
            <a:r>
              <a:rPr lang="bg-BG" sz="3000" dirty="0"/>
              <a:t>В</a:t>
            </a:r>
            <a:r>
              <a:rPr lang="en-US" sz="3000" dirty="0" err="1"/>
              <a:t>irefringence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/>
              <a:t>Нов </a:t>
            </a:r>
            <a:r>
              <a:rPr lang="ru-RU" sz="1800" dirty="0" err="1"/>
              <a:t>неинвазивен</a:t>
            </a:r>
            <a:r>
              <a:rPr lang="ru-RU" sz="1800" dirty="0"/>
              <a:t> метод за </a:t>
            </a:r>
            <a:r>
              <a:rPr lang="ru-RU" sz="1800" dirty="0" err="1"/>
              <a:t>избор</a:t>
            </a:r>
            <a:r>
              <a:rPr lang="ru-RU" sz="1800" dirty="0"/>
              <a:t> на </a:t>
            </a:r>
            <a:r>
              <a:rPr lang="ru-RU" sz="1800" dirty="0" err="1"/>
              <a:t>сперматозоиди</a:t>
            </a:r>
            <a:r>
              <a:rPr lang="ru-RU" sz="1800" dirty="0"/>
              <a:t> за ICSI е </a:t>
            </a:r>
            <a:r>
              <a:rPr lang="ru-RU" sz="1800" dirty="0" err="1"/>
              <a:t>свързан</a:t>
            </a:r>
            <a:r>
              <a:rPr lang="ru-RU" sz="1800" dirty="0"/>
              <a:t> с </a:t>
            </a:r>
            <a:r>
              <a:rPr lang="ru-RU" sz="1800" dirty="0" err="1"/>
              <a:t>явлението</a:t>
            </a:r>
            <a:r>
              <a:rPr lang="ru-RU" sz="1800" dirty="0"/>
              <a:t> „</a:t>
            </a:r>
            <a:r>
              <a:rPr lang="ru-RU" sz="1800" dirty="0" err="1"/>
              <a:t>birefringence</a:t>
            </a:r>
            <a:r>
              <a:rPr lang="ru-RU" sz="1800" dirty="0"/>
              <a:t>” – </a:t>
            </a:r>
            <a:r>
              <a:rPr lang="ru-RU" sz="1800" dirty="0" err="1"/>
              <a:t>вътрешно</a:t>
            </a:r>
            <a:r>
              <a:rPr lang="ru-RU" sz="1800" dirty="0"/>
              <a:t> </a:t>
            </a:r>
            <a:r>
              <a:rPr lang="ru-RU" sz="1800" dirty="0" err="1"/>
              <a:t>оптично</a:t>
            </a:r>
            <a:r>
              <a:rPr lang="ru-RU" sz="1800" dirty="0"/>
              <a:t> свойство на </a:t>
            </a:r>
            <a:r>
              <a:rPr lang="ru-RU" sz="1800" dirty="0" err="1"/>
              <a:t>изследваните</a:t>
            </a:r>
            <a:r>
              <a:rPr lang="ru-RU" sz="1800" dirty="0"/>
              <a:t> </a:t>
            </a:r>
            <a:r>
              <a:rPr lang="ru-RU" sz="1800" dirty="0" err="1"/>
              <a:t>структури</a:t>
            </a:r>
            <a:r>
              <a:rPr lang="ru-RU" sz="1800" dirty="0"/>
              <a:t>. </a:t>
            </a:r>
          </a:p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800" dirty="0"/>
              <a:t>При </a:t>
            </a:r>
            <a:r>
              <a:rPr lang="ru-RU" sz="1800" dirty="0" err="1"/>
              <a:t>този</a:t>
            </a:r>
            <a:r>
              <a:rPr lang="ru-RU" sz="1800" dirty="0"/>
              <a:t> метод се </a:t>
            </a:r>
            <a:r>
              <a:rPr lang="ru-RU" sz="1800" dirty="0" err="1"/>
              <a:t>генерира</a:t>
            </a:r>
            <a:r>
              <a:rPr lang="ru-RU" sz="1800" dirty="0"/>
              <a:t> </a:t>
            </a:r>
            <a:r>
              <a:rPr lang="ru-RU" sz="1800" dirty="0" err="1"/>
              <a:t>поляризирана</a:t>
            </a:r>
            <a:r>
              <a:rPr lang="ru-RU" sz="1800" dirty="0"/>
              <a:t> светлина, </a:t>
            </a:r>
            <a:r>
              <a:rPr lang="ru-RU" sz="1800" dirty="0" err="1"/>
              <a:t>която</a:t>
            </a:r>
            <a:r>
              <a:rPr lang="ru-RU" sz="1800" dirty="0"/>
              <a:t> се пропуска </a:t>
            </a:r>
            <a:r>
              <a:rPr lang="ru-RU" sz="1800" dirty="0" err="1"/>
              <a:t>през</a:t>
            </a:r>
            <a:r>
              <a:rPr lang="ru-RU" sz="1800" dirty="0"/>
              <a:t> </a:t>
            </a:r>
            <a:r>
              <a:rPr lang="ru-RU" sz="1800" dirty="0" err="1"/>
              <a:t>обекта</a:t>
            </a:r>
            <a:r>
              <a:rPr lang="ru-RU" sz="1800" dirty="0"/>
              <a:t> (сперматозоид, яйцеклетка) и в </a:t>
            </a:r>
            <a:r>
              <a:rPr lang="ru-RU" sz="1800" dirty="0" err="1"/>
              <a:t>зависимост</a:t>
            </a:r>
            <a:r>
              <a:rPr lang="ru-RU" sz="1800" dirty="0"/>
              <a:t> от </a:t>
            </a:r>
            <a:r>
              <a:rPr lang="ru-RU" sz="1800" dirty="0" err="1"/>
              <a:t>анизотропната</a:t>
            </a:r>
            <a:r>
              <a:rPr lang="ru-RU" sz="1800" dirty="0"/>
              <a:t> характеристика на </a:t>
            </a:r>
            <a:r>
              <a:rPr lang="ru-RU" sz="1800" dirty="0" err="1"/>
              <a:t>протоплазмената</a:t>
            </a:r>
            <a:r>
              <a:rPr lang="ru-RU" sz="1800" dirty="0"/>
              <a:t> структура на </a:t>
            </a:r>
            <a:r>
              <a:rPr lang="ru-RU" sz="1800" dirty="0" err="1"/>
              <a:t>клетъчните</a:t>
            </a:r>
            <a:r>
              <a:rPr lang="ru-RU" sz="1800" dirty="0"/>
              <a:t> части, </a:t>
            </a:r>
            <a:r>
              <a:rPr lang="ru-RU" sz="1800" dirty="0" err="1"/>
              <a:t>през</a:t>
            </a:r>
            <a:r>
              <a:rPr lang="ru-RU" sz="1800" dirty="0"/>
              <a:t>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преминава</a:t>
            </a:r>
            <a:r>
              <a:rPr lang="ru-RU" sz="1800" dirty="0"/>
              <a:t>, </a:t>
            </a:r>
            <a:r>
              <a:rPr lang="ru-RU" sz="1800" dirty="0" err="1"/>
              <a:t>светлината</a:t>
            </a:r>
            <a:r>
              <a:rPr lang="ru-RU" sz="1800" dirty="0"/>
              <a:t> се </a:t>
            </a:r>
            <a:r>
              <a:rPr lang="ru-RU" sz="1800" dirty="0" err="1"/>
              <a:t>пречупва</a:t>
            </a:r>
            <a:r>
              <a:rPr lang="ru-RU" sz="1800" dirty="0"/>
              <a:t> по различен начин.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sz="1800" dirty="0"/>
              <a:t>Като </a:t>
            </a:r>
            <a:r>
              <a:rPr lang="ru-RU" sz="1800" dirty="0" err="1"/>
              <a:t>краен</a:t>
            </a:r>
            <a:r>
              <a:rPr lang="ru-RU" sz="1800" dirty="0"/>
              <a:t> </a:t>
            </a:r>
            <a:r>
              <a:rPr lang="ru-RU" sz="1800" dirty="0" err="1"/>
              <a:t>резултат</a:t>
            </a:r>
            <a:r>
              <a:rPr lang="ru-RU" sz="1800" dirty="0"/>
              <a:t> </a:t>
            </a:r>
            <a:r>
              <a:rPr lang="ru-RU" sz="1800" dirty="0" err="1"/>
              <a:t>структури</a:t>
            </a:r>
            <a:r>
              <a:rPr lang="ru-RU" sz="1800" dirty="0"/>
              <a:t>, </a:t>
            </a:r>
            <a:r>
              <a:rPr lang="ru-RU" sz="1800" dirty="0" err="1"/>
              <a:t>които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правилно</a:t>
            </a:r>
            <a:r>
              <a:rPr lang="ru-RU" sz="1800" dirty="0"/>
              <a:t> </a:t>
            </a:r>
            <a:r>
              <a:rPr lang="ru-RU" sz="1800" dirty="0" err="1"/>
              <a:t>подредени</a:t>
            </a:r>
            <a:r>
              <a:rPr lang="ru-RU" sz="1800" dirty="0"/>
              <a:t> – ядро, </a:t>
            </a:r>
            <a:r>
              <a:rPr lang="ru-RU" sz="1800" dirty="0" err="1"/>
              <a:t>акрозома</a:t>
            </a:r>
            <a:r>
              <a:rPr lang="ru-RU" sz="1800" dirty="0"/>
              <a:t> и </a:t>
            </a:r>
            <a:r>
              <a:rPr lang="ru-RU" sz="1800" dirty="0" err="1"/>
              <a:t>шийка</a:t>
            </a:r>
            <a:r>
              <a:rPr lang="ru-RU" sz="1800" dirty="0"/>
              <a:t> (при </a:t>
            </a:r>
            <a:r>
              <a:rPr lang="ru-RU" sz="1800" dirty="0" err="1"/>
              <a:t>сперматозоидите</a:t>
            </a:r>
            <a:r>
              <a:rPr lang="ru-RU" sz="1800" dirty="0"/>
              <a:t>) и </a:t>
            </a:r>
            <a:r>
              <a:rPr lang="ru-RU" sz="1800" dirty="0" err="1"/>
              <a:t>zona</a:t>
            </a:r>
            <a:r>
              <a:rPr lang="ru-RU" sz="1800" dirty="0"/>
              <a:t> </a:t>
            </a:r>
            <a:r>
              <a:rPr lang="ru-RU" sz="1800" dirty="0" err="1"/>
              <a:t>pellucida</a:t>
            </a:r>
            <a:r>
              <a:rPr lang="ru-RU" sz="1800" dirty="0"/>
              <a:t> и </a:t>
            </a:r>
            <a:r>
              <a:rPr lang="ru-RU" sz="1800" dirty="0" err="1"/>
              <a:t>делителното</a:t>
            </a:r>
            <a:r>
              <a:rPr lang="ru-RU" sz="1800" dirty="0"/>
              <a:t> </a:t>
            </a:r>
            <a:r>
              <a:rPr lang="ru-RU" sz="1800" dirty="0" err="1"/>
              <a:t>вретено</a:t>
            </a:r>
            <a:r>
              <a:rPr lang="ru-RU" sz="1800" dirty="0"/>
              <a:t> (при </a:t>
            </a:r>
            <a:r>
              <a:rPr lang="ru-RU" sz="1800" dirty="0" err="1"/>
              <a:t>яйцеклетката</a:t>
            </a:r>
            <a:r>
              <a:rPr lang="ru-RU" sz="1800" dirty="0"/>
              <a:t>), светят ярко.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sz="1800" dirty="0" err="1"/>
              <a:t>Степента</a:t>
            </a:r>
            <a:r>
              <a:rPr lang="ru-RU" sz="1800" dirty="0"/>
              <a:t> на </a:t>
            </a:r>
            <a:r>
              <a:rPr lang="ru-RU" sz="1800" dirty="0" err="1"/>
              <a:t>светене</a:t>
            </a:r>
            <a:r>
              <a:rPr lang="ru-RU" sz="1800" dirty="0"/>
              <a:t> се </a:t>
            </a:r>
            <a:r>
              <a:rPr lang="ru-RU" sz="1800" dirty="0" err="1"/>
              <a:t>изразява</a:t>
            </a:r>
            <a:r>
              <a:rPr lang="ru-RU" sz="1800" dirty="0"/>
              <a:t> </a:t>
            </a:r>
            <a:r>
              <a:rPr lang="ru-RU" sz="1800" dirty="0" err="1"/>
              <a:t>числово</a:t>
            </a:r>
            <a:r>
              <a:rPr lang="ru-RU" sz="1800" dirty="0"/>
              <a:t> и </a:t>
            </a:r>
            <a:r>
              <a:rPr lang="ru-RU" sz="1800" dirty="0" err="1"/>
              <a:t>получените</a:t>
            </a:r>
            <a:r>
              <a:rPr lang="ru-RU" sz="1800" dirty="0"/>
              <a:t> </a:t>
            </a:r>
            <a:r>
              <a:rPr lang="ru-RU" sz="1800" dirty="0" err="1"/>
              <a:t>стойности</a:t>
            </a:r>
            <a:r>
              <a:rPr lang="ru-RU" sz="1800" dirty="0"/>
              <a:t> </a:t>
            </a:r>
            <a:r>
              <a:rPr lang="ru-RU" sz="1800" dirty="0" err="1"/>
              <a:t>дават</a:t>
            </a:r>
            <a:r>
              <a:rPr lang="ru-RU" sz="1800" dirty="0"/>
              <a:t> </a:t>
            </a:r>
            <a:r>
              <a:rPr lang="ru-RU" sz="1800" dirty="0" err="1"/>
              <a:t>възможност</a:t>
            </a:r>
            <a:r>
              <a:rPr lang="ru-RU" sz="1800" dirty="0"/>
              <a:t> за </a:t>
            </a:r>
            <a:r>
              <a:rPr lang="ru-RU" sz="1800" dirty="0" err="1"/>
              <a:t>количествена</a:t>
            </a:r>
            <a:r>
              <a:rPr lang="ru-RU" sz="1800" dirty="0"/>
              <a:t> оценка на получения сигнал.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sz="1800" dirty="0" err="1"/>
              <a:t>Този</a:t>
            </a:r>
            <a:r>
              <a:rPr lang="ru-RU" sz="1800" dirty="0"/>
              <a:t> метод се </a:t>
            </a:r>
            <a:r>
              <a:rPr lang="ru-RU" sz="1800" dirty="0" err="1"/>
              <a:t>прилага</a:t>
            </a:r>
            <a:r>
              <a:rPr lang="ru-RU" sz="1800" dirty="0"/>
              <a:t> от ограничен </a:t>
            </a:r>
            <a:r>
              <a:rPr lang="ru-RU" sz="1800" dirty="0" err="1"/>
              <a:t>брой</a:t>
            </a:r>
            <a:r>
              <a:rPr lang="ru-RU" sz="1800" dirty="0"/>
              <a:t> клиники в света.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sz="1800" dirty="0" err="1"/>
              <a:t>Това</a:t>
            </a:r>
            <a:r>
              <a:rPr lang="ru-RU" sz="1800" dirty="0"/>
              <a:t> е един от </a:t>
            </a:r>
            <a:r>
              <a:rPr lang="ru-RU" sz="1800" dirty="0" err="1"/>
              <a:t>новите</a:t>
            </a:r>
            <a:r>
              <a:rPr lang="ru-RU" sz="1800" dirty="0"/>
              <a:t> подходи за </a:t>
            </a:r>
            <a:r>
              <a:rPr lang="ru-RU" sz="1800" dirty="0" err="1"/>
              <a:t>избор</a:t>
            </a:r>
            <a:r>
              <a:rPr lang="ru-RU" sz="1800" dirty="0"/>
              <a:t> на </a:t>
            </a:r>
            <a:r>
              <a:rPr lang="ru-RU" sz="1800" dirty="0" err="1"/>
              <a:t>гамети</a:t>
            </a:r>
            <a:r>
              <a:rPr lang="ru-RU" sz="1800" dirty="0"/>
              <a:t> (</a:t>
            </a:r>
            <a:r>
              <a:rPr lang="ru-RU" sz="1800" dirty="0" err="1"/>
              <a:t>сперматозоиди</a:t>
            </a:r>
            <a:r>
              <a:rPr lang="ru-RU" sz="1800" dirty="0"/>
              <a:t> и яйцеклетки).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37607476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95400"/>
          </a:xfrm>
        </p:spPr>
        <p:txBody>
          <a:bodyPr>
            <a:noAutofit/>
          </a:bodyPr>
          <a:lstStyle/>
          <a:p>
            <a:r>
              <a:rPr lang="en-US" sz="3000" dirty="0"/>
              <a:t>IMSI </a:t>
            </a:r>
            <a:r>
              <a:rPr lang="en-US" sz="3000" dirty="0" err="1"/>
              <a:t>метод</a:t>
            </a:r>
            <a:r>
              <a:rPr lang="en-US" sz="3000" dirty="0"/>
              <a:t> (</a:t>
            </a:r>
            <a:r>
              <a:rPr lang="en-US" sz="3000" dirty="0" err="1"/>
              <a:t>Intracytoplazmic</a:t>
            </a:r>
            <a:r>
              <a:rPr lang="en-US" sz="3000" dirty="0"/>
              <a:t> Morphologically selected Sperm </a:t>
            </a:r>
            <a:r>
              <a:rPr lang="en-US" sz="3000" dirty="0" err="1"/>
              <a:t>Injectin</a:t>
            </a:r>
            <a:r>
              <a:rPr lang="en-US" sz="3000" dirty="0"/>
              <a:t>)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 err="1"/>
              <a:t>Морфологичното</a:t>
            </a:r>
            <a:r>
              <a:rPr lang="ru-RU" dirty="0"/>
              <a:t> </a:t>
            </a:r>
            <a:r>
              <a:rPr lang="ru-RU" dirty="0" err="1"/>
              <a:t>селектиране</a:t>
            </a:r>
            <a:r>
              <a:rPr lang="ru-RU" dirty="0"/>
              <a:t> е </a:t>
            </a:r>
            <a:r>
              <a:rPr lang="ru-RU" dirty="0" err="1"/>
              <a:t>свързано</a:t>
            </a:r>
            <a:r>
              <a:rPr lang="ru-RU" dirty="0"/>
              <a:t> с наблюдение на </a:t>
            </a:r>
            <a:r>
              <a:rPr lang="ru-RU" dirty="0" err="1"/>
              <a:t>сперматозоидите</a:t>
            </a:r>
            <a:r>
              <a:rPr lang="ru-RU" dirty="0"/>
              <a:t> под </a:t>
            </a:r>
            <a:r>
              <a:rPr lang="ru-RU" dirty="0" err="1"/>
              <a:t>голямо</a:t>
            </a:r>
            <a:r>
              <a:rPr lang="ru-RU" dirty="0"/>
              <a:t> увеличение (около 6 000 </a:t>
            </a:r>
            <a:r>
              <a:rPr lang="ru-RU" dirty="0" err="1"/>
              <a:t>пъти</a:t>
            </a:r>
            <a:r>
              <a:rPr lang="ru-RU" dirty="0"/>
              <a:t>),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дава</a:t>
            </a:r>
            <a:r>
              <a:rPr lang="ru-RU" dirty="0"/>
              <a:t> </a:t>
            </a:r>
            <a:r>
              <a:rPr lang="ru-RU" dirty="0" err="1"/>
              <a:t>възможност</a:t>
            </a:r>
            <a:r>
              <a:rPr lang="ru-RU" dirty="0"/>
              <a:t> да се </a:t>
            </a:r>
            <a:r>
              <a:rPr lang="ru-RU" dirty="0" err="1"/>
              <a:t>направи</a:t>
            </a:r>
            <a:r>
              <a:rPr lang="ru-RU" dirty="0"/>
              <a:t> подробна </a:t>
            </a:r>
            <a:r>
              <a:rPr lang="ru-RU" dirty="0" err="1"/>
              <a:t>визуална</a:t>
            </a:r>
            <a:r>
              <a:rPr lang="ru-RU" dirty="0"/>
              <a:t> оценка на </a:t>
            </a:r>
            <a:r>
              <a:rPr lang="ru-RU" dirty="0" err="1"/>
              <a:t>важни</a:t>
            </a:r>
            <a:r>
              <a:rPr lang="ru-RU" dirty="0"/>
              <a:t> </a:t>
            </a:r>
            <a:r>
              <a:rPr lang="ru-RU" dirty="0" err="1"/>
              <a:t>субклетъчни</a:t>
            </a:r>
            <a:r>
              <a:rPr lang="ru-RU" dirty="0"/>
              <a:t> </a:t>
            </a:r>
            <a:r>
              <a:rPr lang="ru-RU" dirty="0" err="1"/>
              <a:t>органели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ядро, (</a:t>
            </a:r>
            <a:r>
              <a:rPr lang="ru-RU" dirty="0" err="1"/>
              <a:t>където</a:t>
            </a:r>
            <a:r>
              <a:rPr lang="ru-RU" dirty="0"/>
              <a:t> се </a:t>
            </a:r>
            <a:r>
              <a:rPr lang="ru-RU" dirty="0" err="1"/>
              <a:t>съхранява</a:t>
            </a:r>
            <a:r>
              <a:rPr lang="ru-RU" dirty="0"/>
              <a:t> </a:t>
            </a:r>
            <a:r>
              <a:rPr lang="ru-RU" dirty="0" err="1"/>
              <a:t>генетичния</a:t>
            </a:r>
            <a:r>
              <a:rPr lang="ru-RU" dirty="0"/>
              <a:t> материал), </a:t>
            </a:r>
            <a:r>
              <a:rPr lang="ru-RU" dirty="0" err="1"/>
              <a:t>акрозома</a:t>
            </a:r>
            <a:r>
              <a:rPr lang="ru-RU" dirty="0"/>
              <a:t>, </a:t>
            </a:r>
            <a:r>
              <a:rPr lang="ru-RU" dirty="0" err="1"/>
              <a:t>постакрозомална</a:t>
            </a:r>
            <a:r>
              <a:rPr lang="ru-RU" dirty="0"/>
              <a:t> ламина, </a:t>
            </a:r>
            <a:r>
              <a:rPr lang="ru-RU" dirty="0" err="1"/>
              <a:t>шийка</a:t>
            </a:r>
            <a:r>
              <a:rPr lang="ru-RU" dirty="0"/>
              <a:t>, митохондрии и опашка.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dirty="0" err="1"/>
              <a:t>Тази</a:t>
            </a:r>
            <a:r>
              <a:rPr lang="ru-RU" dirty="0"/>
              <a:t> техника </a:t>
            </a:r>
            <a:r>
              <a:rPr lang="ru-RU" dirty="0" err="1"/>
              <a:t>позволява</a:t>
            </a:r>
            <a:r>
              <a:rPr lang="ru-RU" dirty="0"/>
              <a:t> да се </a:t>
            </a:r>
            <a:r>
              <a:rPr lang="ru-RU" dirty="0" err="1"/>
              <a:t>открият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иначе </a:t>
            </a:r>
            <a:r>
              <a:rPr lang="ru-RU" dirty="0" err="1"/>
              <a:t>остават</a:t>
            </a:r>
            <a:r>
              <a:rPr lang="ru-RU" dirty="0"/>
              <a:t> </a:t>
            </a:r>
            <a:r>
              <a:rPr lang="ru-RU" dirty="0" err="1"/>
              <a:t>скрити</a:t>
            </a:r>
            <a:r>
              <a:rPr lang="ru-RU" dirty="0"/>
              <a:t> при </a:t>
            </a:r>
            <a:r>
              <a:rPr lang="ru-RU" dirty="0" err="1"/>
              <a:t>стандартните</a:t>
            </a:r>
            <a:r>
              <a:rPr lang="ru-RU" dirty="0"/>
              <a:t> </a:t>
            </a:r>
            <a:r>
              <a:rPr lang="ru-RU" dirty="0" err="1"/>
              <a:t>морфологични</a:t>
            </a:r>
            <a:r>
              <a:rPr lang="ru-RU" dirty="0"/>
              <a:t> </a:t>
            </a:r>
            <a:r>
              <a:rPr lang="ru-RU" dirty="0" err="1"/>
              <a:t>изследвания</a:t>
            </a:r>
            <a:r>
              <a:rPr lang="ru-RU" dirty="0"/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dirty="0" err="1"/>
              <a:t>Подбирането</a:t>
            </a:r>
            <a:r>
              <a:rPr lang="ru-RU" dirty="0"/>
              <a:t> на </a:t>
            </a:r>
            <a:r>
              <a:rPr lang="ru-RU" dirty="0" err="1"/>
              <a:t>сперматозоиди</a:t>
            </a:r>
            <a:r>
              <a:rPr lang="ru-RU" dirty="0"/>
              <a:t> чрез  IMSI и </a:t>
            </a:r>
            <a:r>
              <a:rPr lang="ru-RU" dirty="0" err="1"/>
              <a:t>използването</a:t>
            </a:r>
            <a:r>
              <a:rPr lang="ru-RU" dirty="0"/>
              <a:t> им за ICSI </a:t>
            </a:r>
            <a:r>
              <a:rPr lang="ru-RU" dirty="0" err="1"/>
              <a:t>осигурява</a:t>
            </a:r>
            <a:r>
              <a:rPr lang="ru-RU" dirty="0"/>
              <a:t> </a:t>
            </a:r>
            <a:r>
              <a:rPr lang="ru-RU" dirty="0" err="1"/>
              <a:t>по-сигурно</a:t>
            </a:r>
            <a:r>
              <a:rPr lang="ru-RU" dirty="0"/>
              <a:t> и </a:t>
            </a:r>
            <a:r>
              <a:rPr lang="ru-RU" dirty="0" err="1"/>
              <a:t>надеждно</a:t>
            </a:r>
            <a:r>
              <a:rPr lang="ru-RU" dirty="0"/>
              <a:t> </a:t>
            </a:r>
            <a:r>
              <a:rPr lang="ru-RU" dirty="0" err="1"/>
              <a:t>оплождане</a:t>
            </a:r>
            <a:r>
              <a:rPr lang="ru-RU" dirty="0"/>
              <a:t> на </a:t>
            </a:r>
            <a:r>
              <a:rPr lang="ru-RU" dirty="0" err="1"/>
              <a:t>яйцеклетките</a:t>
            </a:r>
            <a:r>
              <a:rPr lang="ru-RU" dirty="0"/>
              <a:t>, </a:t>
            </a:r>
            <a:r>
              <a:rPr lang="ru-RU" dirty="0" err="1"/>
              <a:t>повишава</a:t>
            </a:r>
            <a:r>
              <a:rPr lang="ru-RU" dirty="0"/>
              <a:t> </a:t>
            </a:r>
            <a:r>
              <a:rPr lang="ru-RU" dirty="0" err="1"/>
              <a:t>имплантационния</a:t>
            </a:r>
            <a:r>
              <a:rPr lang="ru-RU" dirty="0"/>
              <a:t> потенциал и </a:t>
            </a:r>
            <a:r>
              <a:rPr lang="ru-RU" dirty="0" err="1"/>
              <a:t>намалява</a:t>
            </a:r>
            <a:r>
              <a:rPr lang="ru-RU" dirty="0"/>
              <a:t> </a:t>
            </a:r>
            <a:r>
              <a:rPr lang="ru-RU" dirty="0" err="1"/>
              <a:t>абортите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2345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just"/>
            <a:r>
              <a:rPr lang="ru-RU" sz="3000" dirty="0"/>
              <a:t>Единичен </a:t>
            </a:r>
            <a:r>
              <a:rPr lang="ru-RU" sz="3000" dirty="0" err="1"/>
              <a:t>лазерен</a:t>
            </a:r>
            <a:r>
              <a:rPr lang="ru-RU" sz="3000" dirty="0"/>
              <a:t> удар </a:t>
            </a:r>
            <a:r>
              <a:rPr lang="ru-RU" sz="3000" dirty="0" err="1"/>
              <a:t>върху</a:t>
            </a:r>
            <a:r>
              <a:rPr lang="ru-RU" sz="3000" dirty="0"/>
              <a:t> </a:t>
            </a:r>
            <a:r>
              <a:rPr lang="ru-RU" sz="3000" dirty="0" err="1"/>
              <a:t>крайното</a:t>
            </a:r>
            <a:r>
              <a:rPr lang="ru-RU" sz="3000" dirty="0"/>
              <a:t> окончание на </a:t>
            </a:r>
            <a:r>
              <a:rPr lang="ru-RU" sz="3000" dirty="0" err="1"/>
              <a:t>опашката</a:t>
            </a:r>
            <a:r>
              <a:rPr lang="ru-RU" sz="3000" dirty="0"/>
              <a:t> на сперматозоида</a:t>
            </a:r>
            <a:endParaRPr lang="bg-BG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жизнени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не </a:t>
            </a:r>
            <a:r>
              <a:rPr lang="ru-RU" dirty="0" err="1"/>
              <a:t>могат</a:t>
            </a:r>
            <a:r>
              <a:rPr lang="ru-RU" dirty="0"/>
              <a:t> да се </a:t>
            </a:r>
            <a:r>
              <a:rPr lang="ru-RU" dirty="0" err="1"/>
              <a:t>подберат</a:t>
            </a:r>
            <a:r>
              <a:rPr lang="ru-RU" dirty="0"/>
              <a:t> само по </a:t>
            </a:r>
            <a:r>
              <a:rPr lang="ru-RU" dirty="0" err="1"/>
              <a:t>морфологични</a:t>
            </a:r>
            <a:r>
              <a:rPr lang="ru-RU" dirty="0"/>
              <a:t> </a:t>
            </a:r>
            <a:r>
              <a:rPr lang="ru-RU" dirty="0" err="1"/>
              <a:t>белези</a:t>
            </a:r>
            <a:r>
              <a:rPr lang="ru-RU" dirty="0"/>
              <a:t>, те </a:t>
            </a:r>
            <a:r>
              <a:rPr lang="ru-RU" dirty="0" err="1"/>
              <a:t>могат</a:t>
            </a:r>
            <a:r>
              <a:rPr lang="ru-RU" dirty="0"/>
              <a:t> да се </a:t>
            </a:r>
            <a:r>
              <a:rPr lang="ru-RU" dirty="0" err="1"/>
              <a:t>селектират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подвижността</a:t>
            </a:r>
            <a:r>
              <a:rPr lang="ru-RU" dirty="0"/>
              <a:t> и по – друг способ. T.M. </a:t>
            </a:r>
            <a:r>
              <a:rPr lang="ru-RU" dirty="0" err="1"/>
              <a:t>Actan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(2012) </a:t>
            </a:r>
            <a:r>
              <a:rPr lang="ru-RU" dirty="0" err="1"/>
              <a:t>прилагат</a:t>
            </a:r>
            <a:r>
              <a:rPr lang="ru-RU" dirty="0"/>
              <a:t> единичен </a:t>
            </a:r>
            <a:r>
              <a:rPr lang="ru-RU" dirty="0" err="1"/>
              <a:t>лазерен</a:t>
            </a:r>
            <a:r>
              <a:rPr lang="ru-RU" dirty="0"/>
              <a:t> удар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крайното</a:t>
            </a:r>
            <a:r>
              <a:rPr lang="ru-RU" dirty="0"/>
              <a:t> окончание на </a:t>
            </a:r>
            <a:r>
              <a:rPr lang="ru-RU" dirty="0" err="1"/>
              <a:t>опашката</a:t>
            </a:r>
            <a:r>
              <a:rPr lang="ru-RU" dirty="0"/>
              <a:t> на сперматозоида,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причинява</a:t>
            </a:r>
            <a:r>
              <a:rPr lang="ru-RU" dirty="0"/>
              <a:t> </a:t>
            </a:r>
            <a:r>
              <a:rPr lang="ru-RU" dirty="0" err="1"/>
              <a:t>накъдряне</a:t>
            </a:r>
            <a:r>
              <a:rPr lang="ru-RU" dirty="0"/>
              <a:t> на </a:t>
            </a:r>
            <a:r>
              <a:rPr lang="ru-RU" dirty="0" err="1"/>
              <a:t>опашката</a:t>
            </a:r>
            <a:r>
              <a:rPr lang="ru-RU" dirty="0"/>
              <a:t> само на живите </a:t>
            </a:r>
            <a:r>
              <a:rPr lang="ru-RU" dirty="0" err="1"/>
              <a:t>сперматозоиди</a:t>
            </a:r>
            <a:r>
              <a:rPr lang="ru-RU" dirty="0"/>
              <a:t>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/>
              <a:t>При </a:t>
            </a:r>
            <a:r>
              <a:rPr lang="ru-RU" dirty="0" err="1"/>
              <a:t>използването</a:t>
            </a:r>
            <a:r>
              <a:rPr lang="ru-RU" dirty="0"/>
              <a:t> на </a:t>
            </a:r>
            <a:r>
              <a:rPr lang="ru-RU" dirty="0" err="1"/>
              <a:t>този</a:t>
            </a:r>
            <a:r>
              <a:rPr lang="ru-RU" dirty="0"/>
              <a:t> тест за селекция на </a:t>
            </a:r>
            <a:r>
              <a:rPr lang="ru-RU" dirty="0" err="1"/>
              <a:t>сперматозоиди</a:t>
            </a:r>
            <a:r>
              <a:rPr lang="ru-RU" dirty="0"/>
              <a:t>  </a:t>
            </a:r>
            <a:r>
              <a:rPr lang="ru-RU" dirty="0" err="1"/>
              <a:t>непосредствено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ICSI </a:t>
            </a:r>
            <a:r>
              <a:rPr lang="ru-RU" dirty="0" err="1"/>
              <a:t>авторите</a:t>
            </a:r>
            <a:r>
              <a:rPr lang="ru-RU" dirty="0"/>
              <a:t> </a:t>
            </a:r>
            <a:r>
              <a:rPr lang="ru-RU" dirty="0" err="1"/>
              <a:t>получават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степен на </a:t>
            </a:r>
            <a:r>
              <a:rPr lang="ru-RU" dirty="0" err="1"/>
              <a:t>оплождане</a:t>
            </a:r>
            <a:r>
              <a:rPr lang="ru-RU" dirty="0"/>
              <a:t>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методът</a:t>
            </a:r>
            <a:r>
              <a:rPr lang="ru-RU" dirty="0"/>
              <a:t> на </a:t>
            </a:r>
            <a:r>
              <a:rPr lang="ru-RU" dirty="0" err="1"/>
              <a:t>лазерен</a:t>
            </a:r>
            <a:r>
              <a:rPr lang="ru-RU" dirty="0"/>
              <a:t> удар </a:t>
            </a:r>
            <a:r>
              <a:rPr lang="ru-RU" dirty="0" err="1"/>
              <a:t>позволява</a:t>
            </a:r>
            <a:r>
              <a:rPr lang="ru-RU" dirty="0"/>
              <a:t> </a:t>
            </a:r>
            <a:r>
              <a:rPr lang="ru-RU" dirty="0" err="1"/>
              <a:t>идентификацията</a:t>
            </a:r>
            <a:r>
              <a:rPr lang="ru-RU" dirty="0"/>
              <a:t> на </a:t>
            </a:r>
            <a:r>
              <a:rPr lang="ru-RU" dirty="0" err="1"/>
              <a:t>жизнеспособните</a:t>
            </a:r>
            <a:r>
              <a:rPr lang="ru-RU" dirty="0"/>
              <a:t> </a:t>
            </a:r>
            <a:r>
              <a:rPr lang="ru-RU" dirty="0" err="1"/>
              <a:t>неподвижни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134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444"/>
            <a:ext cx="8229600" cy="4325112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bg-BG" dirty="0" err="1"/>
              <a:t>Сперматогенезата</a:t>
            </a:r>
            <a:r>
              <a:rPr lang="bg-BG" dirty="0"/>
              <a:t> може да бъде изолирано засегната и да доведе до загуба на оплодителната способност и при тези мъже често няма </a:t>
            </a:r>
            <a:r>
              <a:rPr lang="bg-BG" dirty="0" err="1"/>
              <a:t>анамнестични</a:t>
            </a:r>
            <a:r>
              <a:rPr lang="bg-BG" dirty="0"/>
              <a:t>, клинични (от физическия преглед), ендокринни, генетични и биохимични данни за заболяване. Това, което се установява от </a:t>
            </a:r>
            <a:r>
              <a:rPr lang="bg-BG" dirty="0" err="1"/>
              <a:t>семинологичното</a:t>
            </a:r>
            <a:r>
              <a:rPr lang="bg-BG" dirty="0"/>
              <a:t> изследване е </a:t>
            </a:r>
            <a:r>
              <a:rPr lang="bg-BG" dirty="0" err="1"/>
              <a:t>азооспермия</a:t>
            </a:r>
            <a:r>
              <a:rPr lang="bg-BG" dirty="0"/>
              <a:t> или </a:t>
            </a:r>
            <a:r>
              <a:rPr lang="bg-BG" dirty="0" err="1"/>
              <a:t>олиго</a:t>
            </a:r>
            <a:r>
              <a:rPr lang="bg-BG" dirty="0"/>
              <a:t>- , </a:t>
            </a:r>
            <a:r>
              <a:rPr lang="bg-BG" dirty="0" err="1"/>
              <a:t>астено</a:t>
            </a:r>
            <a:r>
              <a:rPr lang="bg-BG" dirty="0"/>
              <a:t>- , </a:t>
            </a:r>
            <a:r>
              <a:rPr lang="bg-BG" dirty="0" err="1"/>
              <a:t>тератозооспермия</a:t>
            </a:r>
            <a:r>
              <a:rPr lang="bg-BG" dirty="0"/>
              <a:t> или и трите заедно изразени в различна степен. В тези </a:t>
            </a:r>
            <a:r>
              <a:rPr lang="bg-BG" b="1" dirty="0"/>
              <a:t>случаи говорим за </a:t>
            </a:r>
            <a:r>
              <a:rPr lang="bg-BG" b="1" dirty="0" err="1"/>
              <a:t>нормогонадотропен</a:t>
            </a:r>
            <a:r>
              <a:rPr lang="bg-BG" b="1" dirty="0"/>
              <a:t> </a:t>
            </a:r>
            <a:r>
              <a:rPr lang="bg-BG" b="1" dirty="0" err="1"/>
              <a:t>хипоорхидизъм</a:t>
            </a:r>
            <a:r>
              <a:rPr lang="bg-BG" dirty="0"/>
              <a:t>. С развитието на нашите познания тези форми на </a:t>
            </a:r>
            <a:r>
              <a:rPr lang="bg-BG" b="1" dirty="0" err="1"/>
              <a:t>идиопатична</a:t>
            </a:r>
            <a:r>
              <a:rPr lang="bg-BG" b="1" dirty="0"/>
              <a:t> </a:t>
            </a:r>
            <a:r>
              <a:rPr lang="bg-BG" b="1" dirty="0" err="1"/>
              <a:t>олиго-астено-тератозооспермия</a:t>
            </a:r>
            <a:r>
              <a:rPr lang="bg-BG" b="1" dirty="0"/>
              <a:t> ще се стесняват все повече.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83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928320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лабораторията</a:t>
            </a:r>
            <a:r>
              <a:rPr lang="ru-RU" dirty="0"/>
              <a:t> по </a:t>
            </a:r>
            <a:r>
              <a:rPr lang="ru-RU" dirty="0" err="1"/>
              <a:t>асистирана</a:t>
            </a:r>
            <a:r>
              <a:rPr lang="ru-RU" dirty="0"/>
              <a:t> репродукция не </a:t>
            </a:r>
            <a:r>
              <a:rPr lang="ru-RU" dirty="0" err="1"/>
              <a:t>разполага</a:t>
            </a:r>
            <a:r>
              <a:rPr lang="ru-RU" dirty="0"/>
              <a:t> с </a:t>
            </a:r>
            <a:r>
              <a:rPr lang="ru-RU" dirty="0" err="1"/>
              <a:t>техническите</a:t>
            </a:r>
            <a:r>
              <a:rPr lang="ru-RU" dirty="0"/>
              <a:t> и </a:t>
            </a:r>
            <a:r>
              <a:rPr lang="ru-RU" dirty="0" err="1"/>
              <a:t>финансови</a:t>
            </a:r>
            <a:r>
              <a:rPr lang="ru-RU" dirty="0"/>
              <a:t> </a:t>
            </a:r>
            <a:r>
              <a:rPr lang="ru-RU" dirty="0" err="1"/>
              <a:t>възможности</a:t>
            </a:r>
            <a:r>
              <a:rPr lang="ru-RU" dirty="0"/>
              <a:t> да </a:t>
            </a: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описаните</a:t>
            </a:r>
            <a:r>
              <a:rPr lang="ru-RU" dirty="0"/>
              <a:t> и </a:t>
            </a:r>
            <a:r>
              <a:rPr lang="ru-RU" dirty="0" err="1"/>
              <a:t>скъпи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за обработка на </a:t>
            </a:r>
            <a:r>
              <a:rPr lang="ru-RU" dirty="0" err="1"/>
              <a:t>сперматозоидите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бъде</a:t>
            </a:r>
            <a:r>
              <a:rPr lang="ru-RU" dirty="0"/>
              <a:t> </a:t>
            </a:r>
            <a:r>
              <a:rPr lang="ru-RU" dirty="0" err="1"/>
              <a:t>използван</a:t>
            </a:r>
            <a:r>
              <a:rPr lang="ru-RU" dirty="0"/>
              <a:t> </a:t>
            </a:r>
            <a:r>
              <a:rPr lang="ru-RU" dirty="0" err="1"/>
              <a:t>методът</a:t>
            </a:r>
            <a:r>
              <a:rPr lang="ru-RU" dirty="0"/>
              <a:t> с </a:t>
            </a:r>
            <a:r>
              <a:rPr lang="ru-RU" dirty="0" err="1"/>
              <a:t>пентоксифилин</a:t>
            </a:r>
            <a:r>
              <a:rPr lang="ru-RU" dirty="0"/>
              <a:t>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повиши</a:t>
            </a:r>
            <a:r>
              <a:rPr lang="ru-RU" dirty="0"/>
              <a:t> </a:t>
            </a:r>
            <a:r>
              <a:rPr lang="ru-RU" dirty="0" err="1"/>
              <a:t>подвижността</a:t>
            </a:r>
            <a:r>
              <a:rPr lang="ru-RU" dirty="0"/>
              <a:t> на </a:t>
            </a:r>
            <a:r>
              <a:rPr lang="ru-RU" dirty="0" err="1"/>
              <a:t>сперматозоидите</a:t>
            </a:r>
            <a:r>
              <a:rPr lang="ru-RU" dirty="0"/>
              <a:t>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преди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инжектирани</a:t>
            </a:r>
            <a:r>
              <a:rPr lang="ru-RU" dirty="0"/>
              <a:t> се поставят в капка с </a:t>
            </a:r>
            <a:r>
              <a:rPr lang="ru-RU" dirty="0" err="1"/>
              <a:t>пентоксифилинов</a:t>
            </a:r>
            <a:r>
              <a:rPr lang="ru-RU" dirty="0"/>
              <a:t> </a:t>
            </a:r>
            <a:r>
              <a:rPr lang="ru-RU" dirty="0" err="1"/>
              <a:t>разтвор</a:t>
            </a:r>
            <a:r>
              <a:rPr lang="ru-RU" dirty="0"/>
              <a:t>. </a:t>
            </a:r>
          </a:p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Влиянието</a:t>
            </a:r>
            <a:r>
              <a:rPr lang="ru-RU" dirty="0"/>
              <a:t> на </a:t>
            </a:r>
            <a:r>
              <a:rPr lang="ru-RU" dirty="0" err="1"/>
              <a:t>пентоксифилина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подвижността</a:t>
            </a:r>
            <a:r>
              <a:rPr lang="ru-RU" dirty="0"/>
              <a:t> е проучено от P. </a:t>
            </a:r>
            <a:r>
              <a:rPr lang="ru-RU" dirty="0" err="1"/>
              <a:t>Terrion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(2012). </a:t>
            </a:r>
          </a:p>
          <a:p>
            <a:pPr marL="109728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ru-RU" dirty="0" err="1"/>
              <a:t>Тестван</a:t>
            </a:r>
            <a:r>
              <a:rPr lang="ru-RU" dirty="0"/>
              <a:t> е </a:t>
            </a:r>
            <a:r>
              <a:rPr lang="ru-RU" dirty="0" err="1"/>
              <a:t>ефектът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свежи и </a:t>
            </a:r>
            <a:r>
              <a:rPr lang="ru-RU" dirty="0" err="1"/>
              <a:t>замразени</a:t>
            </a:r>
            <a:r>
              <a:rPr lang="ru-RU" dirty="0"/>
              <a:t> </a:t>
            </a:r>
            <a:r>
              <a:rPr lang="ru-RU" dirty="0" err="1"/>
              <a:t>епидимални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и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напълно</a:t>
            </a:r>
            <a:r>
              <a:rPr lang="ru-RU" dirty="0"/>
              <a:t> </a:t>
            </a:r>
            <a:r>
              <a:rPr lang="ru-RU" dirty="0" err="1"/>
              <a:t>неподвижни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 </a:t>
            </a:r>
            <a:r>
              <a:rPr lang="ru-RU" dirty="0" err="1"/>
              <a:t>получени</a:t>
            </a:r>
            <a:r>
              <a:rPr lang="ru-RU" dirty="0"/>
              <a:t> от </a:t>
            </a:r>
            <a:r>
              <a:rPr lang="ru-RU" dirty="0" err="1"/>
              <a:t>тестикуларна</a:t>
            </a:r>
            <a:r>
              <a:rPr lang="ru-RU" dirty="0"/>
              <a:t> </a:t>
            </a:r>
            <a:r>
              <a:rPr lang="ru-RU" dirty="0" err="1"/>
              <a:t>тъкан</a:t>
            </a:r>
            <a:r>
              <a:rPr lang="ru-RU" dirty="0"/>
              <a:t>. 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ru-RU" dirty="0" err="1"/>
              <a:t>Проби</a:t>
            </a:r>
            <a:r>
              <a:rPr lang="ru-RU" dirty="0"/>
              <a:t> с </a:t>
            </a:r>
            <a:r>
              <a:rPr lang="ru-RU" dirty="0" err="1"/>
              <a:t>напълно</a:t>
            </a:r>
            <a:r>
              <a:rPr lang="ru-RU" dirty="0"/>
              <a:t> </a:t>
            </a:r>
            <a:r>
              <a:rPr lang="ru-RU" dirty="0" err="1"/>
              <a:t>неподвижни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, </a:t>
            </a:r>
            <a:r>
              <a:rPr lang="ru-RU" dirty="0" err="1"/>
              <a:t>инкубирани</a:t>
            </a:r>
            <a:r>
              <a:rPr lang="ru-RU" dirty="0"/>
              <a:t> за 10 мин. в 3,6 </a:t>
            </a:r>
            <a:r>
              <a:rPr lang="ru-RU" dirty="0" err="1"/>
              <a:t>мМ</a:t>
            </a:r>
            <a:r>
              <a:rPr lang="ru-RU" dirty="0"/>
              <a:t> </a:t>
            </a:r>
            <a:r>
              <a:rPr lang="ru-RU" dirty="0" err="1"/>
              <a:t>пентоксифилин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получили </a:t>
            </a:r>
            <a:r>
              <a:rPr lang="ru-RU" dirty="0" err="1"/>
              <a:t>добър</a:t>
            </a:r>
            <a:r>
              <a:rPr lang="ru-RU" dirty="0"/>
              <a:t> мотилитет в 14,8 % от </a:t>
            </a:r>
            <a:r>
              <a:rPr lang="ru-RU" dirty="0" err="1"/>
              <a:t>епидидимните</a:t>
            </a:r>
            <a:r>
              <a:rPr lang="ru-RU" dirty="0"/>
              <a:t> и в 13,6 % от </a:t>
            </a:r>
            <a:r>
              <a:rPr lang="ru-RU" dirty="0" err="1"/>
              <a:t>тестикуларните</a:t>
            </a:r>
            <a:r>
              <a:rPr lang="ru-RU" dirty="0"/>
              <a:t> </a:t>
            </a:r>
            <a:r>
              <a:rPr lang="ru-RU" dirty="0" err="1"/>
              <a:t>сперматозоиди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64930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224136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Усложнения от </a:t>
            </a:r>
            <a:r>
              <a:rPr lang="ru-RU" sz="2800" dirty="0" err="1"/>
              <a:t>хирургическите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за </a:t>
            </a:r>
            <a:r>
              <a:rPr lang="ru-RU" sz="2800" dirty="0" err="1"/>
              <a:t>получаване</a:t>
            </a:r>
            <a:r>
              <a:rPr lang="ru-RU" sz="2800" dirty="0"/>
              <a:t> на </a:t>
            </a:r>
            <a:r>
              <a:rPr lang="ru-RU" sz="2800" dirty="0" err="1"/>
              <a:t>сперматозоиди</a:t>
            </a:r>
            <a:r>
              <a:rPr lang="ru-RU" sz="2800" dirty="0"/>
              <a:t> от </a:t>
            </a:r>
            <a:r>
              <a:rPr lang="ru-RU" sz="2800" dirty="0" err="1"/>
              <a:t>епидидим</a:t>
            </a:r>
            <a:r>
              <a:rPr lang="ru-RU" sz="2800" dirty="0"/>
              <a:t> и </a:t>
            </a:r>
            <a:r>
              <a:rPr lang="ru-RU" sz="2800" dirty="0" err="1"/>
              <a:t>тестис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5002"/>
            <a:ext cx="9144000" cy="477619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В </a:t>
            </a:r>
            <a:r>
              <a:rPr lang="ru-RU" dirty="0" err="1"/>
              <a:t>литературата</a:t>
            </a:r>
            <a:r>
              <a:rPr lang="ru-RU" dirty="0"/>
              <a:t> се </a:t>
            </a:r>
            <a:r>
              <a:rPr lang="ru-RU" dirty="0" err="1"/>
              <a:t>дискутират</a:t>
            </a:r>
            <a:r>
              <a:rPr lang="ru-RU" dirty="0"/>
              <a:t> </a:t>
            </a:r>
            <a:r>
              <a:rPr lang="ru-RU" dirty="0" err="1"/>
              <a:t>постоперативни</a:t>
            </a:r>
            <a:r>
              <a:rPr lang="ru-RU" dirty="0"/>
              <a:t> усложнения с </a:t>
            </a:r>
            <a:r>
              <a:rPr lang="ru-RU" dirty="0" err="1"/>
              <a:t>честота</a:t>
            </a:r>
            <a:r>
              <a:rPr lang="ru-RU" dirty="0"/>
              <a:t> от 0 до 30 %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какво</a:t>
            </a:r>
            <a:r>
              <a:rPr lang="ru-RU" dirty="0"/>
              <a:t> се </a:t>
            </a:r>
            <a:r>
              <a:rPr lang="ru-RU" dirty="0" err="1"/>
              <a:t>включва</a:t>
            </a:r>
            <a:r>
              <a:rPr lang="ru-RU" dirty="0"/>
              <a:t> в </a:t>
            </a:r>
            <a:r>
              <a:rPr lang="ru-RU" dirty="0" err="1"/>
              <a:t>понятието</a:t>
            </a:r>
            <a:r>
              <a:rPr lang="ru-RU" dirty="0"/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dirty="0"/>
              <a:t>Тук се </a:t>
            </a:r>
            <a:r>
              <a:rPr lang="ru-RU" dirty="0" err="1"/>
              <a:t>включват</a:t>
            </a:r>
            <a:r>
              <a:rPr lang="ru-RU" dirty="0"/>
              <a:t> временна </a:t>
            </a:r>
            <a:r>
              <a:rPr lang="ru-RU" dirty="0" err="1"/>
              <a:t>болка</a:t>
            </a:r>
            <a:r>
              <a:rPr lang="ru-RU" dirty="0"/>
              <a:t>, </a:t>
            </a:r>
            <a:r>
              <a:rPr lang="ru-RU" dirty="0" err="1"/>
              <a:t>болка</a:t>
            </a:r>
            <a:r>
              <a:rPr lang="ru-RU" dirty="0"/>
              <a:t> при </a:t>
            </a:r>
            <a:r>
              <a:rPr lang="ru-RU" dirty="0" err="1"/>
              <a:t>ходене</a:t>
            </a:r>
            <a:r>
              <a:rPr lang="ru-RU" dirty="0"/>
              <a:t>, </a:t>
            </a:r>
            <a:r>
              <a:rPr lang="ru-RU" dirty="0" err="1"/>
              <a:t>подуване</a:t>
            </a:r>
            <a:r>
              <a:rPr lang="ru-RU" dirty="0"/>
              <a:t> и </a:t>
            </a:r>
            <a:r>
              <a:rPr lang="ru-RU" dirty="0" err="1"/>
              <a:t>оток</a:t>
            </a:r>
            <a:r>
              <a:rPr lang="ru-RU" dirty="0"/>
              <a:t> на </a:t>
            </a:r>
            <a:r>
              <a:rPr lang="ru-RU" dirty="0" err="1"/>
              <a:t>тестиса</a:t>
            </a:r>
            <a:r>
              <a:rPr lang="ru-RU" dirty="0"/>
              <a:t> или </a:t>
            </a:r>
            <a:r>
              <a:rPr lang="ru-RU" dirty="0" err="1"/>
              <a:t>оперативната</a:t>
            </a:r>
            <a:r>
              <a:rPr lang="ru-RU" dirty="0"/>
              <a:t> рана, инфекции, </a:t>
            </a:r>
            <a:r>
              <a:rPr lang="ru-RU" dirty="0" err="1"/>
              <a:t>хидроцеле</a:t>
            </a:r>
            <a:r>
              <a:rPr lang="ru-RU" dirty="0"/>
              <a:t>, </a:t>
            </a:r>
            <a:r>
              <a:rPr lang="ru-RU" dirty="0" err="1"/>
              <a:t>хематом</a:t>
            </a:r>
            <a:r>
              <a:rPr lang="ru-RU" dirty="0"/>
              <a:t>. (</a:t>
            </a:r>
            <a:r>
              <a:rPr lang="ru-RU" dirty="0" err="1"/>
              <a:t>Schaff</a:t>
            </a:r>
            <a:r>
              <a:rPr lang="ru-RU" dirty="0"/>
              <a:t> JD.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2005; </a:t>
            </a:r>
            <a:r>
              <a:rPr lang="ru-RU" dirty="0" err="1"/>
              <a:t>Turunc</a:t>
            </a:r>
            <a:r>
              <a:rPr lang="ru-RU" dirty="0"/>
              <a:t> T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2010).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dirty="0" err="1"/>
              <a:t>Преобладаващото</a:t>
            </a:r>
            <a:r>
              <a:rPr lang="ru-RU" dirty="0"/>
              <a:t> </a:t>
            </a:r>
            <a:r>
              <a:rPr lang="ru-RU" dirty="0" err="1"/>
              <a:t>мнозинство</a:t>
            </a:r>
            <a:r>
              <a:rPr lang="ru-RU" dirty="0"/>
              <a:t> от </a:t>
            </a:r>
            <a:r>
              <a:rPr lang="ru-RU" dirty="0" err="1"/>
              <a:t>авторите</a:t>
            </a:r>
            <a:r>
              <a:rPr lang="ru-RU" dirty="0"/>
              <a:t> </a:t>
            </a:r>
            <a:r>
              <a:rPr lang="ru-RU" dirty="0" err="1"/>
              <a:t>изтъкват</a:t>
            </a:r>
            <a:r>
              <a:rPr lang="ru-RU" dirty="0"/>
              <a:t>, че </a:t>
            </a:r>
            <a:r>
              <a:rPr lang="ru-RU" dirty="0" err="1"/>
              <a:t>хирургическите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за </a:t>
            </a:r>
            <a:r>
              <a:rPr lang="ru-RU" dirty="0" err="1"/>
              <a:t>получаване</a:t>
            </a:r>
            <a:r>
              <a:rPr lang="ru-RU" dirty="0"/>
              <a:t> на </a:t>
            </a:r>
            <a:r>
              <a:rPr lang="ru-RU" dirty="0" err="1"/>
              <a:t>сперматозоиди</a:t>
            </a:r>
            <a:r>
              <a:rPr lang="ru-RU" dirty="0"/>
              <a:t> не носят </a:t>
            </a:r>
            <a:r>
              <a:rPr lang="ru-RU" dirty="0" err="1"/>
              <a:t>сериозни</a:t>
            </a:r>
            <a:r>
              <a:rPr lang="ru-RU" dirty="0"/>
              <a:t> </a:t>
            </a:r>
            <a:r>
              <a:rPr lang="ru-RU" dirty="0" err="1"/>
              <a:t>рискове</a:t>
            </a:r>
            <a:r>
              <a:rPr lang="ru-RU" dirty="0"/>
              <a:t> за </a:t>
            </a:r>
            <a:r>
              <a:rPr lang="ru-RU" dirty="0" err="1"/>
              <a:t>пациентите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69085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0" y="620688"/>
            <a:ext cx="9144000" cy="131142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Усложнения от </a:t>
            </a:r>
            <a:r>
              <a:rPr lang="ru-RU" sz="2800" dirty="0" err="1"/>
              <a:t>хирургическите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за </a:t>
            </a:r>
            <a:r>
              <a:rPr lang="ru-RU" sz="2800" dirty="0" err="1"/>
              <a:t>получаване</a:t>
            </a:r>
            <a:r>
              <a:rPr lang="ru-RU" sz="2800" dirty="0"/>
              <a:t> на </a:t>
            </a:r>
            <a:r>
              <a:rPr lang="ru-RU" sz="2800" dirty="0" err="1"/>
              <a:t>сперматозоиди</a:t>
            </a:r>
            <a:r>
              <a:rPr lang="ru-RU" sz="2800" dirty="0"/>
              <a:t> от </a:t>
            </a:r>
            <a:r>
              <a:rPr lang="ru-RU" sz="2800" dirty="0" err="1"/>
              <a:t>епидидим</a:t>
            </a:r>
            <a:r>
              <a:rPr lang="ru-RU" sz="2800" dirty="0"/>
              <a:t> и </a:t>
            </a:r>
            <a:r>
              <a:rPr lang="ru-RU" sz="2800" dirty="0" err="1"/>
              <a:t>тестис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5002"/>
            <a:ext cx="9144000" cy="4776192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ru-RU" dirty="0" err="1"/>
              <a:t>Нашия</a:t>
            </a:r>
            <a:r>
              <a:rPr lang="ru-RU" dirty="0"/>
              <a:t> опит: от 156 </a:t>
            </a:r>
            <a:r>
              <a:rPr lang="ru-RU" dirty="0" err="1"/>
              <a:t>открити</a:t>
            </a:r>
            <a:r>
              <a:rPr lang="ru-RU" dirty="0"/>
              <a:t> </a:t>
            </a:r>
            <a:r>
              <a:rPr lang="ru-RU" dirty="0" err="1"/>
              <a:t>тестикуларни</a:t>
            </a:r>
            <a:r>
              <a:rPr lang="ru-RU" dirty="0"/>
              <a:t> биопсии </a:t>
            </a:r>
            <a:r>
              <a:rPr lang="ru-RU" dirty="0" err="1"/>
              <a:t>наблюдавахме</a:t>
            </a:r>
            <a:r>
              <a:rPr lang="ru-RU" dirty="0"/>
              <a:t> </a:t>
            </a:r>
            <a:r>
              <a:rPr lang="ru-RU" dirty="0" err="1"/>
              <a:t>известни</a:t>
            </a:r>
            <a:r>
              <a:rPr lang="ru-RU" dirty="0"/>
              <a:t> усложнения в 3 случая (1,92 %). При един пациент </a:t>
            </a:r>
            <a:r>
              <a:rPr lang="ru-RU" dirty="0" err="1"/>
              <a:t>беше</a:t>
            </a:r>
            <a:r>
              <a:rPr lang="ru-RU" dirty="0"/>
              <a:t> </a:t>
            </a:r>
            <a:r>
              <a:rPr lang="ru-RU" dirty="0" err="1"/>
              <a:t>установено</a:t>
            </a:r>
            <a:r>
              <a:rPr lang="ru-RU" dirty="0"/>
              <a:t> </a:t>
            </a:r>
            <a:r>
              <a:rPr lang="ru-RU" dirty="0" err="1"/>
              <a:t>кървене</a:t>
            </a:r>
            <a:r>
              <a:rPr lang="ru-RU" dirty="0"/>
              <a:t> от </a:t>
            </a:r>
            <a:r>
              <a:rPr lang="ru-RU" dirty="0" err="1"/>
              <a:t>нелигиран</a:t>
            </a:r>
            <a:r>
              <a:rPr lang="ru-RU" dirty="0"/>
              <a:t> </a:t>
            </a:r>
            <a:r>
              <a:rPr lang="ru-RU" dirty="0" err="1"/>
              <a:t>съд</a:t>
            </a:r>
            <a:r>
              <a:rPr lang="ru-RU" dirty="0"/>
              <a:t> на </a:t>
            </a:r>
            <a:r>
              <a:rPr lang="ru-RU" dirty="0" err="1"/>
              <a:t>кожата</a:t>
            </a:r>
            <a:r>
              <a:rPr lang="ru-RU" dirty="0"/>
              <a:t> на </a:t>
            </a:r>
            <a:r>
              <a:rPr lang="ru-RU" dirty="0" err="1"/>
              <a:t>скротума</a:t>
            </a:r>
            <a:r>
              <a:rPr lang="ru-RU" dirty="0"/>
              <a:t> </a:t>
            </a:r>
            <a:r>
              <a:rPr lang="ru-RU" dirty="0" err="1"/>
              <a:t>още</a:t>
            </a:r>
            <a:r>
              <a:rPr lang="ru-RU" dirty="0"/>
              <a:t> в </a:t>
            </a:r>
            <a:r>
              <a:rPr lang="ru-RU" dirty="0" err="1"/>
              <a:t>първия</a:t>
            </a:r>
            <a:r>
              <a:rPr lang="ru-RU" dirty="0"/>
              <a:t> час след </a:t>
            </a:r>
            <a:r>
              <a:rPr lang="ru-RU" dirty="0" err="1"/>
              <a:t>манипулацията</a:t>
            </a:r>
            <a:r>
              <a:rPr lang="ru-RU" dirty="0"/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dirty="0" err="1"/>
              <a:t>Постави</a:t>
            </a:r>
            <a:r>
              <a:rPr lang="ru-RU" dirty="0"/>
              <a:t> се един z образен </a:t>
            </a:r>
            <a:r>
              <a:rPr lang="ru-RU" dirty="0" err="1"/>
              <a:t>шев</a:t>
            </a:r>
            <a:r>
              <a:rPr lang="ru-RU" dirty="0"/>
              <a:t> (ятрогенна причина). При </a:t>
            </a:r>
            <a:r>
              <a:rPr lang="ru-RU" dirty="0" err="1"/>
              <a:t>другите</a:t>
            </a:r>
            <a:r>
              <a:rPr lang="ru-RU" dirty="0"/>
              <a:t> два случая </a:t>
            </a:r>
            <a:r>
              <a:rPr lang="ru-RU" dirty="0" err="1"/>
              <a:t>постоперативно</a:t>
            </a:r>
            <a:r>
              <a:rPr lang="ru-RU" dirty="0"/>
              <a:t> </a:t>
            </a:r>
            <a:r>
              <a:rPr lang="ru-RU" dirty="0" err="1"/>
              <a:t>бе</a:t>
            </a:r>
            <a:r>
              <a:rPr lang="ru-RU" dirty="0"/>
              <a:t> </a:t>
            </a:r>
            <a:r>
              <a:rPr lang="ru-RU" dirty="0" err="1"/>
              <a:t>установен</a:t>
            </a:r>
            <a:r>
              <a:rPr lang="ru-RU" dirty="0"/>
              <a:t> </a:t>
            </a:r>
            <a:r>
              <a:rPr lang="ru-RU" dirty="0" err="1"/>
              <a:t>оток</a:t>
            </a:r>
            <a:r>
              <a:rPr lang="ru-RU" dirty="0"/>
              <a:t> и </a:t>
            </a:r>
            <a:r>
              <a:rPr lang="ru-RU" dirty="0" err="1"/>
              <a:t>зачервяване</a:t>
            </a:r>
            <a:r>
              <a:rPr lang="ru-RU" dirty="0"/>
              <a:t> на </a:t>
            </a:r>
            <a:r>
              <a:rPr lang="ru-RU" dirty="0" err="1"/>
              <a:t>кожата</a:t>
            </a:r>
            <a:r>
              <a:rPr lang="ru-RU" dirty="0"/>
              <a:t> в </a:t>
            </a:r>
            <a:r>
              <a:rPr lang="ru-RU" dirty="0" err="1"/>
              <a:t>областта</a:t>
            </a:r>
            <a:r>
              <a:rPr lang="ru-RU" dirty="0"/>
              <a:t> на </a:t>
            </a:r>
            <a:r>
              <a:rPr lang="ru-RU" dirty="0" err="1"/>
              <a:t>оперативната</a:t>
            </a:r>
            <a:r>
              <a:rPr lang="ru-RU" dirty="0"/>
              <a:t> рана с </a:t>
            </a:r>
            <a:r>
              <a:rPr lang="ru-RU" dirty="0" err="1"/>
              <a:t>локално</a:t>
            </a:r>
            <a:r>
              <a:rPr lang="ru-RU" dirty="0"/>
              <a:t> </a:t>
            </a:r>
            <a:r>
              <a:rPr lang="ru-RU" dirty="0" err="1"/>
              <a:t>изразена</a:t>
            </a:r>
            <a:r>
              <a:rPr lang="ru-RU" dirty="0"/>
              <a:t> </a:t>
            </a:r>
            <a:r>
              <a:rPr lang="ru-RU" dirty="0" err="1"/>
              <a:t>болезненост</a:t>
            </a:r>
            <a:r>
              <a:rPr lang="ru-RU" dirty="0"/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dirty="0" err="1"/>
              <a:t>Бе</a:t>
            </a:r>
            <a:r>
              <a:rPr lang="ru-RU" dirty="0"/>
              <a:t> проведено амбулаторно три </a:t>
            </a:r>
            <a:r>
              <a:rPr lang="ru-RU" dirty="0" err="1"/>
              <a:t>дневно</a:t>
            </a:r>
            <a:r>
              <a:rPr lang="ru-RU" dirty="0"/>
              <a:t> лечение с </a:t>
            </a:r>
            <a:r>
              <a:rPr lang="ru-RU" dirty="0" err="1"/>
              <a:t>противовъзпалителни</a:t>
            </a:r>
            <a:r>
              <a:rPr lang="ru-RU" dirty="0"/>
              <a:t> и </a:t>
            </a:r>
            <a:r>
              <a:rPr lang="ru-RU" dirty="0" err="1"/>
              <a:t>аналг</a:t>
            </a:r>
            <a:r>
              <a:rPr lang="en-US" dirty="0"/>
              <a:t>e</a:t>
            </a:r>
            <a:r>
              <a:rPr lang="ru-RU" dirty="0" err="1"/>
              <a:t>тични</a:t>
            </a:r>
            <a:r>
              <a:rPr lang="ru-RU" dirty="0"/>
              <a:t> лекарства и </a:t>
            </a:r>
            <a:r>
              <a:rPr lang="ru-RU" dirty="0" err="1"/>
              <a:t>оплакванията</a:t>
            </a:r>
            <a:r>
              <a:rPr lang="ru-RU" dirty="0"/>
              <a:t> </a:t>
            </a:r>
            <a:r>
              <a:rPr lang="ru-RU" dirty="0" err="1"/>
              <a:t>отзвучаха</a:t>
            </a:r>
            <a:r>
              <a:rPr lang="ru-RU" dirty="0"/>
              <a:t> без </a:t>
            </a:r>
            <a:r>
              <a:rPr lang="ru-RU" dirty="0" err="1"/>
              <a:t>други</a:t>
            </a:r>
            <a:r>
              <a:rPr lang="ru-RU" dirty="0"/>
              <a:t> усложнения.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521622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0" y="626368"/>
            <a:ext cx="9134246" cy="145544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Усложнения от </a:t>
            </a:r>
            <a:r>
              <a:rPr lang="ru-RU" sz="2800" dirty="0" err="1"/>
              <a:t>хирургическите</a:t>
            </a:r>
            <a:r>
              <a:rPr lang="ru-RU" sz="2800" dirty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за </a:t>
            </a:r>
            <a:r>
              <a:rPr lang="ru-RU" sz="2800" dirty="0" err="1"/>
              <a:t>получаване</a:t>
            </a:r>
            <a:r>
              <a:rPr lang="ru-RU" sz="2800" dirty="0"/>
              <a:t> на </a:t>
            </a:r>
            <a:r>
              <a:rPr lang="ru-RU" sz="2800" dirty="0" err="1"/>
              <a:t>сперматозоиди</a:t>
            </a:r>
            <a:r>
              <a:rPr lang="ru-RU" sz="2800" dirty="0"/>
              <a:t> от </a:t>
            </a:r>
            <a:r>
              <a:rPr lang="ru-RU" sz="2800" dirty="0" err="1"/>
              <a:t>епидидим</a:t>
            </a:r>
            <a:r>
              <a:rPr lang="ru-RU" sz="2800" dirty="0"/>
              <a:t> и </a:t>
            </a:r>
            <a:r>
              <a:rPr lang="ru-RU" sz="2800" dirty="0" err="1"/>
              <a:t>тестис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2" y="2081808"/>
            <a:ext cx="9134247" cy="47761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При перкутанно </a:t>
            </a:r>
            <a:r>
              <a:rPr lang="ru-RU" dirty="0" err="1"/>
              <a:t>извършените</a:t>
            </a:r>
            <a:r>
              <a:rPr lang="ru-RU" dirty="0"/>
              <a:t> 136 </a:t>
            </a:r>
            <a:r>
              <a:rPr lang="ru-RU" dirty="0" err="1"/>
              <a:t>манипулации</a:t>
            </a:r>
            <a:r>
              <a:rPr lang="ru-RU" dirty="0"/>
              <a:t>  (PESA, TESA, NAB),  само при един пациент </a:t>
            </a:r>
            <a:r>
              <a:rPr lang="ru-RU" dirty="0" err="1"/>
              <a:t>имаше</a:t>
            </a:r>
            <a:r>
              <a:rPr lang="ru-RU" dirty="0"/>
              <a:t> усложнение – 0,73 %. </a:t>
            </a:r>
            <a:r>
              <a:rPr lang="ru-RU" dirty="0" err="1"/>
              <a:t>Установихме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ru-RU" dirty="0"/>
              <a:t> при </a:t>
            </a:r>
            <a:r>
              <a:rPr lang="ru-RU" dirty="0" err="1"/>
              <a:t>мъж</a:t>
            </a:r>
            <a:r>
              <a:rPr lang="ru-RU" dirty="0"/>
              <a:t>, при </a:t>
            </a:r>
            <a:r>
              <a:rPr lang="ru-RU" dirty="0" err="1"/>
              <a:t>който</a:t>
            </a:r>
            <a:r>
              <a:rPr lang="ru-RU" dirty="0"/>
              <a:t> след неуспех от PESA </a:t>
            </a:r>
            <a:r>
              <a:rPr lang="ru-RU" dirty="0" err="1"/>
              <a:t>беше</a:t>
            </a:r>
            <a:r>
              <a:rPr lang="ru-RU" dirty="0"/>
              <a:t> </a:t>
            </a:r>
            <a:r>
              <a:rPr lang="ru-RU" dirty="0" err="1"/>
              <a:t>извършена</a:t>
            </a:r>
            <a:r>
              <a:rPr lang="ru-RU" dirty="0"/>
              <a:t> </a:t>
            </a:r>
            <a:r>
              <a:rPr lang="ru-RU" dirty="0" err="1"/>
              <a:t>неколкократна</a:t>
            </a:r>
            <a:r>
              <a:rPr lang="ru-RU" dirty="0"/>
              <a:t> </a:t>
            </a:r>
            <a:r>
              <a:rPr lang="ru-RU" dirty="0" err="1"/>
              <a:t>иглена</a:t>
            </a:r>
            <a:r>
              <a:rPr lang="ru-RU" dirty="0"/>
              <a:t> </a:t>
            </a:r>
            <a:r>
              <a:rPr lang="ru-RU" dirty="0" err="1"/>
              <a:t>аспирационна</a:t>
            </a:r>
            <a:r>
              <a:rPr lang="ru-RU" dirty="0"/>
              <a:t> биопсия (NAB).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/>
              <a:t>Установихме</a:t>
            </a:r>
            <a:r>
              <a:rPr lang="ru-RU" dirty="0"/>
              <a:t> </a:t>
            </a:r>
            <a:r>
              <a:rPr lang="ru-RU" dirty="0" err="1"/>
              <a:t>малък</a:t>
            </a:r>
            <a:r>
              <a:rPr lang="ru-RU" dirty="0"/>
              <a:t> </a:t>
            </a:r>
            <a:r>
              <a:rPr lang="ru-RU" dirty="0" err="1"/>
              <a:t>хематом</a:t>
            </a:r>
            <a:r>
              <a:rPr lang="ru-RU" dirty="0"/>
              <a:t> (5/3 мм) в паренхима на </a:t>
            </a:r>
            <a:r>
              <a:rPr lang="ru-RU" dirty="0" err="1"/>
              <a:t>левия</a:t>
            </a:r>
            <a:r>
              <a:rPr lang="ru-RU" dirty="0"/>
              <a:t> </a:t>
            </a:r>
            <a:r>
              <a:rPr lang="ru-RU" dirty="0" err="1"/>
              <a:t>тестис</a:t>
            </a:r>
            <a:r>
              <a:rPr lang="ru-RU" dirty="0"/>
              <a:t>, диагностициран с </a:t>
            </a:r>
            <a:r>
              <a:rPr lang="ru-RU" dirty="0" err="1"/>
              <a:t>ултразвуково</a:t>
            </a:r>
            <a:r>
              <a:rPr lang="ru-RU" dirty="0"/>
              <a:t> </a:t>
            </a:r>
            <a:r>
              <a:rPr lang="ru-RU" dirty="0" err="1"/>
              <a:t>изследване</a:t>
            </a:r>
            <a:r>
              <a:rPr lang="ru-RU" dirty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/>
              <a:t>Общо</a:t>
            </a:r>
            <a:r>
              <a:rPr lang="ru-RU" dirty="0"/>
              <a:t> от 292 –</a:t>
            </a:r>
            <a:r>
              <a:rPr lang="ru-RU" dirty="0" err="1"/>
              <a:t>ма</a:t>
            </a:r>
            <a:r>
              <a:rPr lang="ru-RU" dirty="0"/>
              <a:t> наши </a:t>
            </a:r>
            <a:r>
              <a:rPr lang="ru-RU" dirty="0" err="1"/>
              <a:t>пациенти</a:t>
            </a:r>
            <a:r>
              <a:rPr lang="ru-RU" dirty="0"/>
              <a:t> с </a:t>
            </a:r>
            <a:r>
              <a:rPr lang="ru-RU" dirty="0" err="1"/>
              <a:t>открита</a:t>
            </a:r>
            <a:r>
              <a:rPr lang="ru-RU" dirty="0"/>
              <a:t> или </a:t>
            </a:r>
            <a:r>
              <a:rPr lang="ru-RU" dirty="0" err="1"/>
              <a:t>перкутанна</a:t>
            </a:r>
            <a:r>
              <a:rPr lang="ru-RU" dirty="0"/>
              <a:t> биопсия усложнения </a:t>
            </a:r>
            <a:r>
              <a:rPr lang="ru-RU" dirty="0" err="1"/>
              <a:t>наблюдавахме</a:t>
            </a:r>
            <a:r>
              <a:rPr lang="ru-RU" dirty="0"/>
              <a:t> при 4 –</a:t>
            </a:r>
            <a:r>
              <a:rPr lang="ru-RU" dirty="0" err="1"/>
              <a:t>ма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(1,36 %).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0821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66800"/>
          </a:xfrm>
        </p:spPr>
        <p:txBody>
          <a:bodyPr/>
          <a:lstStyle/>
          <a:p>
            <a:r>
              <a:rPr lang="bg-BG" dirty="0"/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759496"/>
            <a:ext cx="8568952" cy="4876800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От </a:t>
            </a:r>
            <a:r>
              <a:rPr lang="ru-RU" dirty="0" err="1"/>
              <a:t>първото</a:t>
            </a:r>
            <a:r>
              <a:rPr lang="ru-RU" dirty="0"/>
              <a:t> </a:t>
            </a:r>
            <a:r>
              <a:rPr lang="ru-RU" dirty="0" err="1"/>
              <a:t>осъществено</a:t>
            </a:r>
            <a:r>
              <a:rPr lang="ru-RU" dirty="0"/>
              <a:t> ICSI </a:t>
            </a:r>
            <a:r>
              <a:rPr lang="ru-RU" dirty="0" err="1"/>
              <a:t>са</a:t>
            </a:r>
            <a:r>
              <a:rPr lang="ru-RU" dirty="0"/>
              <a:t> изминали само 25 </a:t>
            </a:r>
            <a:r>
              <a:rPr lang="ru-RU" dirty="0" err="1"/>
              <a:t>години</a:t>
            </a:r>
            <a:r>
              <a:rPr lang="ru-RU" dirty="0"/>
              <a:t>, но </a:t>
            </a:r>
            <a:r>
              <a:rPr lang="ru-RU" dirty="0" err="1"/>
              <a:t>технологията</a:t>
            </a:r>
            <a:r>
              <a:rPr lang="ru-RU" dirty="0"/>
              <a:t> </a:t>
            </a:r>
            <a:r>
              <a:rPr lang="ru-RU" dirty="0" err="1"/>
              <a:t>предизвика</a:t>
            </a:r>
            <a:r>
              <a:rPr lang="ru-RU" dirty="0"/>
              <a:t> </a:t>
            </a:r>
            <a:r>
              <a:rPr lang="ru-RU" dirty="0" err="1"/>
              <a:t>революционни</a:t>
            </a:r>
            <a:r>
              <a:rPr lang="ru-RU" dirty="0"/>
              <a:t> </a:t>
            </a:r>
            <a:r>
              <a:rPr lang="ru-RU" dirty="0" err="1"/>
              <a:t>промени</a:t>
            </a:r>
            <a:r>
              <a:rPr lang="ru-RU" dirty="0"/>
              <a:t> в ART.</a:t>
            </a:r>
          </a:p>
          <a:p>
            <a:pPr marL="109728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В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обемно</a:t>
            </a:r>
            <a:r>
              <a:rPr lang="ru-RU" dirty="0"/>
              <a:t>, ретроспективно </a:t>
            </a:r>
            <a:r>
              <a:rPr lang="ru-RU" dirty="0" err="1"/>
              <a:t>проучване</a:t>
            </a:r>
            <a:r>
              <a:rPr lang="ru-RU" dirty="0"/>
              <a:t> в САЩ, </a:t>
            </a:r>
            <a:r>
              <a:rPr lang="ru-RU" dirty="0" err="1"/>
              <a:t>L.Boulet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(2016) </a:t>
            </a:r>
            <a:r>
              <a:rPr lang="ru-RU" dirty="0" err="1"/>
              <a:t>установяват</a:t>
            </a:r>
            <a:r>
              <a:rPr lang="ru-RU" dirty="0"/>
              <a:t> статистически значимо </a:t>
            </a:r>
            <a:r>
              <a:rPr lang="ru-RU" dirty="0" err="1"/>
              <a:t>нарастване</a:t>
            </a:r>
            <a:r>
              <a:rPr lang="ru-RU" dirty="0"/>
              <a:t> на </a:t>
            </a:r>
            <a:r>
              <a:rPr lang="ru-RU" dirty="0" err="1"/>
              <a:t>употребата</a:t>
            </a:r>
            <a:r>
              <a:rPr lang="ru-RU" dirty="0"/>
              <a:t> на ICSI при </a:t>
            </a:r>
            <a:r>
              <a:rPr lang="ru-RU" dirty="0" err="1"/>
              <a:t>инфертилните</a:t>
            </a:r>
            <a:r>
              <a:rPr lang="ru-RU" dirty="0"/>
              <a:t> </a:t>
            </a:r>
            <a:r>
              <a:rPr lang="ru-RU" dirty="0" err="1"/>
              <a:t>мъже</a:t>
            </a:r>
            <a:r>
              <a:rPr lang="ru-RU" dirty="0"/>
              <a:t> – от 76,27 % </a:t>
            </a:r>
            <a:r>
              <a:rPr lang="ru-RU" dirty="0" err="1"/>
              <a:t>през</a:t>
            </a:r>
            <a:r>
              <a:rPr lang="ru-RU" dirty="0"/>
              <a:t> 1996 г. на 93,29 % </a:t>
            </a:r>
            <a:r>
              <a:rPr lang="ru-RU" dirty="0" err="1"/>
              <a:t>през</a:t>
            </a:r>
            <a:r>
              <a:rPr lang="ru-RU" dirty="0"/>
              <a:t> 2012 г.    (р &lt; 0,001).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17609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r>
              <a:rPr lang="bg-BG" dirty="0"/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err="1"/>
              <a:t>Сега</a:t>
            </a:r>
            <a:r>
              <a:rPr lang="ru-RU" dirty="0"/>
              <a:t> всяка година в света се </a:t>
            </a:r>
            <a:r>
              <a:rPr lang="ru-RU" dirty="0" err="1"/>
              <a:t>раждат</a:t>
            </a:r>
            <a:r>
              <a:rPr lang="ru-RU" dirty="0"/>
              <a:t> 2 000 000 </a:t>
            </a:r>
            <a:r>
              <a:rPr lang="ru-RU" dirty="0" err="1"/>
              <a:t>деца</a:t>
            </a:r>
            <a:r>
              <a:rPr lang="ru-RU" dirty="0"/>
              <a:t> в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приложението</a:t>
            </a:r>
            <a:r>
              <a:rPr lang="ru-RU" dirty="0"/>
              <a:t> на АРТ.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В Европа, </a:t>
            </a:r>
            <a:r>
              <a:rPr lang="ru-RU" dirty="0" err="1"/>
              <a:t>където</a:t>
            </a:r>
            <a:r>
              <a:rPr lang="ru-RU" dirty="0"/>
              <a:t> </a:t>
            </a:r>
            <a:r>
              <a:rPr lang="ru-RU" dirty="0" err="1"/>
              <a:t>демографските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най</a:t>
            </a:r>
            <a:r>
              <a:rPr lang="ru-RU" dirty="0"/>
              <a:t>-наболели,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</a:t>
            </a:r>
            <a:r>
              <a:rPr lang="ru-RU" dirty="0" err="1"/>
              <a:t>където</a:t>
            </a:r>
            <a:r>
              <a:rPr lang="ru-RU" dirty="0"/>
              <a:t> вече </a:t>
            </a:r>
            <a:r>
              <a:rPr lang="ru-RU" dirty="0" err="1"/>
              <a:t>повече</a:t>
            </a:r>
            <a:r>
              <a:rPr lang="ru-RU" dirty="0"/>
              <a:t> от 2-3 % от </a:t>
            </a:r>
            <a:r>
              <a:rPr lang="ru-RU" dirty="0" err="1"/>
              <a:t>новородените</a:t>
            </a:r>
            <a:r>
              <a:rPr lang="ru-RU" dirty="0"/>
              <a:t> </a:t>
            </a:r>
            <a:r>
              <a:rPr lang="ru-RU" dirty="0" err="1"/>
              <a:t>деца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в </a:t>
            </a:r>
            <a:r>
              <a:rPr lang="ru-RU" dirty="0" err="1"/>
              <a:t>резултат</a:t>
            </a:r>
            <a:r>
              <a:rPr lang="ru-RU" dirty="0"/>
              <a:t> на </a:t>
            </a:r>
            <a:r>
              <a:rPr lang="ru-RU" dirty="0" err="1"/>
              <a:t>асистираните</a:t>
            </a:r>
            <a:r>
              <a:rPr lang="ru-RU" dirty="0"/>
              <a:t> </a:t>
            </a:r>
            <a:r>
              <a:rPr lang="ru-RU" dirty="0" err="1"/>
              <a:t>репродуктивни</a:t>
            </a:r>
            <a:r>
              <a:rPr lang="ru-RU" dirty="0"/>
              <a:t> технологии.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58907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bg-BG" sz="4000" b="1" dirty="0"/>
              <a:t>Благодаря за вниманието ! 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r="11454"/>
          <a:stretch/>
        </p:blipFill>
        <p:spPr bwMode="auto">
          <a:xfrm>
            <a:off x="5580112" y="4388160"/>
            <a:ext cx="3464706" cy="234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156982" cy="1296144"/>
          </a:xfrm>
        </p:spPr>
        <p:txBody>
          <a:bodyPr>
            <a:normAutofit/>
          </a:bodyPr>
          <a:lstStyle/>
          <a:p>
            <a:r>
              <a:rPr lang="bg-BG" dirty="0"/>
              <a:t>Ендокринно обусловено безплодие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56982" cy="5445224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bg-BG" dirty="0"/>
              <a:t>В специализираните клиники ендокринният </a:t>
            </a:r>
            <a:r>
              <a:rPr lang="bg-BG" dirty="0" err="1"/>
              <a:t>хипоорхидизъм</a:t>
            </a:r>
            <a:r>
              <a:rPr lang="bg-BG" dirty="0"/>
              <a:t> е 7-8 %, а в близо 35 % от случаите не се открива причината. Това е </a:t>
            </a:r>
            <a:r>
              <a:rPr lang="bg-BG" b="1" dirty="0"/>
              <a:t>т.нар. </a:t>
            </a:r>
            <a:r>
              <a:rPr lang="bg-BG" b="1" dirty="0" err="1"/>
              <a:t>идиопатично</a:t>
            </a:r>
            <a:r>
              <a:rPr lang="bg-BG" b="1" dirty="0"/>
              <a:t> безплодие</a:t>
            </a:r>
            <a:r>
              <a:rPr lang="bg-BG" dirty="0"/>
              <a:t>. Все още не е изяснено дали то, или поне част от случаите се обуславят от </a:t>
            </a:r>
            <a:r>
              <a:rPr lang="bg-BG" dirty="0" err="1"/>
              <a:t>финни</a:t>
            </a:r>
            <a:r>
              <a:rPr lang="bg-BG" dirty="0"/>
              <a:t> </a:t>
            </a:r>
            <a:r>
              <a:rPr lang="bg-BG" dirty="0" err="1"/>
              <a:t>хормнални</a:t>
            </a:r>
            <a:r>
              <a:rPr lang="bg-BG" dirty="0"/>
              <a:t> отклонения </a:t>
            </a:r>
            <a:r>
              <a:rPr lang="bg-BG" dirty="0" err="1"/>
              <a:t>недоуловими</a:t>
            </a:r>
            <a:r>
              <a:rPr lang="bg-BG" dirty="0"/>
              <a:t> със съвременните средства. Друга част от случаите на </a:t>
            </a:r>
            <a:r>
              <a:rPr lang="bg-BG" dirty="0" err="1"/>
              <a:t>нормогонадотропният</a:t>
            </a:r>
            <a:r>
              <a:rPr lang="bg-BG" dirty="0"/>
              <a:t> </a:t>
            </a:r>
            <a:r>
              <a:rPr lang="bg-BG" dirty="0" err="1"/>
              <a:t>хипоорхидизъм</a:t>
            </a:r>
            <a:r>
              <a:rPr lang="bg-BG" dirty="0"/>
              <a:t> се причиняват от генетични фактори, които бяха изяснени едва в последните години.</a:t>
            </a:r>
            <a:endParaRPr lang="en-US" dirty="0"/>
          </a:p>
          <a:p>
            <a:pPr marL="109728" indent="0">
              <a:buNone/>
            </a:pPr>
            <a:r>
              <a:rPr lang="bg-BG" i="1" dirty="0"/>
              <a:t>Класификация на мъжкото безплодие на СЗО (2006 г.):</a:t>
            </a:r>
            <a:endParaRPr lang="en-US" i="1" dirty="0"/>
          </a:p>
          <a:p>
            <a:pPr marL="109728" indent="0">
              <a:buNone/>
            </a:pPr>
            <a:endParaRPr lang="en-US" i="1" dirty="0"/>
          </a:p>
          <a:p>
            <a:pPr lvl="0"/>
            <a:r>
              <a:rPr lang="bg-BG" dirty="0" err="1"/>
              <a:t>Психосексуални</a:t>
            </a:r>
            <a:r>
              <a:rPr lang="bg-BG" dirty="0"/>
              <a:t> </a:t>
            </a:r>
            <a:r>
              <a:rPr lang="bg-BG" dirty="0" err="1"/>
              <a:t>разтройства</a:t>
            </a:r>
            <a:endParaRPr lang="en-US" dirty="0"/>
          </a:p>
          <a:p>
            <a:pPr lvl="0"/>
            <a:r>
              <a:rPr lang="bg-BG" dirty="0"/>
              <a:t>Причини за безплодието не се намират</a:t>
            </a:r>
            <a:endParaRPr lang="en-US" dirty="0"/>
          </a:p>
          <a:p>
            <a:pPr lvl="0"/>
            <a:r>
              <a:rPr lang="bg-BG" dirty="0"/>
              <a:t>Изолирана патология на семенната плазма</a:t>
            </a:r>
            <a:endParaRPr lang="en-US" dirty="0"/>
          </a:p>
          <a:p>
            <a:pPr lvl="0"/>
            <a:r>
              <a:rPr lang="bg-BG" dirty="0" err="1"/>
              <a:t>Ятрогенни</a:t>
            </a:r>
            <a:r>
              <a:rPr lang="bg-BG" dirty="0"/>
              <a:t> причини</a:t>
            </a:r>
            <a:endParaRPr lang="en-US" dirty="0"/>
          </a:p>
          <a:p>
            <a:pPr lvl="0"/>
            <a:r>
              <a:rPr lang="bg-BG" dirty="0"/>
              <a:t>Системни заболявания</a:t>
            </a:r>
            <a:endParaRPr lang="en-US" dirty="0"/>
          </a:p>
          <a:p>
            <a:pPr lvl="0"/>
            <a:r>
              <a:rPr lang="bg-BG" dirty="0"/>
              <a:t>Вродени аномалии</a:t>
            </a:r>
            <a:endParaRPr lang="en-US" dirty="0"/>
          </a:p>
          <a:p>
            <a:pPr lvl="0"/>
            <a:r>
              <a:rPr lang="bg-BG" dirty="0"/>
              <a:t>Придобито увреждане на тестиса</a:t>
            </a:r>
            <a:endParaRPr lang="en-US" dirty="0"/>
          </a:p>
          <a:p>
            <a:pPr lvl="0"/>
            <a:r>
              <a:rPr lang="bg-BG" dirty="0" err="1"/>
              <a:t>Варикоцеле</a:t>
            </a:r>
            <a:endParaRPr lang="en-US" dirty="0"/>
          </a:p>
          <a:p>
            <a:pPr lvl="0"/>
            <a:r>
              <a:rPr lang="bg-BG" dirty="0"/>
              <a:t>Инфекции на гениталиите</a:t>
            </a:r>
            <a:endParaRPr lang="en-US" dirty="0"/>
          </a:p>
          <a:p>
            <a:pPr lvl="0"/>
            <a:r>
              <a:rPr lang="bg-BG" dirty="0" err="1"/>
              <a:t>Имунологичен</a:t>
            </a:r>
            <a:r>
              <a:rPr lang="bg-BG" dirty="0"/>
              <a:t> фактор</a:t>
            </a:r>
            <a:endParaRPr lang="en-US" dirty="0"/>
          </a:p>
          <a:p>
            <a:pPr lvl="0"/>
            <a:r>
              <a:rPr lang="bg-BG" dirty="0"/>
              <a:t>Ендокринни причини</a:t>
            </a:r>
            <a:endParaRPr lang="en-US" dirty="0"/>
          </a:p>
          <a:p>
            <a:pPr lvl="0"/>
            <a:r>
              <a:rPr lang="bg-BG" dirty="0" err="1"/>
              <a:t>Идиопатична</a:t>
            </a:r>
            <a:r>
              <a:rPr lang="bg-BG" dirty="0"/>
              <a:t> </a:t>
            </a:r>
            <a:r>
              <a:rPr lang="bg-BG" dirty="0" err="1"/>
              <a:t>ологозооспермия</a:t>
            </a:r>
            <a:endParaRPr lang="en-US" dirty="0"/>
          </a:p>
          <a:p>
            <a:pPr lvl="0"/>
            <a:r>
              <a:rPr lang="bg-BG" dirty="0" err="1"/>
              <a:t>Идиопатична</a:t>
            </a:r>
            <a:r>
              <a:rPr lang="bg-BG" dirty="0"/>
              <a:t> </a:t>
            </a:r>
            <a:r>
              <a:rPr lang="bg-BG" dirty="0" err="1"/>
              <a:t>астенозооспермия</a:t>
            </a:r>
            <a:endParaRPr lang="en-US" dirty="0"/>
          </a:p>
          <a:p>
            <a:pPr lvl="0"/>
            <a:r>
              <a:rPr lang="bg-BG" dirty="0" err="1"/>
              <a:t>Идиопатична</a:t>
            </a:r>
            <a:r>
              <a:rPr lang="bg-BG" dirty="0"/>
              <a:t> </a:t>
            </a:r>
            <a:r>
              <a:rPr lang="bg-BG" dirty="0" err="1"/>
              <a:t>тератозооспермия</a:t>
            </a:r>
            <a:endParaRPr lang="en-US" dirty="0"/>
          </a:p>
          <a:p>
            <a:pPr lvl="0"/>
            <a:r>
              <a:rPr lang="bg-BG" dirty="0" err="1"/>
              <a:t>Обструктивна</a:t>
            </a:r>
            <a:r>
              <a:rPr lang="bg-BG" dirty="0"/>
              <a:t> </a:t>
            </a:r>
            <a:r>
              <a:rPr lang="bg-BG" dirty="0" err="1"/>
              <a:t>азоспермия</a:t>
            </a:r>
            <a:endParaRPr lang="en-US" dirty="0"/>
          </a:p>
          <a:p>
            <a:pPr lvl="0"/>
            <a:r>
              <a:rPr lang="bg-BG" dirty="0" err="1"/>
              <a:t>Идиопатична</a:t>
            </a:r>
            <a:r>
              <a:rPr lang="bg-BG" dirty="0"/>
              <a:t> </a:t>
            </a:r>
            <a:r>
              <a:rPr lang="bg-BG" dirty="0" err="1"/>
              <a:t>азоспермия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2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9112"/>
          </a:xfrm>
        </p:spPr>
        <p:txBody>
          <a:bodyPr>
            <a:normAutofit/>
          </a:bodyPr>
          <a:lstStyle/>
          <a:p>
            <a:r>
              <a:rPr lang="bg-BG" dirty="0" err="1"/>
              <a:t>Секреторно</a:t>
            </a:r>
            <a:r>
              <a:rPr lang="bg-BG" dirty="0"/>
              <a:t> и </a:t>
            </a:r>
            <a:r>
              <a:rPr lang="bg-BG" dirty="0" err="1"/>
              <a:t>екскреторно</a:t>
            </a:r>
            <a:r>
              <a:rPr lang="bg-BG" dirty="0"/>
              <a:t> безплодие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g-BG" b="1" dirty="0" err="1"/>
              <a:t>Секреторното</a:t>
            </a:r>
            <a:r>
              <a:rPr lang="bg-BG" b="1" dirty="0"/>
              <a:t> безплодие</a:t>
            </a:r>
            <a:r>
              <a:rPr lang="bg-BG" dirty="0"/>
              <a:t> е свързано с всички заболявания и синдроми отнесени към </a:t>
            </a:r>
            <a:r>
              <a:rPr lang="bg-BG" dirty="0" err="1"/>
              <a:t>хипоорхидизма</a:t>
            </a:r>
            <a:r>
              <a:rPr lang="bg-BG" dirty="0"/>
              <a:t>, при които е увредена </a:t>
            </a:r>
            <a:r>
              <a:rPr lang="bg-BG" dirty="0" err="1"/>
              <a:t>сперматогенната</a:t>
            </a:r>
            <a:r>
              <a:rPr lang="bg-BG" dirty="0"/>
              <a:t> функция.</a:t>
            </a:r>
            <a:endParaRPr lang="en-US" dirty="0"/>
          </a:p>
          <a:p>
            <a:r>
              <a:rPr lang="bg-BG" b="1" dirty="0" err="1"/>
              <a:t>Екскреторното</a:t>
            </a:r>
            <a:r>
              <a:rPr lang="bg-BG" b="1" dirty="0"/>
              <a:t> безплодие</a:t>
            </a:r>
            <a:r>
              <a:rPr lang="bg-BG" dirty="0"/>
              <a:t> не е свързано със заболявания на самите тестиси, а се отнася до заболявания и пороци в развитието на уретрата и допълнителните полови жлези, на нарушения в проходимостта на </a:t>
            </a:r>
            <a:r>
              <a:rPr lang="bg-BG" dirty="0" err="1"/>
              <a:t>семепроводните</a:t>
            </a:r>
            <a:r>
              <a:rPr lang="bg-BG" dirty="0"/>
              <a:t> пътища. Напр. при </a:t>
            </a:r>
            <a:r>
              <a:rPr lang="bg-BG" dirty="0" err="1"/>
              <a:t>хипоспадия</a:t>
            </a:r>
            <a:r>
              <a:rPr lang="bg-BG" dirty="0"/>
              <a:t> или </a:t>
            </a:r>
            <a:r>
              <a:rPr lang="bg-BG" dirty="0" err="1"/>
              <a:t>еписпадия</a:t>
            </a:r>
            <a:r>
              <a:rPr lang="bg-BG" dirty="0"/>
              <a:t>, при полов контакт </a:t>
            </a:r>
            <a:r>
              <a:rPr lang="bg-BG" dirty="0" err="1"/>
              <a:t>еякулат</a:t>
            </a:r>
            <a:r>
              <a:rPr lang="bg-BG" dirty="0"/>
              <a:t> може да не попадне във влагалището на партньорката и става причина за безплодие.</a:t>
            </a:r>
            <a:endParaRPr lang="en-US" dirty="0"/>
          </a:p>
          <a:p>
            <a:r>
              <a:rPr lang="bg-BG" dirty="0"/>
              <a:t>По правило едностранната </a:t>
            </a:r>
            <a:r>
              <a:rPr lang="bg-BG" dirty="0" err="1"/>
              <a:t>обтурация</a:t>
            </a:r>
            <a:r>
              <a:rPr lang="bg-BG" dirty="0"/>
              <a:t> на </a:t>
            </a:r>
            <a:r>
              <a:rPr lang="bg-BG" dirty="0" err="1"/>
              <a:t>семепроводните</a:t>
            </a:r>
            <a:r>
              <a:rPr lang="bg-BG" dirty="0"/>
              <a:t> канали не води до </a:t>
            </a:r>
            <a:r>
              <a:rPr lang="bg-BG" dirty="0" err="1"/>
              <a:t>инфертилитет</a:t>
            </a:r>
            <a:r>
              <a:rPr lang="bg-BG" dirty="0"/>
              <a:t>, </a:t>
            </a:r>
            <a:r>
              <a:rPr lang="bg-BG" dirty="0" err="1"/>
              <a:t>т.к</a:t>
            </a:r>
            <a:r>
              <a:rPr lang="bg-BG" dirty="0"/>
              <a:t>. вторият тестис при добра проходимост в </a:t>
            </a:r>
            <a:r>
              <a:rPr lang="bg-BG" dirty="0" err="1"/>
              <a:t>семепроводните</a:t>
            </a:r>
            <a:r>
              <a:rPr lang="bg-BG" dirty="0"/>
              <a:t> пътища доставя достатъчно количество сперматозоиди. </a:t>
            </a:r>
            <a:r>
              <a:rPr lang="bg-BG" dirty="0" err="1"/>
              <a:t>Пр</a:t>
            </a:r>
            <a:r>
              <a:rPr lang="bg-BG" dirty="0"/>
              <a:t> двустранна </a:t>
            </a:r>
            <a:r>
              <a:rPr lang="bg-BG" dirty="0" err="1"/>
              <a:t>обтурация</a:t>
            </a:r>
            <a:r>
              <a:rPr lang="bg-BG" dirty="0"/>
              <a:t> на семенните канали не само сперматозоиди, но и клетки от </a:t>
            </a:r>
            <a:r>
              <a:rPr lang="bg-BG" dirty="0" err="1"/>
              <a:t>сперматогенезата</a:t>
            </a:r>
            <a:r>
              <a:rPr lang="bg-BG" dirty="0"/>
              <a:t> не попадат в </a:t>
            </a:r>
            <a:r>
              <a:rPr lang="bg-BG" dirty="0" err="1"/>
              <a:t>еакулата</a:t>
            </a:r>
            <a:r>
              <a:rPr lang="bg-BG" dirty="0"/>
              <a:t>, т.е. </a:t>
            </a:r>
            <a:r>
              <a:rPr lang="bg-BG" b="1" dirty="0"/>
              <a:t>налице е </a:t>
            </a:r>
            <a:r>
              <a:rPr lang="bg-BG" b="1" dirty="0" err="1"/>
              <a:t>аспермия</a:t>
            </a:r>
            <a:r>
              <a:rPr lang="bg-BG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17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162</TotalTime>
  <Words>6058</Words>
  <Application>Microsoft Office PowerPoint</Application>
  <PresentationFormat>On-screen Show (4:3)</PresentationFormat>
  <Paragraphs>288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Мъжкото безплодие и асистираните репродуктивни технологии.</vt:lpstr>
      <vt:lpstr> Класификация на хипоорхидизма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Ендокринно обусловено безплодие</vt:lpstr>
      <vt:lpstr>Секреторно и екскреторно безплодие </vt:lpstr>
      <vt:lpstr>PowerPoint Presentation</vt:lpstr>
      <vt:lpstr>PowerPoint Presentation</vt:lpstr>
      <vt:lpstr>PowerPoint Presentation</vt:lpstr>
      <vt:lpstr>ХЕМО-ТЕСТИКУЛАРНАТА БАРИЕРА – СТРУКТУРА, ФУНКЦИИ И ЗНАЧЕНИЕТО Ѝ ЗА ПОДДЪРЖАНЕ НА СПЕРМАТОГЕНЕЗАТА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Техники за получаване и обработка на сперматозоиди за целите на асистирани репродуктивни технологии</vt:lpstr>
      <vt:lpstr>Въведение</vt:lpstr>
      <vt:lpstr>Въведение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PESA (Percutaneous Epididymal Sperm Aspiration)</vt:lpstr>
      <vt:lpstr>PESA (Percutaneous Epididymal Sperm Aspiration)</vt:lpstr>
      <vt:lpstr>PowerPoint Presentation</vt:lpstr>
      <vt:lpstr>MESA (Micro-Epididymal Sperm Aspiration)</vt:lpstr>
      <vt:lpstr>MESA (Micro-Epididymal Sperm Aspiration)</vt:lpstr>
      <vt:lpstr>ТЕSА (Тesticular Sperm Aspiration) и NAB (Nedle Aspiration Biopsy) </vt:lpstr>
      <vt:lpstr>TESE (Testicular Sperm Extraction)</vt:lpstr>
      <vt:lpstr>TESE (Testicular Sperm Extraction)</vt:lpstr>
      <vt:lpstr>Micro-TESE</vt:lpstr>
      <vt:lpstr>PowerPoint Presentation</vt:lpstr>
      <vt:lpstr>Използват се още:</vt:lpstr>
      <vt:lpstr>PowerPoint Presentation</vt:lpstr>
      <vt:lpstr>Сортиране на клетките в магнитно поле – МACS (Magnetic Activated Cell Sorting)</vt:lpstr>
      <vt:lpstr>Сортиране на клетките в магнитно поле – МACS (Magnetic Activated Cell Sorting)</vt:lpstr>
      <vt:lpstr>SDI (Sperm DNA Integrity) и SCD (Sperm Chromatin Dispersin, Holosperm)</vt:lpstr>
      <vt:lpstr>Вirefringence</vt:lpstr>
      <vt:lpstr>IMSI метод (Intracytoplazmic Morphologically selected Sperm Injectin)</vt:lpstr>
      <vt:lpstr>Единичен лазерен удар върху крайното окончание на опашката на сперматозоида</vt:lpstr>
      <vt:lpstr>PowerPoint Presentation</vt:lpstr>
      <vt:lpstr>Усложнения от хирургическите методи за получаване на сперматозоиди от епидидим и тестис</vt:lpstr>
      <vt:lpstr>Усложнения от хирургическите методи за получаване на сперматозоиди от епидидим и тестис</vt:lpstr>
      <vt:lpstr>Усложнения от хирургическите методи за получаване на сперматозоиди от епидидим и тестис</vt:lpstr>
      <vt:lpstr>Заключение</vt:lpstr>
      <vt:lpstr>Заключение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ХЕМО-ТЕСТИКУЛАРНАТА БАРИЕРА – СТРУКТУРА, ФУНКЦИИ И ЗНАЧЕНИЕТО Ѝ ЗА ПОДДЪРЖАНЕ НА СПЕРМАТОГЕНЕЗАТА</dc:title>
  <dc:creator>Acer</dc:creator>
  <cp:lastModifiedBy>Иванка Стефанова Дзънгова</cp:lastModifiedBy>
  <cp:revision>32</cp:revision>
  <dcterms:created xsi:type="dcterms:W3CDTF">2018-01-19T11:23:39Z</dcterms:created>
  <dcterms:modified xsi:type="dcterms:W3CDTF">2019-07-11T10:22:38Z</dcterms:modified>
</cp:coreProperties>
</file>