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47"/>
  </p:notesMasterIdLst>
  <p:sldIdLst>
    <p:sldId id="256" r:id="rId2"/>
    <p:sldId id="257" r:id="rId3"/>
    <p:sldId id="322" r:id="rId4"/>
    <p:sldId id="298" r:id="rId5"/>
    <p:sldId id="259" r:id="rId6"/>
    <p:sldId id="258" r:id="rId7"/>
    <p:sldId id="264" r:id="rId8"/>
    <p:sldId id="265" r:id="rId9"/>
    <p:sldId id="323" r:id="rId10"/>
    <p:sldId id="267" r:id="rId11"/>
    <p:sldId id="313" r:id="rId12"/>
    <p:sldId id="315" r:id="rId13"/>
    <p:sldId id="312" r:id="rId14"/>
    <p:sldId id="316" r:id="rId15"/>
    <p:sldId id="318" r:id="rId16"/>
    <p:sldId id="306" r:id="rId17"/>
    <p:sldId id="308" r:id="rId18"/>
    <p:sldId id="320" r:id="rId19"/>
    <p:sldId id="261" r:id="rId20"/>
    <p:sldId id="297" r:id="rId21"/>
    <p:sldId id="260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80" r:id="rId31"/>
    <p:sldId id="281" r:id="rId32"/>
    <p:sldId id="282" r:id="rId33"/>
    <p:sldId id="299" r:id="rId34"/>
    <p:sldId id="300" r:id="rId35"/>
    <p:sldId id="301" r:id="rId36"/>
    <p:sldId id="284" r:id="rId37"/>
    <p:sldId id="285" r:id="rId38"/>
    <p:sldId id="287" r:id="rId39"/>
    <p:sldId id="286" r:id="rId40"/>
    <p:sldId id="325" r:id="rId41"/>
    <p:sldId id="327" r:id="rId42"/>
    <p:sldId id="328" r:id="rId43"/>
    <p:sldId id="330" r:id="rId44"/>
    <p:sldId id="321" r:id="rId45"/>
    <p:sldId id="291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D9F3F9"/>
    <a:srgbClr val="FF66CC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62" autoAdjust="0"/>
    <p:restoredTop sz="94613" autoAdjust="0"/>
  </p:normalViewPr>
  <p:slideViewPr>
    <p:cSldViewPr>
      <p:cViewPr varScale="1">
        <p:scale>
          <a:sx n="87" d="100"/>
          <a:sy n="87" d="100"/>
        </p:scale>
        <p:origin x="96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38A77E-A300-4DB4-A7BC-F020AB8F97EA}" type="doc">
      <dgm:prSet loTypeId="urn:microsoft.com/office/officeart/2008/layout/RadialCluster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516C8D2-E7C8-48F3-AF09-24F53136330F}">
      <dgm:prSet phldrT="[Текст]" custT="1"/>
      <dgm:spPr>
        <a:solidFill>
          <a:schemeClr val="bg2">
            <a:lumMod val="90000"/>
          </a:schemeClr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r>
            <a:rPr lang="bg-BG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Приложна </a:t>
          </a:r>
        </a:p>
        <a:p>
          <a:r>
            <a:rPr lang="bg-BG" sz="2000" b="1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фотоника</a:t>
          </a:r>
          <a:endParaRPr lang="en-US" sz="20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85ECF37D-CFB5-424B-B3B0-43BAC8AF0382}" type="parTrans" cxnId="{CA9D0B37-9FB7-426B-AD4D-FD42ED8B667F}">
      <dgm:prSet/>
      <dgm:spPr/>
      <dgm:t>
        <a:bodyPr/>
        <a:lstStyle/>
        <a:p>
          <a:endParaRPr lang="en-US"/>
        </a:p>
      </dgm:t>
    </dgm:pt>
    <dgm:pt modelId="{8EAB314C-B4EF-4985-84D3-7ECABE7EC73C}" type="sibTrans" cxnId="{CA9D0B37-9FB7-426B-AD4D-FD42ED8B667F}">
      <dgm:prSet/>
      <dgm:spPr/>
      <dgm:t>
        <a:bodyPr/>
        <a:lstStyle/>
        <a:p>
          <a:endParaRPr lang="en-US"/>
        </a:p>
      </dgm:t>
    </dgm:pt>
    <dgm:pt modelId="{8BD8DD13-05C0-4730-85AD-27B31163842E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bg-BG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Медицина</a:t>
          </a:r>
          <a:endParaRPr lang="en-US" sz="20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BF71D2D8-7FCC-4A24-8B3C-30BFE9D8BF2D}" type="parTrans" cxnId="{20C7E331-F925-441F-95E7-9366533CFF51}">
      <dgm:prSet/>
      <dgm:spPr/>
      <dgm:t>
        <a:bodyPr/>
        <a:lstStyle/>
        <a:p>
          <a:endParaRPr lang="en-US"/>
        </a:p>
      </dgm:t>
    </dgm:pt>
    <dgm:pt modelId="{AEB0A917-134F-48D4-B296-1369F81287A0}" type="sibTrans" cxnId="{20C7E331-F925-441F-95E7-9366533CFF51}">
      <dgm:prSet/>
      <dgm:spPr/>
      <dgm:t>
        <a:bodyPr/>
        <a:lstStyle/>
        <a:p>
          <a:endParaRPr lang="en-US"/>
        </a:p>
      </dgm:t>
    </dgm:pt>
    <dgm:pt modelId="{1E494610-3A69-45C0-877A-51BDA852E599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bg-BG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Химия</a:t>
          </a:r>
          <a:endParaRPr lang="en-US" sz="20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2C617EAE-C182-48EF-8F5B-D22F76B2CE72}" type="parTrans" cxnId="{9AFF2E57-7276-4150-A835-0284631158A7}">
      <dgm:prSet/>
      <dgm:spPr/>
      <dgm:t>
        <a:bodyPr/>
        <a:lstStyle/>
        <a:p>
          <a:endParaRPr lang="en-US"/>
        </a:p>
      </dgm:t>
    </dgm:pt>
    <dgm:pt modelId="{0DE139A6-CA00-4F88-BE24-027965C64DEF}" type="sibTrans" cxnId="{9AFF2E57-7276-4150-A835-0284631158A7}">
      <dgm:prSet/>
      <dgm:spPr/>
      <dgm:t>
        <a:bodyPr/>
        <a:lstStyle/>
        <a:p>
          <a:endParaRPr lang="en-US"/>
        </a:p>
      </dgm:t>
    </dgm:pt>
    <dgm:pt modelId="{8D78DD90-9C00-45BE-8BAB-5DD134464621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bg-BG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Имунология</a:t>
          </a:r>
          <a:endParaRPr lang="en-US" sz="20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F3DF787E-8CF7-493A-A1F5-0DC8F70C9F16}" type="parTrans" cxnId="{32644D4E-3F4B-4F23-8BEB-0BD4588963EB}">
      <dgm:prSet/>
      <dgm:spPr/>
      <dgm:t>
        <a:bodyPr/>
        <a:lstStyle/>
        <a:p>
          <a:endParaRPr lang="en-US"/>
        </a:p>
      </dgm:t>
    </dgm:pt>
    <dgm:pt modelId="{82A0A0C5-8D6A-4189-B29E-DE29E28FEA9A}" type="sibTrans" cxnId="{32644D4E-3F4B-4F23-8BEB-0BD4588963EB}">
      <dgm:prSet/>
      <dgm:spPr/>
      <dgm:t>
        <a:bodyPr/>
        <a:lstStyle/>
        <a:p>
          <a:endParaRPr lang="en-US"/>
        </a:p>
      </dgm:t>
    </dgm:pt>
    <dgm:pt modelId="{742E04BC-B22F-426B-9976-CAC158D4FA42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bg-BG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Биохимия</a:t>
          </a:r>
          <a:endParaRPr lang="en-US" sz="20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BC465E1F-86D9-4DA6-8E91-E006528D1003}" type="parTrans" cxnId="{8FDDCE95-4EFD-4A9B-BE7B-192D5F6F3FB2}">
      <dgm:prSet/>
      <dgm:spPr/>
      <dgm:t>
        <a:bodyPr/>
        <a:lstStyle/>
        <a:p>
          <a:endParaRPr lang="en-US"/>
        </a:p>
      </dgm:t>
    </dgm:pt>
    <dgm:pt modelId="{9EF7D58D-C220-4336-B78C-228F65C7D1F5}" type="sibTrans" cxnId="{8FDDCE95-4EFD-4A9B-BE7B-192D5F6F3FB2}">
      <dgm:prSet/>
      <dgm:spPr/>
      <dgm:t>
        <a:bodyPr/>
        <a:lstStyle/>
        <a:p>
          <a:endParaRPr lang="en-US"/>
        </a:p>
      </dgm:t>
    </dgm:pt>
    <dgm:pt modelId="{10646324-9496-4A31-8B39-E72EEE503010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bg-BG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Криминалистика</a:t>
          </a:r>
          <a:endParaRPr lang="en-US" sz="20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33590229-1497-422D-9CAC-FECF29299C1C}" type="parTrans" cxnId="{66AFD742-D81E-44EF-976E-1BB24A9CEC86}">
      <dgm:prSet/>
      <dgm:spPr/>
      <dgm:t>
        <a:bodyPr/>
        <a:lstStyle/>
        <a:p>
          <a:endParaRPr lang="en-US"/>
        </a:p>
      </dgm:t>
    </dgm:pt>
    <dgm:pt modelId="{46D2AC77-1C45-4E6C-BE26-E459974D0BC0}" type="sibTrans" cxnId="{66AFD742-D81E-44EF-976E-1BB24A9CEC86}">
      <dgm:prSet/>
      <dgm:spPr/>
      <dgm:t>
        <a:bodyPr/>
        <a:lstStyle/>
        <a:p>
          <a:endParaRPr lang="en-US"/>
        </a:p>
      </dgm:t>
    </dgm:pt>
    <dgm:pt modelId="{1F155C61-CFC7-433C-8BBD-FF851C3EC435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bg-BG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Оценка качеството  на храните</a:t>
          </a:r>
          <a:endParaRPr lang="en-US" sz="20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BFAD5C98-71B0-47F1-A3DF-17C94E10B300}" type="parTrans" cxnId="{83F61AC4-7023-4926-B8D0-85D419F40188}">
      <dgm:prSet/>
      <dgm:spPr/>
      <dgm:t>
        <a:bodyPr/>
        <a:lstStyle/>
        <a:p>
          <a:endParaRPr lang="en-US"/>
        </a:p>
      </dgm:t>
    </dgm:pt>
    <dgm:pt modelId="{91615CE5-5433-481F-AF31-7B1C25B4BBF1}" type="sibTrans" cxnId="{83F61AC4-7023-4926-B8D0-85D419F40188}">
      <dgm:prSet/>
      <dgm:spPr/>
      <dgm:t>
        <a:bodyPr/>
        <a:lstStyle/>
        <a:p>
          <a:endParaRPr lang="en-US"/>
        </a:p>
      </dgm:t>
    </dgm:pt>
    <dgm:pt modelId="{9B1D2581-F334-44D1-A722-2B1D5A2408A1}" type="pres">
      <dgm:prSet presAssocID="{8E38A77E-A300-4DB4-A7BC-F020AB8F97EA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E432DE0-7B47-4176-82DF-9307B7A6ADF1}" type="pres">
      <dgm:prSet presAssocID="{0516C8D2-E7C8-48F3-AF09-24F53136330F}" presName="singleCycle" presStyleCnt="0"/>
      <dgm:spPr/>
    </dgm:pt>
    <dgm:pt modelId="{3914B393-A0DC-45F1-9AD9-BB5CC63C696D}" type="pres">
      <dgm:prSet presAssocID="{0516C8D2-E7C8-48F3-AF09-24F53136330F}" presName="singleCenter" presStyleLbl="node1" presStyleIdx="0" presStyleCnt="7" custScaleX="163714" custScaleY="66130" custLinFactNeighborX="-701" custLinFactNeighborY="1738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3EB7276F-4012-4D31-821F-A130FC6AABE2}" type="pres">
      <dgm:prSet presAssocID="{BF71D2D8-7FCC-4A24-8B3C-30BFE9D8BF2D}" presName="Name56" presStyleLbl="parChTrans1D2" presStyleIdx="0" presStyleCnt="6"/>
      <dgm:spPr/>
      <dgm:t>
        <a:bodyPr/>
        <a:lstStyle/>
        <a:p>
          <a:endParaRPr lang="en-US"/>
        </a:p>
      </dgm:t>
    </dgm:pt>
    <dgm:pt modelId="{05A13462-447E-4B83-8EFB-25130883DE67}" type="pres">
      <dgm:prSet presAssocID="{8BD8DD13-05C0-4730-85AD-27B31163842E}" presName="text0" presStyleLbl="node1" presStyleIdx="1" presStyleCnt="7" custScaleX="168318" custScaleY="59745" custRadScaleRad="98744" custRadScaleInc="-47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58857E-EAFF-40FB-92B3-503EF8A41210}" type="pres">
      <dgm:prSet presAssocID="{BC465E1F-86D9-4DA6-8E91-E006528D1003}" presName="Name56" presStyleLbl="parChTrans1D2" presStyleIdx="1" presStyleCnt="6"/>
      <dgm:spPr/>
      <dgm:t>
        <a:bodyPr/>
        <a:lstStyle/>
        <a:p>
          <a:endParaRPr lang="en-US"/>
        </a:p>
      </dgm:t>
    </dgm:pt>
    <dgm:pt modelId="{C1107FE2-ED77-4051-83BB-B899E8010455}" type="pres">
      <dgm:prSet presAssocID="{742E04BC-B22F-426B-9976-CAC158D4FA42}" presName="text0" presStyleLbl="node1" presStyleIdx="2" presStyleCnt="7" custScaleX="174233" custScaleY="51628" custRadScaleRad="145830" custRadScaleInc="217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164C27-9F2C-432F-B39F-5F66E8467D37}" type="pres">
      <dgm:prSet presAssocID="{BFAD5C98-71B0-47F1-A3DF-17C94E10B300}" presName="Name56" presStyleLbl="parChTrans1D2" presStyleIdx="2" presStyleCnt="6"/>
      <dgm:spPr/>
      <dgm:t>
        <a:bodyPr/>
        <a:lstStyle/>
        <a:p>
          <a:endParaRPr lang="en-US"/>
        </a:p>
      </dgm:t>
    </dgm:pt>
    <dgm:pt modelId="{C705B988-3570-4CB3-9CEB-C6A74D0C579D}" type="pres">
      <dgm:prSet presAssocID="{1F155C61-CFC7-433C-8BBD-FF851C3EC435}" presName="text0" presStyleLbl="node1" presStyleIdx="3" presStyleCnt="7" custScaleX="215447" custScaleY="82933" custRadScaleRad="142677" custRadScaleInc="4172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253697-8236-46FC-A632-3CBBD3819872}" type="pres">
      <dgm:prSet presAssocID="{2C617EAE-C182-48EF-8F5B-D22F76B2CE72}" presName="Name56" presStyleLbl="parChTrans1D2" presStyleIdx="3" presStyleCnt="6"/>
      <dgm:spPr/>
      <dgm:t>
        <a:bodyPr/>
        <a:lstStyle/>
        <a:p>
          <a:endParaRPr lang="en-US"/>
        </a:p>
      </dgm:t>
    </dgm:pt>
    <dgm:pt modelId="{1988040A-2E06-4929-9648-5BC59ED3DF27}" type="pres">
      <dgm:prSet presAssocID="{1E494610-3A69-45C0-877A-51BDA852E599}" presName="text0" presStyleLbl="node1" presStyleIdx="4" presStyleCnt="7" custScaleX="224806" custScaleY="65841" custRadScaleRad="152832" custRadScaleInc="-2192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F5C153-3DBE-4866-94FD-FCC948228A8C}" type="pres">
      <dgm:prSet presAssocID="{F3DF787E-8CF7-493A-A1F5-0DC8F70C9F16}" presName="Name56" presStyleLbl="parChTrans1D2" presStyleIdx="4" presStyleCnt="6"/>
      <dgm:spPr/>
      <dgm:t>
        <a:bodyPr/>
        <a:lstStyle/>
        <a:p>
          <a:endParaRPr lang="en-US"/>
        </a:p>
      </dgm:t>
    </dgm:pt>
    <dgm:pt modelId="{75D50F81-1C3B-46FC-A094-56A3267F2114}" type="pres">
      <dgm:prSet presAssocID="{8D78DD90-9C00-45BE-8BAB-5DD134464621}" presName="text0" presStyleLbl="node1" presStyleIdx="5" presStyleCnt="7" custScaleX="219460" custScaleY="58286" custRadScaleRad="146862" custRadScaleInc="1753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6581DE-9E77-44BB-8B8A-E883E61272A3}" type="pres">
      <dgm:prSet presAssocID="{33590229-1497-422D-9CAC-FECF29299C1C}" presName="Name56" presStyleLbl="parChTrans1D2" presStyleIdx="5" presStyleCnt="6"/>
      <dgm:spPr/>
      <dgm:t>
        <a:bodyPr/>
        <a:lstStyle/>
        <a:p>
          <a:endParaRPr lang="en-US"/>
        </a:p>
      </dgm:t>
    </dgm:pt>
    <dgm:pt modelId="{6C7B8CCE-D1CA-4E18-90CC-15DFA21356AF}" type="pres">
      <dgm:prSet presAssocID="{10646324-9496-4A31-8B39-E72EEE503010}" presName="text0" presStyleLbl="node1" presStyleIdx="6" presStyleCnt="7" custScaleX="235139" custScaleY="43512" custRadScaleRad="99744" custRadScaleInc="-3996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8B02452-9FF6-43FC-A2B9-323F9BFBF967}" type="presOf" srcId="{BC465E1F-86D9-4DA6-8E91-E006528D1003}" destId="{3B58857E-EAFF-40FB-92B3-503EF8A41210}" srcOrd="0" destOrd="0" presId="urn:microsoft.com/office/officeart/2008/layout/RadialCluster"/>
    <dgm:cxn modelId="{B66E7A3A-5750-4CE7-9912-5853ADBD799A}" type="presOf" srcId="{0516C8D2-E7C8-48F3-AF09-24F53136330F}" destId="{3914B393-A0DC-45F1-9AD9-BB5CC63C696D}" srcOrd="0" destOrd="0" presId="urn:microsoft.com/office/officeart/2008/layout/RadialCluster"/>
    <dgm:cxn modelId="{66AFD742-D81E-44EF-976E-1BB24A9CEC86}" srcId="{0516C8D2-E7C8-48F3-AF09-24F53136330F}" destId="{10646324-9496-4A31-8B39-E72EEE503010}" srcOrd="5" destOrd="0" parTransId="{33590229-1497-422D-9CAC-FECF29299C1C}" sibTransId="{46D2AC77-1C45-4E6C-BE26-E459974D0BC0}"/>
    <dgm:cxn modelId="{74BAE831-D423-440A-AE91-335B54E94F48}" type="presOf" srcId="{742E04BC-B22F-426B-9976-CAC158D4FA42}" destId="{C1107FE2-ED77-4051-83BB-B899E8010455}" srcOrd="0" destOrd="0" presId="urn:microsoft.com/office/officeart/2008/layout/RadialCluster"/>
    <dgm:cxn modelId="{76F1D395-DF48-4789-A717-EB02B3CD5E3F}" type="presOf" srcId="{BF71D2D8-7FCC-4A24-8B3C-30BFE9D8BF2D}" destId="{3EB7276F-4012-4D31-821F-A130FC6AABE2}" srcOrd="0" destOrd="0" presId="urn:microsoft.com/office/officeart/2008/layout/RadialCluster"/>
    <dgm:cxn modelId="{BB6EFA5B-1148-4C1D-8752-6E260B776C3F}" type="presOf" srcId="{2C617EAE-C182-48EF-8F5B-D22F76B2CE72}" destId="{8C253697-8236-46FC-A632-3CBBD3819872}" srcOrd="0" destOrd="0" presId="urn:microsoft.com/office/officeart/2008/layout/RadialCluster"/>
    <dgm:cxn modelId="{26CEBC6C-BAA6-4C90-9F49-E80C25F2839B}" type="presOf" srcId="{F3DF787E-8CF7-493A-A1F5-0DC8F70C9F16}" destId="{29F5C153-3DBE-4866-94FD-FCC948228A8C}" srcOrd="0" destOrd="0" presId="urn:microsoft.com/office/officeart/2008/layout/RadialCluster"/>
    <dgm:cxn modelId="{9AFF2E57-7276-4150-A835-0284631158A7}" srcId="{0516C8D2-E7C8-48F3-AF09-24F53136330F}" destId="{1E494610-3A69-45C0-877A-51BDA852E599}" srcOrd="3" destOrd="0" parTransId="{2C617EAE-C182-48EF-8F5B-D22F76B2CE72}" sibTransId="{0DE139A6-CA00-4F88-BE24-027965C64DEF}"/>
    <dgm:cxn modelId="{B4C32BEE-C8C2-4AAD-A9FE-68BE52269C65}" type="presOf" srcId="{BFAD5C98-71B0-47F1-A3DF-17C94E10B300}" destId="{32164C27-9F2C-432F-B39F-5F66E8467D37}" srcOrd="0" destOrd="0" presId="urn:microsoft.com/office/officeart/2008/layout/RadialCluster"/>
    <dgm:cxn modelId="{20C7E331-F925-441F-95E7-9366533CFF51}" srcId="{0516C8D2-E7C8-48F3-AF09-24F53136330F}" destId="{8BD8DD13-05C0-4730-85AD-27B31163842E}" srcOrd="0" destOrd="0" parTransId="{BF71D2D8-7FCC-4A24-8B3C-30BFE9D8BF2D}" sibTransId="{AEB0A917-134F-48D4-B296-1369F81287A0}"/>
    <dgm:cxn modelId="{83F61AC4-7023-4926-B8D0-85D419F40188}" srcId="{0516C8D2-E7C8-48F3-AF09-24F53136330F}" destId="{1F155C61-CFC7-433C-8BBD-FF851C3EC435}" srcOrd="2" destOrd="0" parTransId="{BFAD5C98-71B0-47F1-A3DF-17C94E10B300}" sibTransId="{91615CE5-5433-481F-AF31-7B1C25B4BBF1}"/>
    <dgm:cxn modelId="{29F57F51-7489-4A2A-8D0D-82DA1E8CCF7B}" type="presOf" srcId="{10646324-9496-4A31-8B39-E72EEE503010}" destId="{6C7B8CCE-D1CA-4E18-90CC-15DFA21356AF}" srcOrd="0" destOrd="0" presId="urn:microsoft.com/office/officeart/2008/layout/RadialCluster"/>
    <dgm:cxn modelId="{32644D4E-3F4B-4F23-8BEB-0BD4588963EB}" srcId="{0516C8D2-E7C8-48F3-AF09-24F53136330F}" destId="{8D78DD90-9C00-45BE-8BAB-5DD134464621}" srcOrd="4" destOrd="0" parTransId="{F3DF787E-8CF7-493A-A1F5-0DC8F70C9F16}" sibTransId="{82A0A0C5-8D6A-4189-B29E-DE29E28FEA9A}"/>
    <dgm:cxn modelId="{7F6011BD-AFED-4EA0-A4E4-2762AD8B5FBB}" type="presOf" srcId="{33590229-1497-422D-9CAC-FECF29299C1C}" destId="{EC6581DE-9E77-44BB-8B8A-E883E61272A3}" srcOrd="0" destOrd="0" presId="urn:microsoft.com/office/officeart/2008/layout/RadialCluster"/>
    <dgm:cxn modelId="{EDE91920-ACD1-467F-9900-97DE7DBFEF9B}" type="presOf" srcId="{8D78DD90-9C00-45BE-8BAB-5DD134464621}" destId="{75D50F81-1C3B-46FC-A094-56A3267F2114}" srcOrd="0" destOrd="0" presId="urn:microsoft.com/office/officeart/2008/layout/RadialCluster"/>
    <dgm:cxn modelId="{CA9D0B37-9FB7-426B-AD4D-FD42ED8B667F}" srcId="{8E38A77E-A300-4DB4-A7BC-F020AB8F97EA}" destId="{0516C8D2-E7C8-48F3-AF09-24F53136330F}" srcOrd="0" destOrd="0" parTransId="{85ECF37D-CFB5-424B-B3B0-43BAC8AF0382}" sibTransId="{8EAB314C-B4EF-4985-84D3-7ECABE7EC73C}"/>
    <dgm:cxn modelId="{8FDDCE95-4EFD-4A9B-BE7B-192D5F6F3FB2}" srcId="{0516C8D2-E7C8-48F3-AF09-24F53136330F}" destId="{742E04BC-B22F-426B-9976-CAC158D4FA42}" srcOrd="1" destOrd="0" parTransId="{BC465E1F-86D9-4DA6-8E91-E006528D1003}" sibTransId="{9EF7D58D-C220-4336-B78C-228F65C7D1F5}"/>
    <dgm:cxn modelId="{143F4D88-4C15-4E2A-800C-3AC4A852E6E8}" type="presOf" srcId="{8BD8DD13-05C0-4730-85AD-27B31163842E}" destId="{05A13462-447E-4B83-8EFB-25130883DE67}" srcOrd="0" destOrd="0" presId="urn:microsoft.com/office/officeart/2008/layout/RadialCluster"/>
    <dgm:cxn modelId="{FF7B7362-539D-452C-AE7F-359FC0B637B2}" type="presOf" srcId="{1F155C61-CFC7-433C-8BBD-FF851C3EC435}" destId="{C705B988-3570-4CB3-9CEB-C6A74D0C579D}" srcOrd="0" destOrd="0" presId="urn:microsoft.com/office/officeart/2008/layout/RadialCluster"/>
    <dgm:cxn modelId="{3950259F-D996-4D8B-BA53-9CEB7E42D2A9}" type="presOf" srcId="{8E38A77E-A300-4DB4-A7BC-F020AB8F97EA}" destId="{9B1D2581-F334-44D1-A722-2B1D5A2408A1}" srcOrd="0" destOrd="0" presId="urn:microsoft.com/office/officeart/2008/layout/RadialCluster"/>
    <dgm:cxn modelId="{52F84A7F-AFFC-4F63-8622-189C070A2304}" type="presOf" srcId="{1E494610-3A69-45C0-877A-51BDA852E599}" destId="{1988040A-2E06-4929-9648-5BC59ED3DF27}" srcOrd="0" destOrd="0" presId="urn:microsoft.com/office/officeart/2008/layout/RadialCluster"/>
    <dgm:cxn modelId="{38B3F4FF-FE84-4BED-AB5F-E46E07DBB54C}" type="presParOf" srcId="{9B1D2581-F334-44D1-A722-2B1D5A2408A1}" destId="{7E432DE0-7B47-4176-82DF-9307B7A6ADF1}" srcOrd="0" destOrd="0" presId="urn:microsoft.com/office/officeart/2008/layout/RadialCluster"/>
    <dgm:cxn modelId="{DFAC2794-9047-45E1-B497-C0CB73EC0D06}" type="presParOf" srcId="{7E432DE0-7B47-4176-82DF-9307B7A6ADF1}" destId="{3914B393-A0DC-45F1-9AD9-BB5CC63C696D}" srcOrd="0" destOrd="0" presId="urn:microsoft.com/office/officeart/2008/layout/RadialCluster"/>
    <dgm:cxn modelId="{E4B0479B-8E54-451A-AD1A-251E359FF4D1}" type="presParOf" srcId="{7E432DE0-7B47-4176-82DF-9307B7A6ADF1}" destId="{3EB7276F-4012-4D31-821F-A130FC6AABE2}" srcOrd="1" destOrd="0" presId="urn:microsoft.com/office/officeart/2008/layout/RadialCluster"/>
    <dgm:cxn modelId="{F4861F49-8A97-4C14-91DE-799983A97900}" type="presParOf" srcId="{7E432DE0-7B47-4176-82DF-9307B7A6ADF1}" destId="{05A13462-447E-4B83-8EFB-25130883DE67}" srcOrd="2" destOrd="0" presId="urn:microsoft.com/office/officeart/2008/layout/RadialCluster"/>
    <dgm:cxn modelId="{5B864841-0697-47D2-A945-D400A943219C}" type="presParOf" srcId="{7E432DE0-7B47-4176-82DF-9307B7A6ADF1}" destId="{3B58857E-EAFF-40FB-92B3-503EF8A41210}" srcOrd="3" destOrd="0" presId="urn:microsoft.com/office/officeart/2008/layout/RadialCluster"/>
    <dgm:cxn modelId="{0A70E8C9-65B6-4A4C-B7F9-45FD8F7EE9B8}" type="presParOf" srcId="{7E432DE0-7B47-4176-82DF-9307B7A6ADF1}" destId="{C1107FE2-ED77-4051-83BB-B899E8010455}" srcOrd="4" destOrd="0" presId="urn:microsoft.com/office/officeart/2008/layout/RadialCluster"/>
    <dgm:cxn modelId="{6C6AAB22-9303-4403-AB55-486A3AE19136}" type="presParOf" srcId="{7E432DE0-7B47-4176-82DF-9307B7A6ADF1}" destId="{32164C27-9F2C-432F-B39F-5F66E8467D37}" srcOrd="5" destOrd="0" presId="urn:microsoft.com/office/officeart/2008/layout/RadialCluster"/>
    <dgm:cxn modelId="{7BEA5704-CB7C-4368-9C4C-E1F9591A2FF1}" type="presParOf" srcId="{7E432DE0-7B47-4176-82DF-9307B7A6ADF1}" destId="{C705B988-3570-4CB3-9CEB-C6A74D0C579D}" srcOrd="6" destOrd="0" presId="urn:microsoft.com/office/officeart/2008/layout/RadialCluster"/>
    <dgm:cxn modelId="{534941F6-1138-451D-98B8-C92F85C1F02B}" type="presParOf" srcId="{7E432DE0-7B47-4176-82DF-9307B7A6ADF1}" destId="{8C253697-8236-46FC-A632-3CBBD3819872}" srcOrd="7" destOrd="0" presId="urn:microsoft.com/office/officeart/2008/layout/RadialCluster"/>
    <dgm:cxn modelId="{3C8852A0-580A-4F9F-8CC4-B42E577A6473}" type="presParOf" srcId="{7E432DE0-7B47-4176-82DF-9307B7A6ADF1}" destId="{1988040A-2E06-4929-9648-5BC59ED3DF27}" srcOrd="8" destOrd="0" presId="urn:microsoft.com/office/officeart/2008/layout/RadialCluster"/>
    <dgm:cxn modelId="{56321090-3EB1-477C-8614-9AD456A7A3B4}" type="presParOf" srcId="{7E432DE0-7B47-4176-82DF-9307B7A6ADF1}" destId="{29F5C153-3DBE-4866-94FD-FCC948228A8C}" srcOrd="9" destOrd="0" presId="urn:microsoft.com/office/officeart/2008/layout/RadialCluster"/>
    <dgm:cxn modelId="{09FFA779-D2EB-4AF1-BE15-61204F012C5D}" type="presParOf" srcId="{7E432DE0-7B47-4176-82DF-9307B7A6ADF1}" destId="{75D50F81-1C3B-46FC-A094-56A3267F2114}" srcOrd="10" destOrd="0" presId="urn:microsoft.com/office/officeart/2008/layout/RadialCluster"/>
    <dgm:cxn modelId="{527EF997-6CC3-4C75-8764-DB6F484738EF}" type="presParOf" srcId="{7E432DE0-7B47-4176-82DF-9307B7A6ADF1}" destId="{EC6581DE-9E77-44BB-8B8A-E883E61272A3}" srcOrd="11" destOrd="0" presId="urn:microsoft.com/office/officeart/2008/layout/RadialCluster"/>
    <dgm:cxn modelId="{32BBF8F1-7B76-4F09-ACE5-CBD679A819A9}" type="presParOf" srcId="{7E432DE0-7B47-4176-82DF-9307B7A6ADF1}" destId="{6C7B8CCE-D1CA-4E18-90CC-15DFA21356AF}" srcOrd="12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14B393-A0DC-45F1-9AD9-BB5CC63C696D}">
      <dsp:nvSpPr>
        <dsp:cNvPr id="0" name=""/>
        <dsp:cNvSpPr/>
      </dsp:nvSpPr>
      <dsp:spPr>
        <a:xfrm>
          <a:off x="2890652" y="2088443"/>
          <a:ext cx="2491882" cy="1006561"/>
        </a:xfrm>
        <a:prstGeom prst="roundRect">
          <a:avLst/>
        </a:prstGeom>
        <a:solidFill>
          <a:schemeClr val="bg2">
            <a:lumMod val="90000"/>
          </a:schemeClr>
        </a:solidFill>
        <a:ln>
          <a:solidFill>
            <a:schemeClr val="bg1">
              <a:lumMod val="85000"/>
            </a:schemeClr>
          </a:solidFill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0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Приложна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000" b="1" kern="1200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фотоника</a:t>
          </a:r>
          <a:endParaRPr lang="en-US" sz="20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2939788" y="2137579"/>
        <a:ext cx="2393610" cy="908289"/>
      </dsp:txXfrm>
    </dsp:sp>
    <dsp:sp modelId="{3EB7276F-4012-4D31-821F-A130FC6AABE2}">
      <dsp:nvSpPr>
        <dsp:cNvPr id="0" name=""/>
        <dsp:cNvSpPr/>
      </dsp:nvSpPr>
      <dsp:spPr>
        <a:xfrm rot="16163827">
          <a:off x="3493156" y="1456981"/>
          <a:ext cx="126299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62993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A13462-447E-4B83-8EFB-25130883DE67}">
      <dsp:nvSpPr>
        <dsp:cNvPr id="0" name=""/>
        <dsp:cNvSpPr/>
      </dsp:nvSpPr>
      <dsp:spPr>
        <a:xfrm>
          <a:off x="3256545" y="216237"/>
          <a:ext cx="1716513" cy="609281"/>
        </a:xfrm>
        <a:prstGeom prst="roundRect">
          <a:avLst/>
        </a:prstGeom>
        <a:solidFill>
          <a:schemeClr val="bg2">
            <a:lumMod val="75000"/>
          </a:scheme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0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Медицина</a:t>
          </a:r>
          <a:endParaRPr lang="en-US" sz="20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3286288" y="245980"/>
        <a:ext cx="1657027" cy="549795"/>
      </dsp:txXfrm>
    </dsp:sp>
    <dsp:sp modelId="{3B58857E-EAFF-40FB-92B3-503EF8A41210}">
      <dsp:nvSpPr>
        <dsp:cNvPr id="0" name=""/>
        <dsp:cNvSpPr/>
      </dsp:nvSpPr>
      <dsp:spPr>
        <a:xfrm rot="20130026">
          <a:off x="5188682" y="1847642"/>
          <a:ext cx="116136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61363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107FE2-ED77-4051-83BB-B899E8010455}">
      <dsp:nvSpPr>
        <dsp:cNvPr id="0" name=""/>
        <dsp:cNvSpPr/>
      </dsp:nvSpPr>
      <dsp:spPr>
        <a:xfrm>
          <a:off x="5987011" y="1080337"/>
          <a:ext cx="1776834" cy="526504"/>
        </a:xfrm>
        <a:prstGeom prst="roundRect">
          <a:avLst/>
        </a:prstGeom>
        <a:solidFill>
          <a:schemeClr val="bg2">
            <a:lumMod val="75000"/>
          </a:scheme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0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Биохимия</a:t>
          </a:r>
          <a:endParaRPr lang="en-US" sz="20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6012713" y="1106039"/>
        <a:ext cx="1725430" cy="475100"/>
      </dsp:txXfrm>
    </dsp:sp>
    <dsp:sp modelId="{32164C27-9F2C-432F-B39F-5F66E8467D37}">
      <dsp:nvSpPr>
        <dsp:cNvPr id="0" name=""/>
        <dsp:cNvSpPr/>
      </dsp:nvSpPr>
      <dsp:spPr>
        <a:xfrm rot="9373182">
          <a:off x="2477747" y="3203795"/>
          <a:ext cx="53959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39598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05B988-3570-4CB3-9CEB-C6A74D0C579D}">
      <dsp:nvSpPr>
        <dsp:cNvPr id="0" name=""/>
        <dsp:cNvSpPr/>
      </dsp:nvSpPr>
      <dsp:spPr>
        <a:xfrm>
          <a:off x="442401" y="3312587"/>
          <a:ext cx="2197136" cy="845753"/>
        </a:xfrm>
        <a:prstGeom prst="roundRect">
          <a:avLst/>
        </a:prstGeom>
        <a:solidFill>
          <a:schemeClr val="bg2">
            <a:lumMod val="75000"/>
          </a:scheme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0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Оценка качеството  на храните</a:t>
          </a:r>
          <a:endParaRPr lang="en-US" sz="20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483687" y="3353873"/>
        <a:ext cx="2114564" cy="763181"/>
      </dsp:txXfrm>
    </dsp:sp>
    <dsp:sp modelId="{8C253697-8236-46FC-A632-3CBBD3819872}">
      <dsp:nvSpPr>
        <dsp:cNvPr id="0" name=""/>
        <dsp:cNvSpPr/>
      </dsp:nvSpPr>
      <dsp:spPr>
        <a:xfrm rot="1369481">
          <a:off x="5295912" y="3275806"/>
          <a:ext cx="93217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32179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88040A-2E06-4929-9648-5BC59ED3DF27}">
      <dsp:nvSpPr>
        <dsp:cNvPr id="0" name=""/>
        <dsp:cNvSpPr/>
      </dsp:nvSpPr>
      <dsp:spPr>
        <a:xfrm>
          <a:off x="5843000" y="3456609"/>
          <a:ext cx="2292579" cy="671448"/>
        </a:xfrm>
        <a:prstGeom prst="roundRect">
          <a:avLst/>
        </a:prstGeom>
        <a:solidFill>
          <a:schemeClr val="bg2">
            <a:lumMod val="75000"/>
          </a:scheme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0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Химия</a:t>
          </a:r>
          <a:endParaRPr lang="en-US" sz="20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5875777" y="3489386"/>
        <a:ext cx="2227025" cy="605894"/>
      </dsp:txXfrm>
    </dsp:sp>
    <dsp:sp modelId="{29F5C153-3DBE-4866-94FD-FCC948228A8C}">
      <dsp:nvSpPr>
        <dsp:cNvPr id="0" name=""/>
        <dsp:cNvSpPr/>
      </dsp:nvSpPr>
      <dsp:spPr>
        <a:xfrm rot="12243716">
          <a:off x="2038916" y="1881593"/>
          <a:ext cx="101465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14654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D50F81-1C3B-46FC-A094-56A3267F2114}">
      <dsp:nvSpPr>
        <dsp:cNvPr id="0" name=""/>
        <dsp:cNvSpPr/>
      </dsp:nvSpPr>
      <dsp:spPr>
        <a:xfrm>
          <a:off x="298381" y="1080341"/>
          <a:ext cx="2238061" cy="594402"/>
        </a:xfrm>
        <a:prstGeom prst="roundRect">
          <a:avLst/>
        </a:prstGeom>
        <a:solidFill>
          <a:schemeClr val="bg2">
            <a:lumMod val="75000"/>
          </a:scheme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0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Имунология</a:t>
          </a:r>
          <a:endParaRPr lang="en-US" sz="20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327397" y="1109357"/>
        <a:ext cx="2180029" cy="536370"/>
      </dsp:txXfrm>
    </dsp:sp>
    <dsp:sp modelId="{EC6581DE-9E77-44BB-8B8A-E883E61272A3}">
      <dsp:nvSpPr>
        <dsp:cNvPr id="0" name=""/>
        <dsp:cNvSpPr/>
      </dsp:nvSpPr>
      <dsp:spPr>
        <a:xfrm rot="5355849">
          <a:off x="3538025" y="3707857"/>
          <a:ext cx="122580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25807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7B8CCE-D1CA-4E18-90CC-15DFA21356AF}">
      <dsp:nvSpPr>
        <dsp:cNvPr id="0" name=""/>
        <dsp:cNvSpPr/>
      </dsp:nvSpPr>
      <dsp:spPr>
        <a:xfrm>
          <a:off x="2962671" y="4320711"/>
          <a:ext cx="2397956" cy="443736"/>
        </a:xfrm>
        <a:prstGeom prst="roundRect">
          <a:avLst/>
        </a:prstGeom>
        <a:solidFill>
          <a:schemeClr val="bg2">
            <a:lumMod val="75000"/>
          </a:scheme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0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Криминалистика</a:t>
          </a:r>
          <a:endParaRPr lang="en-US" sz="20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2984332" y="4342372"/>
        <a:ext cx="2354634" cy="4004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5C2FAF-AA23-46DE-B258-DF7C464B52E7}" type="datetimeFigureOut">
              <a:rPr lang="en-US" smtClean="0"/>
              <a:pPr/>
              <a:t>11/26/2018</a:t>
            </a:fld>
            <a:endParaRPr lang="en-US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574E71-4FCF-4DC0-A9C2-DCE13A61B6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042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74E71-4FCF-4DC0-A9C2-DCE13A61B69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219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74E71-4FCF-4DC0-A9C2-DCE13A61B69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261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74E71-4FCF-4DC0-A9C2-DCE13A61B69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1337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74E71-4FCF-4DC0-A9C2-DCE13A61B69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0891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74E71-4FCF-4DC0-A9C2-DCE13A61B695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5194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74E71-4FCF-4DC0-A9C2-DCE13A61B695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3249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74E71-4FCF-4DC0-A9C2-DCE13A61B695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1753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74E71-4FCF-4DC0-A9C2-DCE13A61B695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0306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74E71-4FCF-4DC0-A9C2-DCE13A61B695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59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 за редакция стил подзагл. обр.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C486F-8FA4-4DFE-8A02-EB4C0F1E213E}" type="datetimeFigureOut">
              <a:rPr lang="en-US" smtClean="0"/>
              <a:pPr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2A496-382C-44E2-97EC-7FB03C6315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C486F-8FA4-4DFE-8A02-EB4C0F1E213E}" type="datetimeFigureOut">
              <a:rPr lang="en-US" smtClean="0"/>
              <a:pPr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2A496-382C-44E2-97EC-7FB03C6315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C486F-8FA4-4DFE-8A02-EB4C0F1E213E}" type="datetimeFigureOut">
              <a:rPr lang="en-US" smtClean="0"/>
              <a:pPr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2A496-382C-44E2-97EC-7FB03C6315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C486F-8FA4-4DFE-8A02-EB4C0F1E213E}" type="datetimeFigureOut">
              <a:rPr lang="en-US" smtClean="0"/>
              <a:pPr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2A496-382C-44E2-97EC-7FB03C6315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C486F-8FA4-4DFE-8A02-EB4C0F1E213E}" type="datetimeFigureOut">
              <a:rPr lang="en-US" smtClean="0"/>
              <a:pPr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2A496-382C-44E2-97EC-7FB03C6315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C486F-8FA4-4DFE-8A02-EB4C0F1E213E}" type="datetimeFigureOut">
              <a:rPr lang="en-US" smtClean="0"/>
              <a:pPr/>
              <a:t>11/26/2018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2A496-382C-44E2-97EC-7FB03C6315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C486F-8FA4-4DFE-8A02-EB4C0F1E213E}" type="datetimeFigureOut">
              <a:rPr lang="en-US" smtClean="0"/>
              <a:pPr/>
              <a:t>11/26/2018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2A496-382C-44E2-97EC-7FB03C6315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C486F-8FA4-4DFE-8A02-EB4C0F1E213E}" type="datetimeFigureOut">
              <a:rPr lang="en-US" smtClean="0"/>
              <a:pPr/>
              <a:t>11/26/2018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2A496-382C-44E2-97EC-7FB03C6315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C486F-8FA4-4DFE-8A02-EB4C0F1E213E}" type="datetimeFigureOut">
              <a:rPr lang="en-US" smtClean="0"/>
              <a:pPr/>
              <a:t>11/26/2018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2A496-382C-44E2-97EC-7FB03C6315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C486F-8FA4-4DFE-8A02-EB4C0F1E213E}" type="datetimeFigureOut">
              <a:rPr lang="en-US" smtClean="0"/>
              <a:pPr/>
              <a:t>11/26/2018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2A496-382C-44E2-97EC-7FB03C6315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C486F-8FA4-4DFE-8A02-EB4C0F1E213E}" type="datetimeFigureOut">
              <a:rPr lang="en-US" smtClean="0"/>
              <a:pPr/>
              <a:t>11/26/2018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2A496-382C-44E2-97EC-7FB03C6315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FCC486F-8FA4-4DFE-8A02-EB4C0F1E213E}" type="datetimeFigureOut">
              <a:rPr lang="en-US" smtClean="0"/>
              <a:pPr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2B2A496-382C-44E2-97EC-7FB03C63158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ubmed/12107509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ncbi.nlm.nih.gov/pubmed/12107509/" TargetMode="Externa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microsoft.com/office/2007/relationships/hdphoto" Target="../media/hdphoto4.wdp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5" Type="http://schemas.microsoft.com/office/2007/relationships/hdphoto" Target="../media/hdphoto7.wdp"/><Relationship Id="rId4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microsoft.com/office/2007/relationships/hdphoto" Target="../media/hdphoto9.wdp"/><Relationship Id="rId5" Type="http://schemas.openxmlformats.org/officeDocument/2006/relationships/image" Target="../media/image26.png"/><Relationship Id="rId4" Type="http://schemas.microsoft.com/office/2007/relationships/hdphoto" Target="../media/hdphoto8.wdp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5" Type="http://schemas.microsoft.com/office/2007/relationships/hdphoto" Target="../media/hdphoto11.wdp"/><Relationship Id="rId4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475656" y="3789040"/>
            <a:ext cx="6400800" cy="1872208"/>
          </a:xfrm>
        </p:spPr>
        <p:txBody>
          <a:bodyPr>
            <a:noAutofit/>
          </a:bodyPr>
          <a:lstStyle/>
          <a:p>
            <a:pPr algn="ctr"/>
            <a:r>
              <a:rPr lang="bg-BG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Проф. Кръстена Николова</a:t>
            </a:r>
          </a:p>
          <a:p>
            <a:pPr algn="ctr"/>
            <a:endParaRPr lang="bg-BG" sz="36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bg-BG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Варна, 2018 г.</a:t>
            </a:r>
            <a:endParaRPr lang="bg-BG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en-US" sz="3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539552" y="908720"/>
            <a:ext cx="8276456" cy="2971056"/>
          </a:xfrm>
        </p:spPr>
        <p:txBody>
          <a:bodyPr/>
          <a:lstStyle/>
          <a:p>
            <a:pPr algn="r">
              <a:buNone/>
            </a:pPr>
            <a:r>
              <a:rPr lang="bg-BG" sz="4400" dirty="0" smtClean="0"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ПРИЛОЖНА ФОТОНИКА СЪЩНОСТ, МЕТОДИ, ПЕРСПЕКТИВИ</a:t>
            </a:r>
            <a:endParaRPr lang="en-US" sz="4400" dirty="0">
              <a:solidFill>
                <a:srgbClr val="002060"/>
              </a:solidFill>
              <a:effectLst/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489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83217" y="116632"/>
            <a:ext cx="8229600" cy="692696"/>
          </a:xfrm>
        </p:spPr>
        <p:txBody>
          <a:bodyPr/>
          <a:lstStyle/>
          <a:p>
            <a:pPr>
              <a:buNone/>
            </a:pPr>
            <a:r>
              <a:rPr lang="bg-BG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Некохерентни източници </a:t>
            </a:r>
            <a:r>
              <a:rPr lang="bg-BG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светлина</a:t>
            </a:r>
            <a:endParaRPr lang="en-US" sz="3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3"/>
          </p:nvPr>
        </p:nvSpPr>
        <p:spPr>
          <a:xfrm>
            <a:off x="318356" y="1988840"/>
            <a:ext cx="8507288" cy="4968552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Светодиодите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 източници на некохерентно квазимонохроматично лъчение в много голям </a:t>
            </a:r>
            <a:r>
              <a:rPr lang="ru-RU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спектрален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обхват</a:t>
            </a:r>
            <a:r>
              <a:rPr lang="bg-BG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започвайки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от дълбокия ултравиолет до инфрачервената област със следните свойства:</a:t>
            </a:r>
          </a:p>
          <a:p>
            <a:pPr marL="0" indent="0" algn="just">
              <a:buClr>
                <a:srgbClr val="00B0F0"/>
              </a:buClr>
              <a:buFont typeface="Wingdings" pitchFamily="2" charset="2"/>
              <a:buChar char="§"/>
            </a:pPr>
            <a:r>
              <a:rPr lang="ru-RU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малогабаритни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 </a:t>
            </a:r>
          </a:p>
          <a:p>
            <a:pPr marL="0" indent="0" algn="just">
              <a:buClr>
                <a:srgbClr val="00B0F0"/>
              </a:buClr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относително евтини;</a:t>
            </a:r>
            <a:endParaRPr lang="ru-RU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Clr>
                <a:srgbClr val="00B0F0"/>
              </a:buClr>
              <a:buFont typeface="Wingdings" pitchFamily="2" charset="2"/>
              <a:buChar char="§"/>
            </a:pPr>
            <a:r>
              <a:rPr lang="bg-BG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bg-BG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удобни за използване, тъй като са с дължина на вълната на излъчваната светлина </a:t>
            </a:r>
            <a:r>
              <a:rPr lang="bg-BG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през 5-10 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nm</a:t>
            </a:r>
            <a:r>
              <a:rPr lang="bg-BG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bg-BG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спектрална ширина </a:t>
            </a:r>
            <a:r>
              <a:rPr lang="bg-BG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 под 15 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nm</a:t>
            </a:r>
            <a:r>
              <a:rPr lang="bg-BG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bg-BG" sz="2000" b="1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bg-BG" sz="20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bg-BG" sz="20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bg-BG" sz="20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bg-BG" sz="20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41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5744" y="116632"/>
            <a:ext cx="7432720" cy="1143000"/>
          </a:xfrm>
        </p:spPr>
        <p:txBody>
          <a:bodyPr/>
          <a:lstStyle/>
          <a:p>
            <a:pPr>
              <a:buNone/>
            </a:pPr>
            <a:r>
              <a:rPr lang="bg-BG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Оптична кохерентна томография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76384" y="3068960"/>
            <a:ext cx="8064896" cy="405078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bg-BG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Оптичната кохерентна томография (</a:t>
            </a:r>
            <a:r>
              <a:rPr lang="bg-BG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OКT</a:t>
            </a:r>
            <a:r>
              <a:rPr lang="bg-BG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 е неинвазивна техника за </a:t>
            </a:r>
            <a:r>
              <a:rPr lang="bg-BG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получаване на високо </a:t>
            </a:r>
            <a:r>
              <a:rPr lang="bg-BG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качествени </a:t>
            </a:r>
            <a:r>
              <a:rPr lang="bg-BG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изображения 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 vivo</a:t>
            </a:r>
            <a:r>
              <a:rPr lang="bg-BG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6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532440" cy="1368152"/>
          </a:xfrm>
        </p:spPr>
        <p:txBody>
          <a:bodyPr/>
          <a:lstStyle/>
          <a:p>
            <a:pPr>
              <a:buNone/>
            </a:pPr>
            <a:r>
              <a:rPr lang="bg-BG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Оптична кохерентна томография</a:t>
            </a:r>
            <a:endParaRPr lang="en-US" sz="3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3011" name="Picture 3" descr="OCT_Optical_Coherence_Comography_camera_Topcon_3D_OCT_2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340768"/>
            <a:ext cx="4104456" cy="3534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9512" y="5137119"/>
            <a:ext cx="88569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ОКТ осигурява </a:t>
            </a:r>
            <a:r>
              <a:rPr lang="bg-BG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bg-BG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vivo</a:t>
            </a:r>
            <a:r>
              <a:rPr lang="bg-BG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"оптична биопсия" на ретината. </a:t>
            </a:r>
            <a:r>
              <a:rPr lang="bg-BG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Използва се светлина от  широкоспектърен светлинен </a:t>
            </a:r>
            <a:r>
              <a:rPr lang="bg-BG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източник, </a:t>
            </a:r>
            <a:r>
              <a:rPr lang="bg-BG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чието лъчение е разделено </a:t>
            </a:r>
            <a:r>
              <a:rPr lang="bg-BG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референтен и </a:t>
            </a:r>
            <a:r>
              <a:rPr lang="bg-BG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пробен сноп </a:t>
            </a:r>
            <a:r>
              <a:rPr lang="bg-BG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bg-BG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получаване </a:t>
            </a:r>
            <a:r>
              <a:rPr lang="bg-BG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профил на </a:t>
            </a:r>
            <a:r>
              <a:rPr lang="bg-BG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отражение  </a:t>
            </a:r>
            <a:r>
              <a:rPr lang="bg-BG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спрямо дълбочина на </a:t>
            </a:r>
            <a:r>
              <a:rPr lang="bg-BG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ретината.</a:t>
            </a:r>
            <a:endParaRPr lang="en-CA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s://upload.wikimedia.org/wikipedia/commons/2/2d/Retina-OCT8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343" y="1889006"/>
            <a:ext cx="4251020" cy="2726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14816" y="4767138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Opinion in Ophthalmology. 24(3):213–221, MAY 2013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86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76456" cy="792088"/>
          </a:xfrm>
        </p:spPr>
        <p:txBody>
          <a:bodyPr/>
          <a:lstStyle/>
          <a:p>
            <a:pPr>
              <a:buNone/>
            </a:pPr>
            <a:r>
              <a:rPr lang="bg-BG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Оптична кохерентна томография</a:t>
            </a:r>
            <a:endParaRPr lang="en-US" sz="3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306" y="1077387"/>
            <a:ext cx="7956884" cy="5630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756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1560" y="260649"/>
            <a:ext cx="8352928" cy="864096"/>
          </a:xfrm>
        </p:spPr>
        <p:txBody>
          <a:bodyPr/>
          <a:lstStyle/>
          <a:p>
            <a:pPr algn="r">
              <a:buNone/>
            </a:pPr>
            <a:r>
              <a:rPr lang="bg-BG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Оптична кохерентна томография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7" name="Rectangle 1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179512" y="1269922"/>
            <a:ext cx="4608512" cy="517064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alt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Характеристики на човешко око при диабетна ретинопатия.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altLang="en-US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altLang="en-US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а) </a:t>
            </a:r>
            <a:r>
              <a:rPr kumimoji="0" lang="bg-BG" alt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OКT образ на око, засегнато от непролиферативна</a:t>
            </a:r>
            <a:r>
              <a:rPr lang="bg-BG" alt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bg-BG" alt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диабетна ретинопатия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kumimoji="0" lang="bg-BG" altLang="en-US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bg-BG" alt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alt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alt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OКT образ на око, засегнато от пролиферативна  диабетна ретинопатия</a:t>
            </a:r>
            <a:r>
              <a:rPr lang="en-US" alt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bg-BG" altLang="en-US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bg-BG" altLang="en-US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bg-BG" alt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OКT образ на око с диабетен макулен оток </a:t>
            </a:r>
            <a:r>
              <a:rPr lang="en-US" alt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bg-BG" altLang="en-US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Picture 2" descr="https://www.ncbi.nlm.nih.gov/corecgi/tileshop/tileshop.fcgi?p=PMC3&amp;id=687973&amp;s=39&amp;r=1&amp;c=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013" y="1737483"/>
            <a:ext cx="4016375" cy="4821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27984" y="6530913"/>
            <a:ext cx="49075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u="sng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tooltip="Graefe's archive for clinical and experimental ophthalmology = Albrecht von Graefes Archiv fur klinische und experimentelle Ophthalmologie."/>
              </a:rPr>
              <a:t>Graefes</a:t>
            </a:r>
            <a:r>
              <a:rPr lang="en-US" sz="1000" u="sng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tooltip="Graefe's archive for clinical and experimental ophthalmology = Albrecht von Graefes Archiv fur klinische und experimentelle Ophthalmologie."/>
              </a:rPr>
              <a:t> </a:t>
            </a:r>
            <a:r>
              <a:rPr lang="en-US" sz="1000" u="sng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tooltip="Graefe's archive for clinical and experimental ophthalmology = Albrecht von Graefes Archiv fur klinische und experimentelle Ophthalmologie."/>
              </a:rPr>
              <a:t>Arch </a:t>
            </a:r>
            <a:r>
              <a:rPr lang="en-US" sz="1000" u="sng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tooltip="Graefe's archive for clinical and experimental ophthalmology = Albrecht von Graefes Archiv fur klinische und experimentelle Ophthalmologie."/>
              </a:rPr>
              <a:t>Clin</a:t>
            </a:r>
            <a:r>
              <a:rPr lang="en-US" sz="1000" u="sng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tooltip="Graefe's archive for clinical and experimental ophthalmology = Albrecht von Graefes Archiv fur klinische und experimentelle Ophthalmologie."/>
              </a:rPr>
              <a:t> </a:t>
            </a:r>
            <a:r>
              <a:rPr lang="en-US" sz="1000" u="sng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tooltip="Graefe's archive for clinical and experimental ophthalmology = Albrecht von Graefes Archiv fur klinische und experimentelle Ophthalmologie."/>
              </a:rPr>
              <a:t>Exp</a:t>
            </a:r>
            <a:r>
              <a:rPr lang="en-US" sz="1000" u="sng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tooltip="Graefe's archive for clinical and experimental ophthalmology = Albrecht von Graefes Archiv fur klinische und experimentelle Ophthalmologie."/>
              </a:rPr>
              <a:t> </a:t>
            </a:r>
            <a:r>
              <a:rPr lang="en-US" sz="1000" u="sng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tooltip="Graefe's archive for clinical and experimental ophthalmology = Albrecht von Graefes Archiv fur klinische und experimentelle Ophthalmologie."/>
              </a:rPr>
              <a:t>Ophthalmol</a:t>
            </a:r>
            <a:r>
              <a:rPr lang="en-US" sz="1000" u="sng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tooltip="Graefe's archive for clinical and experimental ophthalmology = Albrecht von Graefes Archiv fur klinische und experimentelle Ophthalmologie."/>
              </a:rPr>
              <a:t>.</a:t>
            </a:r>
            <a:r>
              <a:rPr lang="en-US" sz="1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1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2002 Jun;240(6):436-42. </a:t>
            </a:r>
            <a:r>
              <a:rPr lang="en-US" sz="10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Epub</a:t>
            </a:r>
            <a:r>
              <a:rPr lang="en-US" sz="1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2002 Apr 16.</a:t>
            </a:r>
          </a:p>
        </p:txBody>
      </p:sp>
    </p:spTree>
    <p:extLst>
      <p:ext uri="{BB962C8B-B14F-4D97-AF65-F5344CB8AC3E}">
        <p14:creationId xmlns:p14="http://schemas.microsoft.com/office/powerpoint/2010/main" val="54116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1560" y="260649"/>
            <a:ext cx="8352928" cy="864096"/>
          </a:xfrm>
        </p:spPr>
        <p:txBody>
          <a:bodyPr/>
          <a:lstStyle/>
          <a:p>
            <a:pPr algn="r">
              <a:buNone/>
            </a:pPr>
            <a:r>
              <a:rPr lang="bg-BG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Оптична кохерентна томография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7" name="Rectangle 1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179512" y="1338460"/>
            <a:ext cx="4392488" cy="517064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bg-BG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Оптичната </a:t>
            </a:r>
            <a:r>
              <a:rPr lang="bg-BG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кохерентна томография (</a:t>
            </a:r>
            <a:r>
              <a:rPr lang="bg-BG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OКT</a:t>
            </a:r>
            <a:r>
              <a:rPr lang="bg-BG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може да бъде използвана за идентифициране на атеросклеротични </a:t>
            </a:r>
            <a:r>
              <a:rPr lang="bg-BG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плаки.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bg-BG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bg-BG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Чрез нея се постига </a:t>
            </a:r>
            <a:r>
              <a:rPr lang="bg-BG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контраст и диференциация между липидните и </a:t>
            </a:r>
            <a:r>
              <a:rPr lang="bg-BG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другите тъкани</a:t>
            </a:r>
            <a:r>
              <a:rPr lang="bg-BG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bg-BG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bg-BG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bg-BG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Показан </a:t>
            </a:r>
            <a:r>
              <a:rPr lang="bg-BG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 in vitro </a:t>
            </a:r>
            <a:r>
              <a:rPr lang="bg-BG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OКT </a:t>
            </a:r>
            <a:r>
              <a:rPr lang="bg-BG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 на сърдечния мускул (m), допиращ се до мастната </a:t>
            </a:r>
            <a:r>
              <a:rPr lang="bg-BG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тъкан. </a:t>
            </a:r>
            <a:endParaRPr kumimoji="0" lang="bg-BG" altLang="en-US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27984" y="6530913"/>
            <a:ext cx="49075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u="sng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tooltip="Graefe's archive for clinical and experimental ophthalmology = Albrecht von Graefes Archiv fur klinische und experimentelle Ophthalmologie."/>
              </a:rPr>
              <a:t>Graefes</a:t>
            </a:r>
            <a:r>
              <a:rPr lang="en-US" sz="1000" u="sng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tooltip="Graefe's archive for clinical and experimental ophthalmology = Albrecht von Graefes Archiv fur klinische und experimentelle Ophthalmologie."/>
              </a:rPr>
              <a:t> </a:t>
            </a:r>
            <a:r>
              <a:rPr lang="en-US" sz="1000" u="sng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tooltip="Graefe's archive for clinical and experimental ophthalmology = Albrecht von Graefes Archiv fur klinische und experimentelle Ophthalmologie."/>
              </a:rPr>
              <a:t>Arch </a:t>
            </a:r>
            <a:r>
              <a:rPr lang="en-US" sz="1000" u="sng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tooltip="Graefe's archive for clinical and experimental ophthalmology = Albrecht von Graefes Archiv fur klinische und experimentelle Ophthalmologie."/>
              </a:rPr>
              <a:t>Clin</a:t>
            </a:r>
            <a:r>
              <a:rPr lang="en-US" sz="1000" u="sng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tooltip="Graefe's archive for clinical and experimental ophthalmology = Albrecht von Graefes Archiv fur klinische und experimentelle Ophthalmologie."/>
              </a:rPr>
              <a:t> </a:t>
            </a:r>
            <a:r>
              <a:rPr lang="en-US" sz="1000" u="sng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tooltip="Graefe's archive for clinical and experimental ophthalmology = Albrecht von Graefes Archiv fur klinische und experimentelle Ophthalmologie."/>
              </a:rPr>
              <a:t>Exp</a:t>
            </a:r>
            <a:r>
              <a:rPr lang="en-US" sz="1000" u="sng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tooltip="Graefe's archive for clinical and experimental ophthalmology = Albrecht von Graefes Archiv fur klinische und experimentelle Ophthalmologie."/>
              </a:rPr>
              <a:t> </a:t>
            </a:r>
            <a:r>
              <a:rPr lang="en-US" sz="1000" u="sng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tooltip="Graefe's archive for clinical and experimental ophthalmology = Albrecht von Graefes Archiv fur klinische und experimentelle Ophthalmologie."/>
              </a:rPr>
              <a:t>Ophthalmol</a:t>
            </a:r>
            <a:r>
              <a:rPr lang="en-US" sz="1000" u="sng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tooltip="Graefe's archive for clinical and experimental ophthalmology = Albrecht von Graefes Archiv fur klinische und experimentelle Ophthalmologie."/>
              </a:rPr>
              <a:t>.</a:t>
            </a:r>
            <a:r>
              <a:rPr lang="en-US" sz="1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1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2002 Jun;240(6):436-42. </a:t>
            </a:r>
            <a:r>
              <a:rPr lang="en-US" sz="10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Epub</a:t>
            </a:r>
            <a:r>
              <a:rPr lang="en-US" sz="1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2002 Apr 16.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0" y="1772816"/>
            <a:ext cx="4544422" cy="395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58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952671" cy="1143000"/>
          </a:xfrm>
        </p:spPr>
        <p:txBody>
          <a:bodyPr/>
          <a:lstStyle/>
          <a:p>
            <a:pPr>
              <a:buNone/>
            </a:pPr>
            <a:r>
              <a:rPr lang="bg-BG" sz="3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Пулсова</a:t>
            </a:r>
            <a:r>
              <a:rPr lang="bg-BG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оксиметрия</a:t>
            </a:r>
            <a:endParaRPr lang="en-US" sz="3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980728"/>
            <a:ext cx="85329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Чрез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пулсова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оксиметрия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се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определя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процентът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кръв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обогатена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с кислород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змерва се процентът 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от хемоглобина 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наситен 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 кислород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2420888"/>
            <a:ext cx="44644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Оксигенираният (наситен с кислород) хемоглобин поглъща повече инфрачервена светлина, а 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пропуска 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повече червена светлина през него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деоксигенираната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(бедна на кислород) форма на хемоглобина се случва точно обратното — абсорбира се повече червена светлина, а се пропуска инфрачервената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2467710"/>
            <a:ext cx="4256123" cy="339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06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568952" cy="1143000"/>
          </a:xfrm>
        </p:spPr>
        <p:txBody>
          <a:bodyPr/>
          <a:lstStyle/>
          <a:p>
            <a:pPr>
              <a:buNone/>
            </a:pPr>
            <a:r>
              <a:rPr lang="bg-BG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Флуоресцентно направлявана хирургия</a:t>
            </a:r>
            <a:endParaRPr lang="en-US" sz="3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87523" y="1645853"/>
            <a:ext cx="8784976" cy="175432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alt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Първата употреба на флуоресцентно изображение при хирургична операция датира от 1948 г.,  когато 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kumimoji="0" lang="bg-BG" alt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забелязано, че концентрацията на флуоресцин се е увеличава в злокачествена тъкан.</a:t>
            </a:r>
            <a:endParaRPr lang="bg-BG" altLang="en-US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altLang="en-US" sz="1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67544" y="3413889"/>
            <a:ext cx="8424935" cy="295465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</a:rPr>
              <a:t>Интраоперативното</a:t>
            </a:r>
            <a:r>
              <a:rPr kumimoji="0" lang="bg-BG" alt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</a:rPr>
              <a:t> флуоресцентно изображение предлага :</a:t>
            </a: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SzTx/>
              <a:buFont typeface="Wingdings" pitchFamily="2" charset="2"/>
              <a:buChar char="§"/>
              <a:tabLst/>
            </a:pPr>
            <a:r>
              <a:rPr kumimoji="0" lang="bg-BG" alt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</a:rPr>
              <a:t>висок контраст  и чувствителност</a:t>
            </a:r>
            <a:r>
              <a:rPr lang="bg-BG" alt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</a:rPr>
              <a:t>;</a:t>
            </a:r>
            <a:endParaRPr kumimoji="0" lang="bg-BG" altLang="en-US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herit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Font typeface="Wingdings" pitchFamily="2" charset="2"/>
              <a:buChar char="§"/>
            </a:pPr>
            <a:r>
              <a:rPr lang="bg-BG" alt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</a:rPr>
              <a:t>безопасност и визуализация на клетките и тъканите както </a:t>
            </a:r>
            <a:r>
              <a:rPr lang="bg-BG" alt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</a:rPr>
              <a:t>in</a:t>
            </a:r>
            <a:r>
              <a:rPr lang="bg-BG" alt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</a:rPr>
              <a:t> vi</a:t>
            </a:r>
            <a:r>
              <a:rPr lang="en-US" alt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</a:rPr>
              <a:t>vo</a:t>
            </a:r>
            <a:r>
              <a:rPr lang="bg-BG" alt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</a:rPr>
              <a:t>, така и ех </a:t>
            </a:r>
            <a:r>
              <a:rPr lang="bg-BG" alt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</a:rPr>
              <a:t>vivo</a:t>
            </a:r>
            <a:r>
              <a:rPr lang="bg-BG" alt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</a:rPr>
              <a:t> </a:t>
            </a:r>
            <a:r>
              <a:rPr lang="bg-BG" alt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</a:rPr>
              <a:t>;</a:t>
            </a:r>
            <a:endParaRPr lang="bg-BG" altLang="en-US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Font typeface="Wingdings" pitchFamily="2" charset="2"/>
              <a:buChar char="§"/>
            </a:pPr>
            <a:r>
              <a:rPr lang="bg-BG" alt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</a:rPr>
              <a:t>лесно използване;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Font typeface="Wingdings" pitchFamily="2" charset="2"/>
              <a:buChar char="§"/>
            </a:pPr>
            <a:r>
              <a:rPr lang="bg-BG" alt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</a:rPr>
              <a:t>ниска </a:t>
            </a:r>
            <a:r>
              <a:rPr kumimoji="0" lang="bg-BG" alt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</a:rPr>
              <a:t>цена;</a:t>
            </a: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SzTx/>
              <a:tabLst/>
            </a:pPr>
            <a:r>
              <a:rPr kumimoji="0" lang="bg-BG" alt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1779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8136904" cy="864096"/>
          </a:xfrm>
        </p:spPr>
        <p:txBody>
          <a:bodyPr/>
          <a:lstStyle/>
          <a:p>
            <a:pPr>
              <a:buNone/>
            </a:pPr>
            <a:r>
              <a:rPr lang="bg-BG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Фотодинамична</a:t>
            </a:r>
            <a:r>
              <a:rPr lang="bg-BG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терапия</a:t>
            </a:r>
            <a:endParaRPr lang="en-US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5413" y="908720"/>
            <a:ext cx="4546587" cy="455484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bg-BG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Съчетава използването на </a:t>
            </a:r>
            <a:r>
              <a:rPr lang="bg-BG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химични </a:t>
            </a:r>
            <a:r>
              <a:rPr lang="bg-BG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 </a:t>
            </a:r>
            <a:r>
              <a:rPr lang="bg-BG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фототерапия,</a:t>
            </a:r>
            <a:r>
              <a:rPr lang="bg-BG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bg-BG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напр. </a:t>
            </a:r>
            <a:r>
              <a:rPr lang="bg-BG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подобряване на симптомите </a:t>
            </a:r>
            <a:r>
              <a:rPr lang="bg-BG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акне.</a:t>
            </a:r>
          </a:p>
          <a:p>
            <a:pPr>
              <a:buNone/>
            </a:pPr>
            <a:endParaRPr lang="bg-BG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bg-BG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Основната </a:t>
            </a:r>
            <a:r>
              <a:rPr lang="bg-BG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функция е да унищожи  бактерии, които растат в рамките на фоликулите. </a:t>
            </a:r>
            <a:endParaRPr lang="bg-BG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bg-BG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bg-BG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ФДТ </a:t>
            </a:r>
            <a:r>
              <a:rPr lang="bg-BG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може да се използва за </a:t>
            </a:r>
            <a:r>
              <a:rPr lang="bg-BG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промяна </a:t>
            </a:r>
            <a:r>
              <a:rPr lang="bg-BG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работата на </a:t>
            </a:r>
            <a:r>
              <a:rPr lang="bg-BG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мастните жлези.</a:t>
            </a:r>
            <a:endParaRPr lang="en-US" sz="2400" dirty="0"/>
          </a:p>
        </p:txBody>
      </p:sp>
      <p:pic>
        <p:nvPicPr>
          <p:cNvPr id="6146" name="Picture 2" descr="&amp;Rcy;&amp;iecy;&amp;zcy;&amp;ucy;&amp;lcy;&amp;tcy;&amp;acy;&amp;tcy; &amp;scy; &amp;icy;&amp;zcy;&amp;ocy;&amp;bcy;&amp;rcy;&amp;acy;&amp;zhcy;&amp;iecy;&amp;ncy;&amp;icy;&amp;iecy; &amp;zcy;&amp;acy; Photodynamic therap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026" y="1628800"/>
            <a:ext cx="4186462" cy="4387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856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424936" cy="1143000"/>
          </a:xfrm>
        </p:spPr>
        <p:txBody>
          <a:bodyPr/>
          <a:lstStyle/>
          <a:p>
            <a:pPr>
              <a:buNone/>
            </a:pPr>
            <a:r>
              <a:rPr lang="ru-RU" sz="3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Оптични</a:t>
            </a:r>
            <a:r>
              <a:rPr lang="ru-RU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схеми</a:t>
            </a:r>
            <a:r>
              <a:rPr lang="ru-RU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за флуоресцентен анализ</a:t>
            </a:r>
            <a:endParaRPr lang="en-US" sz="3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BFFFF"/>
              </a:clrFrom>
              <a:clrTo>
                <a:srgbClr val="EB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" y="2132856"/>
            <a:ext cx="8872538" cy="3549015"/>
          </a:xfrm>
          <a:prstGeom prst="rect">
            <a:avLst/>
          </a:prstGeom>
          <a:gradFill>
            <a:gsLst>
              <a:gs pos="0">
                <a:schemeClr val="bg2">
                  <a:tint val="98000"/>
                  <a:shade val="90000"/>
                  <a:satMod val="160000"/>
                  <a:lumMod val="100000"/>
                </a:schemeClr>
              </a:gs>
              <a:gs pos="60000">
                <a:schemeClr val="bg2">
                  <a:tint val="95000"/>
                  <a:shade val="100000"/>
                  <a:satMod val="130000"/>
                  <a:lumMod val="130000"/>
                </a:schemeClr>
              </a:gs>
              <a:gs pos="100000">
                <a:schemeClr val="bg2">
                  <a:tint val="97000"/>
                  <a:shade val="100000"/>
                  <a:hueMod val="100000"/>
                  <a:satMod val="140000"/>
                  <a:lumMod val="80000"/>
                </a:schemeClr>
              </a:gs>
            </a:gsLst>
            <a:path path="circle">
              <a:fillToRect l="20000" t="10000" r="20000" b="60000"/>
            </a:path>
          </a:gradFill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143472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907504"/>
          </a:xfrm>
        </p:spPr>
        <p:txBody>
          <a:bodyPr/>
          <a:lstStyle/>
          <a:p>
            <a:pPr>
              <a:buNone/>
            </a:pPr>
            <a:r>
              <a:rPr lang="bg-BG" sz="4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Съдържание</a:t>
            </a:r>
            <a:endParaRPr lang="en-US" sz="4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3"/>
          </p:nvPr>
        </p:nvSpPr>
        <p:spPr>
          <a:xfrm>
            <a:off x="683568" y="2492896"/>
            <a:ext cx="8240233" cy="4176464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>
              <a:buClr>
                <a:srgbClr val="00B0F0"/>
              </a:buClr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Що е фотоника ?</a:t>
            </a:r>
            <a:endParaRPr lang="en-US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>
              <a:buClr>
                <a:srgbClr val="00B0F0"/>
              </a:buClr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Приложения на фотониката в медицината </a:t>
            </a:r>
          </a:p>
          <a:p>
            <a:pPr marL="0" indent="0">
              <a:buClr>
                <a:srgbClr val="00B0F0"/>
              </a:buClr>
              <a:buNone/>
            </a:pP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и </a:t>
            </a:r>
            <a:r>
              <a:rPr lang="ru-RU" sz="2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биологията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  <a:endParaRPr lang="en-US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>
              <a:buClr>
                <a:srgbClr val="00B0F0"/>
              </a:buClr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bg-BG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Собствени изследвания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bg-BG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 приноси.</a:t>
            </a:r>
          </a:p>
          <a:p>
            <a:pPr marL="0" indent="0">
              <a:buClr>
                <a:srgbClr val="00B0F0"/>
              </a:buClr>
              <a:buFont typeface="Wingdings" pitchFamily="2" charset="2"/>
              <a:buChar char="§"/>
            </a:pPr>
            <a:r>
              <a:rPr lang="bg-BG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Перспективи.</a:t>
            </a:r>
            <a:endParaRPr lang="en-US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25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1560" y="188640"/>
            <a:ext cx="7920880" cy="1143000"/>
          </a:xfrm>
        </p:spPr>
        <p:txBody>
          <a:bodyPr/>
          <a:lstStyle/>
          <a:p>
            <a:pPr>
              <a:buNone/>
            </a:pPr>
            <a:r>
              <a:rPr lang="ru-RU" sz="3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Оптични</a:t>
            </a:r>
            <a:r>
              <a:rPr lang="ru-RU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схеми</a:t>
            </a:r>
            <a:r>
              <a:rPr lang="ru-RU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за флуоресцентен анализ</a:t>
            </a:r>
            <a:endParaRPr lang="en-US" sz="3600" dirty="0">
              <a:solidFill>
                <a:srgbClr val="002060"/>
              </a:solidFill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clrChange>
              <a:clrFrom>
                <a:srgbClr val="EBFFFF"/>
              </a:clrFrom>
              <a:clrTo>
                <a:srgbClr val="EB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60848"/>
            <a:ext cx="4228058" cy="3672408"/>
          </a:xfrm>
          <a:prstGeom prst="rect">
            <a:avLst/>
          </a:prstGeom>
          <a:gradFill>
            <a:gsLst>
              <a:gs pos="0">
                <a:schemeClr val="bg2">
                  <a:tint val="98000"/>
                  <a:shade val="90000"/>
                  <a:satMod val="160000"/>
                  <a:lumMod val="100000"/>
                </a:schemeClr>
              </a:gs>
              <a:gs pos="60000">
                <a:schemeClr val="bg2">
                  <a:tint val="95000"/>
                  <a:shade val="100000"/>
                  <a:satMod val="130000"/>
                  <a:lumMod val="130000"/>
                </a:schemeClr>
              </a:gs>
              <a:gs pos="100000">
                <a:schemeClr val="bg2">
                  <a:tint val="97000"/>
                  <a:shade val="100000"/>
                  <a:hueMod val="100000"/>
                  <a:satMod val="140000"/>
                  <a:lumMod val="80000"/>
                </a:schemeClr>
              </a:gs>
            </a:gsLst>
            <a:path path="circle">
              <a:fillToRect l="20000" t="10000" r="20000" b="60000"/>
            </a:path>
          </a:gradFill>
          <a:ln>
            <a:noFill/>
          </a:ln>
          <a:extLst/>
        </p:spPr>
      </p:pic>
      <p:pic>
        <p:nvPicPr>
          <p:cNvPr id="10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4" cstate="print">
            <a:clrChange>
              <a:clrFrom>
                <a:srgbClr val="EBFFFF"/>
              </a:clrFrom>
              <a:clrTo>
                <a:srgbClr val="EB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997053"/>
            <a:ext cx="4248471" cy="3672000"/>
          </a:xfrm>
          <a:prstGeom prst="rect">
            <a:avLst/>
          </a:prstGeom>
          <a:gradFill>
            <a:gsLst>
              <a:gs pos="0">
                <a:schemeClr val="bg2">
                  <a:tint val="98000"/>
                  <a:shade val="90000"/>
                  <a:satMod val="160000"/>
                  <a:lumMod val="100000"/>
                </a:schemeClr>
              </a:gs>
              <a:gs pos="60000">
                <a:schemeClr val="bg2">
                  <a:tint val="95000"/>
                  <a:shade val="100000"/>
                  <a:satMod val="130000"/>
                  <a:lumMod val="130000"/>
                </a:schemeClr>
              </a:gs>
              <a:gs pos="100000">
                <a:schemeClr val="bg2">
                  <a:tint val="97000"/>
                  <a:shade val="100000"/>
                  <a:hueMod val="100000"/>
                  <a:satMod val="140000"/>
                  <a:lumMod val="80000"/>
                </a:schemeClr>
              </a:gs>
            </a:gsLst>
            <a:path path="circle">
              <a:fillToRect l="20000" t="10000" r="20000" b="60000"/>
            </a:path>
          </a:gradFill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129050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3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776864" cy="1143000"/>
          </a:xfrm>
        </p:spPr>
        <p:txBody>
          <a:bodyPr/>
          <a:lstStyle/>
          <a:p>
            <a:pPr>
              <a:buNone/>
            </a:pPr>
            <a:r>
              <a:rPr lang="ru-RU" sz="3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Оптични</a:t>
            </a:r>
            <a:r>
              <a:rPr lang="ru-RU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схеми</a:t>
            </a:r>
            <a:r>
              <a:rPr lang="ru-RU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за флуоресцентен анализ</a:t>
            </a:r>
            <a:endParaRPr lang="en-US" sz="3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BFFFF"/>
              </a:clrFrom>
              <a:clrTo>
                <a:srgbClr val="EB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09" y="2555472"/>
            <a:ext cx="8901636" cy="3060000"/>
          </a:xfrm>
          <a:prstGeom prst="rect">
            <a:avLst/>
          </a:prstGeom>
          <a:gradFill>
            <a:gsLst>
              <a:gs pos="0">
                <a:schemeClr val="bg2">
                  <a:tint val="98000"/>
                  <a:shade val="90000"/>
                  <a:satMod val="160000"/>
                  <a:lumMod val="100000"/>
                </a:schemeClr>
              </a:gs>
              <a:gs pos="60000">
                <a:schemeClr val="bg2">
                  <a:tint val="95000"/>
                  <a:shade val="100000"/>
                  <a:satMod val="130000"/>
                  <a:lumMod val="130000"/>
                </a:schemeClr>
              </a:gs>
              <a:gs pos="100000">
                <a:schemeClr val="bg2">
                  <a:tint val="97000"/>
                  <a:shade val="100000"/>
                  <a:hueMod val="100000"/>
                  <a:satMod val="140000"/>
                  <a:lumMod val="80000"/>
                </a:schemeClr>
              </a:gs>
            </a:gsLst>
            <a:path path="circle">
              <a:fillToRect l="20000" t="10000" r="20000" b="60000"/>
            </a:path>
          </a:gradFill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25230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352928" cy="1143000"/>
          </a:xfrm>
        </p:spPr>
        <p:txBody>
          <a:bodyPr/>
          <a:lstStyle/>
          <a:p>
            <a:pPr>
              <a:buNone/>
            </a:pPr>
            <a:r>
              <a:rPr lang="bg-BG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Приложение в медицинската диагностика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1556792"/>
            <a:ext cx="7043491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Текстово поле 3"/>
          <p:cNvSpPr txBox="1"/>
          <p:nvPr/>
        </p:nvSpPr>
        <p:spPr>
          <a:xfrm>
            <a:off x="575556" y="5980717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кръвта</a:t>
            </a: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е </a:t>
            </a:r>
            <a:r>
              <a:rPr lang="ru-RU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инжектиран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фоточувствителен </a:t>
            </a: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материал –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хематопорфирин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5557" y="5517232"/>
            <a:ext cx="81729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Prof. </a:t>
            </a:r>
            <a:r>
              <a:rPr lang="en-US" sz="10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Tinko</a:t>
            </a:r>
            <a:r>
              <a:rPr lang="en-US" sz="1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Eftimov</a:t>
            </a:r>
            <a:r>
              <a:rPr lang="en-US" sz="1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fr-FR" sz="1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Université </a:t>
            </a:r>
            <a:r>
              <a:rPr lang="fr-FR" sz="1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du Québec en </a:t>
            </a:r>
            <a:r>
              <a:rPr lang="fr-FR" sz="1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Outaouais</a:t>
            </a:r>
            <a:r>
              <a:rPr lang="bg-BG" sz="1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Gatineau</a:t>
            </a:r>
            <a:r>
              <a:rPr lang="bg-BG" sz="1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Canada</a:t>
            </a:r>
            <a:endParaRPr lang="en-US" sz="1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02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268760"/>
          </a:xfrm>
        </p:spPr>
        <p:txBody>
          <a:bodyPr/>
          <a:lstStyle/>
          <a:p>
            <a:pPr>
              <a:buNone/>
            </a:pPr>
            <a:r>
              <a:rPr lang="bg-BG" sz="3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Приложение в медицинската диагностика</a:t>
            </a:r>
            <a:endParaRPr lang="en-US" sz="3600" b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65913" y="1852956"/>
            <a:ext cx="6576878" cy="369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Текстово поле 5"/>
          <p:cNvSpPr txBox="1"/>
          <p:nvPr/>
        </p:nvSpPr>
        <p:spPr>
          <a:xfrm>
            <a:off x="907976" y="5669632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Текстово поле 9"/>
          <p:cNvSpPr txBox="1"/>
          <p:nvPr/>
        </p:nvSpPr>
        <p:spPr>
          <a:xfrm>
            <a:off x="827584" y="5854298"/>
            <a:ext cx="735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Флуоресцентен анализ при </a:t>
            </a:r>
            <a:r>
              <a:rPr lang="ru-RU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фотодинамична</a:t>
            </a: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терапия.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5557" y="5517232"/>
            <a:ext cx="81729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Prof. </a:t>
            </a:r>
            <a:r>
              <a:rPr lang="en-US" sz="10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Tinko</a:t>
            </a:r>
            <a:r>
              <a:rPr lang="en-US" sz="1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Eftimov</a:t>
            </a:r>
            <a:r>
              <a:rPr lang="en-US" sz="1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fr-FR" sz="1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Université </a:t>
            </a:r>
            <a:r>
              <a:rPr lang="fr-FR" sz="1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du Québec en </a:t>
            </a:r>
            <a:r>
              <a:rPr lang="fr-FR" sz="1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Outaouais</a:t>
            </a:r>
            <a:r>
              <a:rPr lang="bg-BG" sz="1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Gatineau</a:t>
            </a:r>
            <a:r>
              <a:rPr lang="bg-BG" sz="1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Canada</a:t>
            </a:r>
            <a:endParaRPr lang="en-US" sz="1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75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8136904" cy="1143000"/>
          </a:xfrm>
        </p:spPr>
        <p:txBody>
          <a:bodyPr/>
          <a:lstStyle/>
          <a:p>
            <a:pPr>
              <a:buNone/>
            </a:pPr>
            <a:r>
              <a:rPr lang="bg-BG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Приложение в медицинската диагностика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sz="quarter" idx="13"/>
          </p:nvPr>
        </p:nvSpPr>
        <p:spPr>
          <a:xfrm>
            <a:off x="4355976" y="2060848"/>
            <a:ext cx="4460304" cy="244827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Малариен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паразит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сред човешки кръвни телца. 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Маларийният паразит е маркиран с флуорофора </a:t>
            </a:r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акридин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флуоресцира в оранжево.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32856"/>
            <a:ext cx="3751496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664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424936" cy="1143000"/>
          </a:xfrm>
        </p:spPr>
        <p:txBody>
          <a:bodyPr/>
          <a:lstStyle/>
          <a:p>
            <a:pPr>
              <a:buNone/>
            </a:pPr>
            <a:r>
              <a:rPr lang="bg-BG" sz="3600" b="1" dirty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Приложение в медицинската диагностика</a:t>
            </a:r>
            <a:endParaRPr lang="en-US" sz="3600" b="1" dirty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3"/>
          </p:nvPr>
        </p:nvSpPr>
        <p:spPr>
          <a:xfrm>
            <a:off x="4644008" y="2060848"/>
            <a:ext cx="4038600" cy="1656184"/>
          </a:xfrm>
        </p:spPr>
        <p:txBody>
          <a:bodyPr>
            <a:noAutofit/>
          </a:bodyPr>
          <a:lstStyle/>
          <a:p>
            <a:pPr marL="7620" indent="11430">
              <a:spcAft>
                <a:spcPts val="0"/>
              </a:spcAft>
              <a:buNone/>
            </a:pPr>
            <a:r>
              <a:rPr lang="bg-BG" sz="2400" b="1" dirty="0">
                <a:solidFill>
                  <a:srgbClr val="002060"/>
                </a:solidFill>
                <a:latin typeface="Arial"/>
                <a:ea typeface="Times New Roman"/>
              </a:rPr>
              <a:t>Аденокарцином на слюнната жлеза на човек с оранжево флуоресциращи ядра </a:t>
            </a:r>
            <a:r>
              <a:rPr lang="bg-BG" sz="2400" b="1" dirty="0" smtClean="0">
                <a:solidFill>
                  <a:srgbClr val="002060"/>
                </a:solidFill>
                <a:latin typeface="Arial"/>
                <a:ea typeface="Times New Roman"/>
              </a:rPr>
              <a:t>при маркиране </a:t>
            </a:r>
            <a:r>
              <a:rPr lang="bg-BG" sz="2400" b="1" dirty="0">
                <a:solidFill>
                  <a:srgbClr val="002060"/>
                </a:solidFill>
                <a:latin typeface="Arial"/>
                <a:ea typeface="Times New Roman"/>
              </a:rPr>
              <a:t>с </a:t>
            </a:r>
            <a:r>
              <a:rPr lang="bg-BG" sz="2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</a:rPr>
              <a:t>лектин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</a:rPr>
              <a:t>.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7607" y="1988840"/>
            <a:ext cx="4314393" cy="39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738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ов контейнер 6"/>
          <p:cNvSpPr>
            <a:spLocks noGrp="1"/>
          </p:cNvSpPr>
          <p:nvPr>
            <p:ph type="body" idx="1"/>
          </p:nvPr>
        </p:nvSpPr>
        <p:spPr>
          <a:xfrm>
            <a:off x="395536" y="1484784"/>
            <a:ext cx="4032448" cy="604664"/>
          </a:xfrm>
        </p:spPr>
        <p:txBody>
          <a:bodyPr/>
          <a:lstStyle/>
          <a:p>
            <a:pPr algn="l"/>
            <a:r>
              <a:rPr lang="bg-BG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Световни тенденции</a:t>
            </a:r>
            <a:endParaRPr lang="en-US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Контейнер за съдържание 8"/>
          <p:cNvSpPr>
            <a:spLocks noGrp="1"/>
          </p:cNvSpPr>
          <p:nvPr>
            <p:ph sz="half" idx="2"/>
          </p:nvPr>
        </p:nvSpPr>
        <p:spPr>
          <a:xfrm>
            <a:off x="388879" y="2564904"/>
            <a:ext cx="3895089" cy="3769616"/>
          </a:xfrm>
        </p:spPr>
        <p:txBody>
          <a:bodyPr>
            <a:normAutofit/>
          </a:bodyPr>
          <a:lstStyle/>
          <a:p>
            <a:pPr>
              <a:buClr>
                <a:srgbClr val="00B0F0"/>
              </a:buClr>
              <a:buFont typeface="Wingdings" pitchFamily="2" charset="2"/>
              <a:buChar char="§"/>
            </a:pPr>
            <a:r>
              <a:rPr lang="bg-BG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Сокове и безалкохолни напитки;</a:t>
            </a:r>
            <a:endParaRPr lang="bg-BG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Clr>
                <a:srgbClr val="00B0F0"/>
              </a:buClr>
              <a:buFont typeface="Wingdings" pitchFamily="2" charset="2"/>
              <a:buChar char="§"/>
            </a:pPr>
            <a:r>
              <a:rPr lang="bg-BG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Месо и риба;</a:t>
            </a:r>
          </a:p>
          <a:p>
            <a:pPr>
              <a:buClr>
                <a:srgbClr val="00B0F0"/>
              </a:buClr>
              <a:buFont typeface="Wingdings" pitchFamily="2" charset="2"/>
              <a:buChar char="§"/>
            </a:pPr>
            <a:r>
              <a:rPr lang="bg-BG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Млечни продукти;</a:t>
            </a:r>
          </a:p>
          <a:p>
            <a:pPr>
              <a:buClr>
                <a:srgbClr val="00B0F0"/>
              </a:buClr>
              <a:buFont typeface="Wingdings" pitchFamily="2" charset="2"/>
              <a:buChar char="§"/>
            </a:pPr>
            <a:r>
              <a:rPr lang="bg-BG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Растителни масла;</a:t>
            </a:r>
          </a:p>
          <a:p>
            <a:pPr>
              <a:buClr>
                <a:srgbClr val="00B0F0"/>
              </a:buClr>
              <a:buFont typeface="Wingdings" pitchFamily="2" charset="2"/>
              <a:buChar char="§"/>
            </a:pPr>
            <a:r>
              <a:rPr lang="bg-BG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Подсладители;</a:t>
            </a:r>
          </a:p>
          <a:p>
            <a:pPr>
              <a:buClr>
                <a:srgbClr val="00B0F0"/>
              </a:buClr>
              <a:buFont typeface="Wingdings" pitchFamily="2" charset="2"/>
              <a:buChar char="§"/>
            </a:pPr>
            <a:r>
              <a:rPr lang="bg-BG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Алкохолни напитки</a:t>
            </a:r>
            <a:r>
              <a:rPr lang="bg-BG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8" name="Текстов контейнер 7"/>
          <p:cNvSpPr>
            <a:spLocks noGrp="1"/>
          </p:cNvSpPr>
          <p:nvPr>
            <p:ph type="body" sz="quarter" idx="3"/>
          </p:nvPr>
        </p:nvSpPr>
        <p:spPr>
          <a:xfrm>
            <a:off x="4716017" y="1484784"/>
            <a:ext cx="3816424" cy="609600"/>
          </a:xfrm>
        </p:spPr>
        <p:txBody>
          <a:bodyPr/>
          <a:lstStyle/>
          <a:p>
            <a:pPr algn="l"/>
            <a:r>
              <a:rPr lang="bg-BG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Собствен опит</a:t>
            </a:r>
            <a:endParaRPr lang="en-US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Контейнер за съдържание 9"/>
          <p:cNvSpPr>
            <a:spLocks noGrp="1"/>
          </p:cNvSpPr>
          <p:nvPr>
            <p:ph sz="quarter" idx="4"/>
          </p:nvPr>
        </p:nvSpPr>
        <p:spPr>
          <a:xfrm>
            <a:off x="4710779" y="2564904"/>
            <a:ext cx="4248472" cy="4293096"/>
          </a:xfrm>
        </p:spPr>
        <p:txBody>
          <a:bodyPr>
            <a:normAutofit/>
          </a:bodyPr>
          <a:lstStyle/>
          <a:p>
            <a:pPr>
              <a:buClr>
                <a:srgbClr val="00B0F0"/>
              </a:buClr>
              <a:buFont typeface="Wingdings" pitchFamily="2" charset="2"/>
              <a:buChar char="§"/>
            </a:pPr>
            <a:r>
              <a:rPr lang="bg-BG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Нетрадиционни видове масла;</a:t>
            </a:r>
          </a:p>
          <a:p>
            <a:pPr>
              <a:buClr>
                <a:srgbClr val="00B0F0"/>
              </a:buClr>
              <a:buFont typeface="Wingdings" pitchFamily="2" charset="2"/>
              <a:buChar char="§"/>
            </a:pPr>
            <a:r>
              <a:rPr lang="bg-BG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Оценка автентичността на маслиново масло (зехтин) в търговската мрежа на България;</a:t>
            </a:r>
          </a:p>
          <a:p>
            <a:pPr>
              <a:buClr>
                <a:srgbClr val="00B0F0"/>
              </a:buClr>
              <a:buFont typeface="Wingdings" pitchFamily="2" charset="2"/>
              <a:buChar char="§"/>
            </a:pPr>
            <a:r>
              <a:rPr lang="bg-BG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Регионална принадлежност и ботанически произход на български пчелен мед.</a:t>
            </a:r>
            <a:endParaRPr lang="bg-BG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endParaRPr lang="bg-BG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§"/>
            </a:pPr>
            <a:endParaRPr lang="bg-BG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§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лавие 4"/>
          <p:cNvSpPr>
            <a:spLocks noGrp="1"/>
          </p:cNvSpPr>
          <p:nvPr>
            <p:ph type="title"/>
          </p:nvPr>
        </p:nvSpPr>
        <p:spPr>
          <a:xfrm>
            <a:off x="113873" y="188640"/>
            <a:ext cx="9030127" cy="1268760"/>
          </a:xfrm>
        </p:spPr>
        <p:txBody>
          <a:bodyPr/>
          <a:lstStyle/>
          <a:p>
            <a:pPr>
              <a:buNone/>
            </a:pPr>
            <a:r>
              <a:rPr lang="bg-BG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Приложение за оценка качеството на храните</a:t>
            </a:r>
            <a:endParaRPr lang="en-US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00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64919" y="1236022"/>
            <a:ext cx="4040188" cy="609600"/>
          </a:xfrm>
        </p:spPr>
        <p:txBody>
          <a:bodyPr/>
          <a:lstStyle/>
          <a:p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EVOO</a:t>
            </a:r>
            <a:r>
              <a:rPr lang="bg-BG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extra virgin olive oil</a:t>
            </a:r>
            <a:endParaRPr lang="en-US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quarter" idx="3"/>
          </p:nvPr>
        </p:nvSpPr>
        <p:spPr>
          <a:xfrm>
            <a:off x="4499992" y="980728"/>
            <a:ext cx="4041775" cy="609600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POO </a:t>
            </a:r>
            <a:r>
              <a:rPr lang="bg-BG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pomage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olive oil</a:t>
            </a:r>
            <a:endParaRPr lang="en-US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980728"/>
          </a:xfrm>
        </p:spPr>
        <p:txBody>
          <a:bodyPr/>
          <a:lstStyle/>
          <a:p>
            <a:pPr>
              <a:buNone/>
            </a:pPr>
            <a:r>
              <a:rPr lang="bg-BG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Оценка качеството на зехтин</a:t>
            </a:r>
            <a:endParaRPr lang="en-US" sz="3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авоъгълник 7"/>
          <p:cNvSpPr/>
          <p:nvPr/>
        </p:nvSpPr>
        <p:spPr>
          <a:xfrm>
            <a:off x="179512" y="566124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Флуоресцентни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спектри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получени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възбуждаща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светлина с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дължина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на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вълната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425 </a:t>
            </a:r>
            <a:r>
              <a:rPr lang="ru-RU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nm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за </a:t>
            </a:r>
            <a:r>
              <a:rPr lang="ru-RU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проби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зехтин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от </a:t>
            </a:r>
            <a:r>
              <a:rPr lang="ru-RU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Гърция</a:t>
            </a:r>
            <a:endParaRPr lang="en-US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Текстово поле 8"/>
          <p:cNvSpPr txBox="1"/>
          <p:nvPr/>
        </p:nvSpPr>
        <p:spPr>
          <a:xfrm>
            <a:off x="4759625" y="5396529"/>
            <a:ext cx="43843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Флуоресцентни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спектри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получени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 </a:t>
            </a:r>
            <a:r>
              <a:rPr lang="ru-RU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възбуждаща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светлина с </a:t>
            </a:r>
            <a:r>
              <a:rPr lang="ru-RU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дължина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на </a:t>
            </a:r>
            <a:r>
              <a:rPr lang="ru-RU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вълната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425 </a:t>
            </a:r>
            <a:r>
              <a:rPr lang="ru-RU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nm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 </a:t>
            </a:r>
            <a:r>
              <a:rPr lang="ru-RU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проби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зехтин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от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Турция и Португалия</a:t>
            </a:r>
            <a:endParaRPr lang="en-US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94439" y="1628800"/>
            <a:ext cx="4036838" cy="3655320"/>
          </a:xfrm>
          <a:prstGeom prst="rect">
            <a:avLst/>
          </a:prstGeom>
          <a:gradFill>
            <a:gsLst>
              <a:gs pos="0">
                <a:schemeClr val="bg2">
                  <a:tint val="98000"/>
                  <a:shade val="90000"/>
                  <a:satMod val="160000"/>
                  <a:lumMod val="100000"/>
                </a:schemeClr>
              </a:gs>
              <a:gs pos="60000">
                <a:schemeClr val="bg2">
                  <a:tint val="95000"/>
                  <a:shade val="100000"/>
                  <a:satMod val="130000"/>
                  <a:lumMod val="130000"/>
                </a:schemeClr>
              </a:gs>
              <a:gs pos="100000">
                <a:schemeClr val="bg2">
                  <a:tint val="97000"/>
                  <a:shade val="100000"/>
                  <a:hueMod val="100000"/>
                  <a:satMod val="140000"/>
                  <a:lumMod val="80000"/>
                </a:schemeClr>
              </a:gs>
            </a:gsLst>
            <a:path path="circle">
              <a:fillToRect l="20000" t="10000" r="20000" b="60000"/>
            </a:path>
          </a:gradFill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1916832"/>
            <a:ext cx="3980084" cy="3672000"/>
          </a:xfrm>
          <a:prstGeom prst="rect">
            <a:avLst/>
          </a:prstGeom>
          <a:gradFill>
            <a:gsLst>
              <a:gs pos="0">
                <a:schemeClr val="bg2">
                  <a:tint val="98000"/>
                  <a:shade val="90000"/>
                  <a:satMod val="160000"/>
                  <a:lumMod val="100000"/>
                </a:schemeClr>
              </a:gs>
              <a:gs pos="60000">
                <a:schemeClr val="bg2">
                  <a:tint val="95000"/>
                  <a:shade val="100000"/>
                  <a:satMod val="130000"/>
                  <a:lumMod val="130000"/>
                </a:schemeClr>
              </a:gs>
              <a:gs pos="100000">
                <a:schemeClr val="bg2">
                  <a:tint val="97000"/>
                  <a:shade val="100000"/>
                  <a:hueMod val="100000"/>
                  <a:satMod val="140000"/>
                  <a:lumMod val="80000"/>
                </a:schemeClr>
              </a:gs>
            </a:gsLst>
            <a:path path="circle">
              <a:fillToRect l="20000" t="10000" r="20000" b="60000"/>
            </a:path>
          </a:gradFill>
        </p:spPr>
      </p:pic>
    </p:spTree>
    <p:extLst>
      <p:ext uri="{BB962C8B-B14F-4D97-AF65-F5344CB8AC3E}">
        <p14:creationId xmlns:p14="http://schemas.microsoft.com/office/powerpoint/2010/main" val="314240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bg2">
                <a:tint val="98000"/>
                <a:shade val="90000"/>
                <a:satMod val="160000"/>
                <a:lumMod val="100000"/>
              </a:schemeClr>
            </a:gs>
            <a:gs pos="73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лавие 1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692696"/>
          </a:xfrm>
        </p:spPr>
        <p:txBody>
          <a:bodyPr/>
          <a:lstStyle/>
          <a:p>
            <a:pPr>
              <a:buNone/>
            </a:pPr>
            <a:r>
              <a:rPr lang="bg-BG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Оценка качеството на зехтин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14" name="Правоъгълник 13"/>
          <p:cNvSpPr/>
          <p:nvPr/>
        </p:nvSpPr>
        <p:spPr>
          <a:xfrm>
            <a:off x="351479" y="1046302"/>
            <a:ext cx="844104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Флуоресцентни</a:t>
            </a: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спектри</a:t>
            </a: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получени</a:t>
            </a: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bg-BG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дължина на вълната на възбуждащата светлина  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425 </a:t>
            </a:r>
            <a:r>
              <a:rPr lang="ru-RU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nm</a:t>
            </a: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за </a:t>
            </a:r>
            <a:r>
              <a:rPr lang="ru-RU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проби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зехтин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с </a:t>
            </a: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примеси от </a:t>
            </a:r>
            <a:r>
              <a:rPr lang="ru-RU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растителни</a:t>
            </a: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масла и </a:t>
            </a:r>
            <a:r>
              <a:rPr lang="ru-RU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контрола</a:t>
            </a: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от </a:t>
            </a:r>
            <a:r>
              <a:rPr lang="ru-RU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слънчогледово</a:t>
            </a: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олио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82344" y="2676011"/>
            <a:ext cx="442957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g-BG" altLang="bg-BG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Наблюдават се три флуоресцентни пика при изследваните образци, свързани с :</a:t>
            </a:r>
          </a:p>
          <a:p>
            <a:pPr algn="just"/>
            <a:endParaRPr lang="en-US" altLang="bg-BG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Clr>
                <a:srgbClr val="0070C0"/>
              </a:buClr>
              <a:buFont typeface="Arial" pitchFamily="34" charset="0"/>
              <a:buChar char="•"/>
            </a:pPr>
            <a:r>
              <a:rPr lang="bg-BG" altLang="bg-BG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окислителните продукти при</a:t>
            </a:r>
          </a:p>
          <a:p>
            <a:pPr algn="just">
              <a:buClr>
                <a:srgbClr val="00B0F0"/>
              </a:buClr>
            </a:pPr>
            <a:r>
              <a:rPr lang="bg-BG" altLang="bg-BG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bg-BG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λ</a:t>
            </a:r>
            <a:r>
              <a:rPr lang="en-US" altLang="bg-BG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= (500-540) </a:t>
            </a:r>
            <a:r>
              <a:rPr lang="en-US" altLang="bg-BG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nm;</a:t>
            </a:r>
            <a:endParaRPr lang="bg-BG" altLang="bg-BG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00B0F0"/>
              </a:buClr>
            </a:pPr>
            <a:endParaRPr lang="bg-BG" altLang="bg-BG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Clr>
                <a:srgbClr val="0070C0"/>
              </a:buClr>
              <a:buFont typeface="Arial" pitchFamily="34" charset="0"/>
              <a:buChar char="•"/>
            </a:pPr>
            <a:r>
              <a:rPr lang="bg-BG" altLang="bg-BG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bg-BG" altLang="bg-BG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ъдържанието на хлорофил при </a:t>
            </a:r>
          </a:p>
          <a:p>
            <a:pPr algn="just">
              <a:buClr>
                <a:srgbClr val="00B0F0"/>
              </a:buClr>
            </a:pPr>
            <a:r>
              <a:rPr lang="en-US" altLang="bg-BG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λ </a:t>
            </a:r>
            <a:r>
              <a:rPr lang="en-US" altLang="bg-BG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= (675-680) nm; </a:t>
            </a:r>
            <a:endParaRPr lang="bg-BG" altLang="bg-BG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00B0F0"/>
              </a:buClr>
            </a:pPr>
            <a:endParaRPr lang="bg-BG" altLang="bg-BG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Clr>
                <a:srgbClr val="0070C0"/>
              </a:buClr>
              <a:buFont typeface="Arial" pitchFamily="34" charset="0"/>
              <a:buChar char="•"/>
            </a:pPr>
            <a:r>
              <a:rPr lang="bg-BG" altLang="bg-BG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bg-BG" altLang="bg-BG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ъдържанието на други пигменти</a:t>
            </a:r>
          </a:p>
          <a:p>
            <a:pPr algn="just">
              <a:buClr>
                <a:srgbClr val="00B0F0"/>
              </a:buClr>
            </a:pPr>
            <a:r>
              <a:rPr lang="en-US" altLang="bg-BG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λ =</a:t>
            </a:r>
            <a:r>
              <a:rPr lang="en-US" altLang="bg-BG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(700-750</a:t>
            </a:r>
            <a:r>
              <a:rPr lang="en-US" altLang="bg-BG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altLang="bg-BG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nm</a:t>
            </a:r>
            <a:r>
              <a:rPr lang="bg-BG" altLang="bg-BG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altLang="bg-BG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9430" y="2708920"/>
            <a:ext cx="3965319" cy="3888000"/>
          </a:xfrm>
          <a:prstGeom prst="rect">
            <a:avLst/>
          </a:prstGeom>
          <a:gradFill>
            <a:gsLst>
              <a:gs pos="0">
                <a:schemeClr val="bg2">
                  <a:tint val="98000"/>
                  <a:shade val="90000"/>
                  <a:satMod val="160000"/>
                  <a:lumMod val="100000"/>
                </a:schemeClr>
              </a:gs>
              <a:gs pos="73000">
                <a:schemeClr val="bg2">
                  <a:tint val="95000"/>
                  <a:shade val="100000"/>
                  <a:satMod val="130000"/>
                  <a:lumMod val="130000"/>
                </a:schemeClr>
              </a:gs>
              <a:gs pos="100000">
                <a:schemeClr val="bg2">
                  <a:tint val="97000"/>
                  <a:shade val="100000"/>
                  <a:hueMod val="100000"/>
                  <a:satMod val="140000"/>
                  <a:lumMod val="80000"/>
                </a:schemeClr>
              </a:gs>
            </a:gsLst>
            <a:path path="circle">
              <a:fillToRect l="20000" t="10000" r="20000" b="60000"/>
            </a:path>
          </a:gradFill>
        </p:spPr>
      </p:pic>
    </p:spTree>
    <p:extLst>
      <p:ext uri="{BB962C8B-B14F-4D97-AF65-F5344CB8AC3E}">
        <p14:creationId xmlns:p14="http://schemas.microsoft.com/office/powerpoint/2010/main" val="372318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69776" y="0"/>
            <a:ext cx="8604447" cy="1340768"/>
          </a:xfrm>
        </p:spPr>
        <p:txBody>
          <a:bodyPr/>
          <a:lstStyle/>
          <a:p>
            <a:pPr>
              <a:buNone/>
            </a:pPr>
            <a:r>
              <a:rPr lang="bg-BG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Референтен метод за оценка на маслиново масло</a:t>
            </a:r>
            <a:endParaRPr lang="en-US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авоъгълник 3"/>
          <p:cNvSpPr/>
          <p:nvPr/>
        </p:nvSpPr>
        <p:spPr>
          <a:xfrm>
            <a:off x="212823" y="5270791"/>
            <a:ext cx="8640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g-BG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Pomace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olive oil, Extra virgin olive oil </a:t>
            </a:r>
            <a:r>
              <a:rPr lang="bg-BG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Pure olive oil </a:t>
            </a:r>
            <a:r>
              <a:rPr lang="bg-BG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преобладава </a:t>
            </a:r>
            <a:r>
              <a:rPr lang="bg-BG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олеиновата</a:t>
            </a:r>
            <a:r>
              <a:rPr lang="bg-BG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киселина (65.24-78.40%), следвана от </a:t>
            </a:r>
            <a:r>
              <a:rPr lang="bg-BG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палмитиновата</a:t>
            </a:r>
            <a:r>
              <a:rPr lang="bg-BG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(10.47-15.07%) и </a:t>
            </a:r>
            <a:r>
              <a:rPr lang="bg-BG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линоловата</a:t>
            </a:r>
            <a:r>
              <a:rPr lang="bg-BG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киселина (5.26-13.92%).</a:t>
            </a:r>
            <a:endParaRPr lang="en-US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03648" y="1196752"/>
            <a:ext cx="6572855" cy="42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32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907504"/>
          </a:xfrm>
        </p:spPr>
        <p:txBody>
          <a:bodyPr/>
          <a:lstStyle/>
          <a:p>
            <a:pPr>
              <a:buNone/>
            </a:pPr>
            <a:r>
              <a:rPr lang="bg-BG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Същност на </a:t>
            </a:r>
            <a:r>
              <a:rPr lang="bg-BG" sz="3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фотониката</a:t>
            </a:r>
            <a:endParaRPr lang="en-US" sz="3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3"/>
          </p:nvPr>
        </p:nvSpPr>
        <p:spPr>
          <a:xfrm>
            <a:off x="508231" y="1601416"/>
            <a:ext cx="8240233" cy="4923928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g-BG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Раздел от физиката, изучаващ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процесите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материалите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режимите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  <a:endParaRPr lang="bg-BG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>
              <a:buClr>
                <a:srgbClr val="00B0F0"/>
              </a:buClr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генериране и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излъчване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;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en-US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>
              <a:buClr>
                <a:srgbClr val="00B0F0"/>
              </a:buClr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разпространение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;</a:t>
            </a:r>
            <a:endParaRPr lang="en-US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>
              <a:buClr>
                <a:srgbClr val="00B0F0"/>
              </a:buClr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модулиране, обработване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превключване, </a:t>
            </a:r>
            <a:r>
              <a:rPr lang="ru-RU" sz="2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усилване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; </a:t>
            </a:r>
            <a:endParaRPr lang="en-US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>
              <a:buClr>
                <a:srgbClr val="00B0F0"/>
              </a:buClr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нелинейно </a:t>
            </a:r>
            <a:r>
              <a:rPr lang="ru-RU" sz="2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преобразуване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на светлина;</a:t>
            </a:r>
            <a:endParaRPr lang="en-US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>
              <a:buClr>
                <a:srgbClr val="00B0F0"/>
              </a:buClr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детектиране 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светлина.</a:t>
            </a:r>
            <a:endParaRPr lang="en-US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25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лавие 14"/>
          <p:cNvSpPr>
            <a:spLocks noGrp="1"/>
          </p:cNvSpPr>
          <p:nvPr>
            <p:ph type="title"/>
          </p:nvPr>
        </p:nvSpPr>
        <p:spPr>
          <a:xfrm>
            <a:off x="611560" y="0"/>
            <a:ext cx="8280920" cy="1143000"/>
          </a:xfrm>
        </p:spPr>
        <p:txBody>
          <a:bodyPr/>
          <a:lstStyle/>
          <a:p>
            <a:pPr marL="0" indent="0">
              <a:buNone/>
            </a:pPr>
            <a:r>
              <a:rPr lang="bg-BG" sz="3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Емисионно-излъчвателни</a:t>
            </a:r>
            <a:r>
              <a:rPr lang="bg-BG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матрици</a:t>
            </a:r>
            <a:endParaRPr lang="en-US" sz="3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66" y="916324"/>
            <a:ext cx="4143375" cy="526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825" y="1052736"/>
            <a:ext cx="4829175" cy="521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авоъгълник 1"/>
          <p:cNvSpPr/>
          <p:nvPr/>
        </p:nvSpPr>
        <p:spPr>
          <a:xfrm>
            <a:off x="0" y="6359261"/>
            <a:ext cx="91440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K.Nikolova</a:t>
            </a:r>
            <a:r>
              <a:rPr lang="en-US" sz="105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en-US" sz="105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M.Zlatanov</a:t>
            </a:r>
            <a:r>
              <a:rPr lang="en-US" sz="105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en-US" sz="105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T.Eftimov</a:t>
            </a:r>
            <a:r>
              <a:rPr lang="en-US" sz="105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D. Brabant, </a:t>
            </a:r>
            <a:r>
              <a:rPr lang="en-US" sz="105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S.Yosifova</a:t>
            </a:r>
            <a:r>
              <a:rPr lang="en-US" sz="105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and E. </a:t>
            </a:r>
            <a:r>
              <a:rPr lang="en-US" sz="105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Halil</a:t>
            </a:r>
            <a:r>
              <a:rPr lang="en-US" sz="105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en-US" sz="105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G.Antova</a:t>
            </a:r>
            <a:r>
              <a:rPr lang="en-US" sz="105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and M. </a:t>
            </a:r>
            <a:r>
              <a:rPr lang="en-US" sz="105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Angelova</a:t>
            </a:r>
            <a:r>
              <a:rPr lang="en-US" sz="105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(2014), </a:t>
            </a:r>
            <a:r>
              <a:rPr lang="en-US" sz="105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Journal </a:t>
            </a:r>
            <a:r>
              <a:rPr lang="en-US" sz="105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of Food properties, vol. </a:t>
            </a:r>
            <a:r>
              <a:rPr lang="en-US" sz="105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17</a:t>
            </a:r>
            <a:endParaRPr lang="en-US" sz="105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90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1143000"/>
          </a:xfrm>
        </p:spPr>
        <p:txBody>
          <a:bodyPr/>
          <a:lstStyle/>
          <a:p>
            <a:pPr>
              <a:buNone/>
            </a:pPr>
            <a:r>
              <a:rPr lang="bg-BG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Емисионно-излъчвателни матрици</a:t>
            </a:r>
            <a:endParaRPr lang="en-US" sz="3600" dirty="0">
              <a:solidFill>
                <a:srgbClr val="002060"/>
              </a:solidFill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237" y="1575393"/>
            <a:ext cx="4104456" cy="5058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75393"/>
            <a:ext cx="436245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09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47056" y="-90264"/>
            <a:ext cx="8496944" cy="1143000"/>
          </a:xfrm>
        </p:spPr>
        <p:txBody>
          <a:bodyPr/>
          <a:lstStyle/>
          <a:p>
            <a:pPr marL="0" indent="0">
              <a:buNone/>
            </a:pPr>
            <a:r>
              <a:rPr lang="bg-BG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Емисионно-</a:t>
            </a:r>
            <a:r>
              <a:rPr lang="bg-BG" sz="3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излъчвателни</a:t>
            </a:r>
            <a:r>
              <a:rPr lang="bg-BG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матрици</a:t>
            </a:r>
            <a:endParaRPr lang="en-US" sz="3600" dirty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2286"/>
            <a:ext cx="4248472" cy="531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262286"/>
            <a:ext cx="4514528" cy="531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133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Контейнер за съдържание 2"/>
          <p:cNvSpPr>
            <a:spLocks noGrp="1"/>
          </p:cNvSpPr>
          <p:nvPr>
            <p:ph type="title"/>
          </p:nvPr>
        </p:nvSpPr>
        <p:spPr>
          <a:xfrm>
            <a:off x="971600" y="260350"/>
            <a:ext cx="7920880" cy="1143000"/>
          </a:xfrm>
        </p:spPr>
        <p:txBody>
          <a:bodyPr/>
          <a:lstStyle/>
          <a:p>
            <a:pPr marL="0" indent="0">
              <a:buNone/>
            </a:pPr>
            <a:r>
              <a:rPr lang="bg-BG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Зехтин с добавка от растителни масла</a:t>
            </a:r>
            <a:endParaRPr lang="en-US" sz="3600" dirty="0">
              <a:solidFill>
                <a:srgbClr val="00206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697" y="1916832"/>
            <a:ext cx="6275564" cy="4751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610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87016" y="260648"/>
            <a:ext cx="8856984" cy="1143000"/>
          </a:xfrm>
        </p:spPr>
        <p:txBody>
          <a:bodyPr/>
          <a:lstStyle/>
          <a:p>
            <a:pPr>
              <a:buNone/>
            </a:pPr>
            <a:r>
              <a:rPr lang="bg-BG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Зехтин с добавка от растителни масла</a:t>
            </a:r>
            <a:endParaRPr lang="en-US" sz="3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8064896" cy="5147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54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992888" cy="1143000"/>
          </a:xfrm>
        </p:spPr>
        <p:txBody>
          <a:bodyPr/>
          <a:lstStyle/>
          <a:p>
            <a:pPr>
              <a:buNone/>
            </a:pPr>
            <a:r>
              <a:rPr lang="bg-BG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Зехтин с добавка </a:t>
            </a:r>
            <a:r>
              <a:rPr lang="bg-BG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 други </a:t>
            </a:r>
            <a:r>
              <a:rPr lang="bg-BG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растителни масла</a:t>
            </a:r>
            <a:endParaRPr lang="en-US" sz="3600" dirty="0">
              <a:solidFill>
                <a:srgbClr val="00206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6" y="1412776"/>
            <a:ext cx="4745122" cy="4287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473" y="1451682"/>
            <a:ext cx="4411169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авоъгълник 2"/>
          <p:cNvSpPr/>
          <p:nvPr/>
        </p:nvSpPr>
        <p:spPr>
          <a:xfrm>
            <a:off x="396989" y="6237312"/>
            <a:ext cx="871296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K. </a:t>
            </a:r>
            <a:r>
              <a:rPr lang="en-US" sz="105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Nikolova</a:t>
            </a:r>
            <a:r>
              <a:rPr lang="en-US" sz="105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T. </a:t>
            </a:r>
            <a:r>
              <a:rPr lang="en-US" sz="105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Eftimov</a:t>
            </a:r>
            <a:r>
              <a:rPr lang="en-US" sz="105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G. </a:t>
            </a:r>
            <a:r>
              <a:rPr lang="en-US" sz="105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Antova</a:t>
            </a:r>
            <a:r>
              <a:rPr lang="en-US" sz="105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D. Brabant, (2013), </a:t>
            </a:r>
            <a:r>
              <a:rPr lang="en-US" sz="105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Trakya</a:t>
            </a:r>
            <a:r>
              <a:rPr lang="en-US" sz="105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105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University Journal of Natural Sciences (TUJNS), </a:t>
            </a:r>
            <a:r>
              <a:rPr lang="en-US" sz="105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vol.14</a:t>
            </a:r>
            <a:endParaRPr lang="en-US" sz="105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32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9036496" cy="1368152"/>
          </a:xfrm>
        </p:spPr>
        <p:txBody>
          <a:bodyPr/>
          <a:lstStyle/>
          <a:p>
            <a:pPr>
              <a:buNone/>
            </a:pPr>
            <a:r>
              <a:rPr lang="bg-BG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Оценка стабилността на растителни масла при термична обработка</a:t>
            </a:r>
            <a:endParaRPr lang="en-US" sz="3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CCFF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8305902" cy="4045001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Правоъгълник 2"/>
          <p:cNvSpPr/>
          <p:nvPr/>
        </p:nvSpPr>
        <p:spPr>
          <a:xfrm>
            <a:off x="481313" y="6005820"/>
            <a:ext cx="827836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</a:t>
            </a:r>
            <a:r>
              <a:rPr lang="ru-RU" sz="105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  <a:r>
              <a:rPr lang="ru-RU" sz="105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Марудова</a:t>
            </a:r>
            <a:r>
              <a:rPr lang="ru-RU" sz="105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К. </a:t>
            </a:r>
            <a:r>
              <a:rPr lang="ru-RU" sz="105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Николова</a:t>
            </a:r>
            <a:r>
              <a:rPr lang="ru-RU" sz="105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Г. </a:t>
            </a:r>
            <a:r>
              <a:rPr lang="ru-RU" sz="105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Антова</a:t>
            </a:r>
            <a:r>
              <a:rPr lang="ru-RU" sz="105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Т. </a:t>
            </a:r>
            <a:r>
              <a:rPr lang="ru-RU" sz="105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Ефтимов</a:t>
            </a:r>
            <a:r>
              <a:rPr lang="ru-RU" sz="105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(2014), </a:t>
            </a:r>
            <a:r>
              <a:rPr lang="ru-RU" sz="105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Международна</a:t>
            </a:r>
            <a:r>
              <a:rPr lang="ru-RU" sz="105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05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научно-</a:t>
            </a:r>
            <a:r>
              <a:rPr lang="ru-RU" sz="105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практическа</a:t>
            </a:r>
            <a:r>
              <a:rPr lang="ru-RU" sz="105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конференция "Храни, технологии и </a:t>
            </a:r>
            <a:r>
              <a:rPr lang="ru-RU" sz="105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здраве</a:t>
            </a:r>
            <a:r>
              <a:rPr lang="ru-RU" sz="105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", Сборник </a:t>
            </a:r>
            <a:r>
              <a:rPr lang="ru-RU" sz="105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доклади</a:t>
            </a:r>
            <a:endParaRPr lang="ru-RU" sz="105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04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820472" cy="1143000"/>
          </a:xfrm>
        </p:spPr>
        <p:txBody>
          <a:bodyPr/>
          <a:lstStyle/>
          <a:p>
            <a:pPr>
              <a:buNone/>
            </a:pPr>
            <a:r>
              <a:rPr lang="bg-BG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Оценка стабилността на растителни масла при термична обработка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3"/>
          </p:nvPr>
        </p:nvSpPr>
        <p:spPr>
          <a:xfrm>
            <a:off x="323528" y="1484784"/>
            <a:ext cx="8568952" cy="453650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bg-BG" sz="2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bg-BG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Основни изводи:</a:t>
            </a:r>
          </a:p>
          <a:p>
            <a:pPr algn="just">
              <a:buClr>
                <a:srgbClr val="0070C0"/>
              </a:buClr>
              <a:buFont typeface="Wingdings" pitchFamily="2" charset="2"/>
              <a:buChar char="§"/>
            </a:pPr>
            <a:endParaRPr lang="ru-RU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Clr>
                <a:srgbClr val="00B0F0"/>
              </a:buClr>
              <a:buFont typeface="Wingdings" pitchFamily="2" charset="2"/>
              <a:buChar char="§"/>
            </a:pPr>
            <a:r>
              <a:rPr lang="ru-RU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Слънчогледовото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bg-BG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олио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 по-малко устойчиво на топлинно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въздействие. След </a:t>
            </a:r>
            <a:r>
              <a:rPr lang="ru-RU" sz="24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втората</a:t>
            </a: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термична</a:t>
            </a: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обработка се </a:t>
            </a:r>
            <a:r>
              <a:rPr lang="ru-RU" sz="24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наблюдава</a:t>
            </a: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съществено</a:t>
            </a: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изменение в </a:t>
            </a:r>
            <a:r>
              <a:rPr lang="ru-RU" sz="24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състава</a:t>
            </a: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му</a:t>
            </a: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algn="just">
              <a:buClr>
                <a:srgbClr val="00B0F0"/>
              </a:buClr>
              <a:buFont typeface="Wingdings" pitchFamily="2" charset="2"/>
              <a:buChar char="§"/>
            </a:pPr>
            <a:r>
              <a:rPr lang="ru-RU" sz="24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Рапичното</a:t>
            </a: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масло </a:t>
            </a:r>
            <a:r>
              <a:rPr lang="ru-RU" sz="24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остава</a:t>
            </a: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стабилно</a:t>
            </a: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практически до </a:t>
            </a:r>
            <a:r>
              <a:rPr lang="ru-RU" sz="24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петата</a:t>
            </a: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термична</a:t>
            </a: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обработка. </a:t>
            </a:r>
          </a:p>
          <a:p>
            <a:pPr marL="0" indent="0">
              <a:buNone/>
            </a:pPr>
            <a:endParaRPr lang="en-US" sz="24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14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51520" y="35983"/>
            <a:ext cx="8373616" cy="1656184"/>
          </a:xfrm>
        </p:spPr>
        <p:txBody>
          <a:bodyPr/>
          <a:lstStyle/>
          <a:p>
            <a:pPr>
              <a:buNone/>
            </a:pPr>
            <a:r>
              <a:rPr lang="ru-RU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Оценка </a:t>
            </a:r>
            <a:r>
              <a:rPr lang="ru-RU" sz="3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стабилността</a:t>
            </a:r>
            <a:r>
              <a:rPr lang="ru-RU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на </a:t>
            </a:r>
            <a:r>
              <a:rPr lang="ru-RU" sz="3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растителни</a:t>
            </a:r>
            <a:r>
              <a:rPr lang="ru-RU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масла при </a:t>
            </a:r>
            <a:r>
              <a:rPr lang="ru-RU" sz="3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термична</a:t>
            </a:r>
            <a:r>
              <a:rPr lang="ru-RU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обработка</a:t>
            </a:r>
            <a:endParaRPr lang="en-US" sz="3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3"/>
          </p:nvPr>
        </p:nvSpPr>
        <p:spPr>
          <a:xfrm>
            <a:off x="323528" y="2276872"/>
            <a:ext cx="8229600" cy="3761259"/>
          </a:xfrm>
        </p:spPr>
        <p:txBody>
          <a:bodyPr>
            <a:noAutofit/>
          </a:bodyPr>
          <a:lstStyle/>
          <a:p>
            <a:pPr algn="just">
              <a:buClr>
                <a:srgbClr val="00B0F0"/>
              </a:buClr>
              <a:buFont typeface="Wingdings" pitchFamily="2" charset="2"/>
              <a:buChar char="§"/>
            </a:pP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 образците, оставени да кипят в продължение на 5 </a:t>
            </a:r>
            <a:r>
              <a:rPr lang="ru-RU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минути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не се откриват антиоксиданти. </a:t>
            </a:r>
          </a:p>
          <a:p>
            <a:pPr algn="just">
              <a:buClr>
                <a:srgbClr val="00B0F0"/>
              </a:buClr>
              <a:buFont typeface="Wingdings" pitchFamily="2" charset="2"/>
              <a:buChar char="§"/>
            </a:pPr>
            <a:endParaRPr lang="ru-RU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Clr>
                <a:srgbClr val="00B0F0"/>
              </a:buClr>
              <a:buFont typeface="Wingdings" pitchFamily="2" charset="2"/>
              <a:buChar char="§"/>
            </a:pP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спектъра им се 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появава област 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флуоресценция 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около 500 </a:t>
            </a:r>
            <a:r>
              <a:rPr lang="ru-RU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nm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при </a:t>
            </a:r>
            <a:r>
              <a:rPr lang="ru-RU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възбуждаща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светлина  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λ</a:t>
            </a:r>
            <a:r>
              <a:rPr lang="ru-RU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ex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390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nm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започва продукция на </a:t>
            </a:r>
            <a:r>
              <a:rPr lang="ru-RU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хидроксипероксиди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като резултат от окислението на хлорофилните пигменти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buClr>
                <a:srgbClr val="00B0F0"/>
              </a:buClr>
              <a:buFont typeface="Wingdings" pitchFamily="2" charset="2"/>
              <a:buChar char="§"/>
            </a:pPr>
            <a:endParaRPr lang="ru-RU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Clr>
                <a:srgbClr val="00B0F0"/>
              </a:buClr>
              <a:buFont typeface="Wingdings" pitchFamily="2" charset="2"/>
              <a:buChar char="§"/>
            </a:pP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 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продължителна термична обработка антиоксиданти не могат да бъдат детектирани и в маслата се съдържат главно пероксидни съединения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84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568952" cy="1143000"/>
          </a:xfrm>
        </p:spPr>
        <p:txBody>
          <a:bodyPr/>
          <a:lstStyle/>
          <a:p>
            <a:pPr>
              <a:buNone/>
            </a:pPr>
            <a:r>
              <a:rPr lang="bg-BG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Оценка стабилността на растителни масла при термична обработка</a:t>
            </a:r>
            <a:endParaRPr lang="en-US" sz="3600" dirty="0">
              <a:solidFill>
                <a:srgbClr val="00206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3" y="1484784"/>
            <a:ext cx="9115968" cy="449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824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Контейнер за съдържани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3887233"/>
              </p:ext>
            </p:extLst>
          </p:nvPr>
        </p:nvGraphicFramePr>
        <p:xfrm>
          <a:off x="457200" y="1052513"/>
          <a:ext cx="8229600" cy="5073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2879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848872" cy="1143000"/>
          </a:xfrm>
        </p:spPr>
        <p:txBody>
          <a:bodyPr/>
          <a:lstStyle/>
          <a:p>
            <a:pPr marL="0" indent="0">
              <a:buNone/>
            </a:pPr>
            <a:r>
              <a:rPr lang="bg-BG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Приложна фотоника и</a:t>
            </a:r>
            <a:r>
              <a:rPr lang="en-US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“finger prints” </a:t>
            </a:r>
            <a:r>
              <a:rPr lang="bg-BG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български вина </a:t>
            </a:r>
            <a:endParaRPr lang="en-US" sz="3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69445"/>
            <a:ext cx="4454765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435" y="1669445"/>
            <a:ext cx="4191461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739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848872" cy="1143000"/>
          </a:xfrm>
        </p:spPr>
        <p:txBody>
          <a:bodyPr/>
          <a:lstStyle/>
          <a:p>
            <a:pPr marL="0" indent="0">
              <a:buNone/>
            </a:pPr>
            <a:r>
              <a:rPr lang="bg-BG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Приложна фотоника и</a:t>
            </a:r>
            <a:r>
              <a:rPr lang="en-US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“finger prints” </a:t>
            </a:r>
            <a:r>
              <a:rPr lang="bg-BG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български вина </a:t>
            </a:r>
            <a:endParaRPr lang="en-US" sz="3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1650"/>
            <a:ext cx="8292122" cy="4609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920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848872" cy="1143000"/>
          </a:xfrm>
        </p:spPr>
        <p:txBody>
          <a:bodyPr/>
          <a:lstStyle/>
          <a:p>
            <a:pPr marL="0" indent="0">
              <a:buNone/>
            </a:pPr>
            <a:r>
              <a:rPr lang="bg-BG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Приложна фотоника и</a:t>
            </a:r>
            <a:r>
              <a:rPr lang="en-US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“finger prints” </a:t>
            </a:r>
            <a:r>
              <a:rPr lang="bg-BG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български вина </a:t>
            </a:r>
            <a:endParaRPr lang="en-US" sz="3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72816"/>
            <a:ext cx="7416824" cy="4442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6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404664"/>
            <a:ext cx="6512511" cy="1143000"/>
          </a:xfrm>
        </p:spPr>
        <p:txBody>
          <a:bodyPr/>
          <a:lstStyle/>
          <a:p>
            <a:pPr>
              <a:buNone/>
            </a:pPr>
            <a:r>
              <a:rPr lang="bg-BG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Перспективи </a:t>
            </a:r>
            <a:endParaRPr lang="en-US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71600" y="1772816"/>
            <a:ext cx="7416824" cy="4392488"/>
          </a:xfrm>
        </p:spPr>
        <p:txBody>
          <a:bodyPr>
            <a:normAutofit fontScale="40000" lnSpcReduction="20000"/>
          </a:bodyPr>
          <a:lstStyle/>
          <a:p>
            <a:pPr>
              <a:buClr>
                <a:srgbClr val="00B0F0"/>
              </a:buClr>
              <a:buFont typeface="Wingdings" pitchFamily="2" charset="2"/>
              <a:buChar char="§"/>
            </a:pPr>
            <a:endParaRPr lang="bg-BG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00B0F0"/>
              </a:buClr>
              <a:buFont typeface="Wingdings" pitchFamily="2" charset="2"/>
              <a:buChar char="§"/>
            </a:pPr>
            <a:r>
              <a:rPr lang="bg-BG" sz="6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6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Утвърждава се нова ендоскопска диагностична техника </a:t>
            </a:r>
            <a:r>
              <a:rPr lang="bg-BG" sz="6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bg-BG" sz="6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конфокална</a:t>
            </a:r>
            <a:r>
              <a:rPr lang="bg-BG" sz="6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6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флуоресцентна ендомикроскопия с възможност за </a:t>
            </a:r>
            <a:r>
              <a:rPr lang="en-US" sz="6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vivo </a:t>
            </a:r>
            <a:r>
              <a:rPr lang="bg-BG" sz="6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микроскопско изобразяване на установени лезии в дихателни пътища в реално време</a:t>
            </a:r>
            <a:r>
              <a:rPr lang="bg-BG" sz="6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45720" indent="0" algn="just">
              <a:buClr>
                <a:srgbClr val="00B0F0"/>
              </a:buClr>
              <a:buNone/>
            </a:pPr>
            <a:endParaRPr lang="bg-BG" sz="6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00B0F0"/>
              </a:buClr>
              <a:buFont typeface="Wingdings" pitchFamily="2" charset="2"/>
              <a:buChar char="§"/>
            </a:pPr>
            <a:r>
              <a:rPr lang="bg-BG" sz="6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</a:t>
            </a:r>
            <a:r>
              <a:rPr lang="bg-BG" sz="6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ототерапия при отравяне с газ</a:t>
            </a:r>
            <a:r>
              <a:rPr lang="bg-BG" sz="6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45720" indent="0" algn="just">
              <a:buClr>
                <a:srgbClr val="00B0F0"/>
              </a:buClr>
              <a:buNone/>
            </a:pPr>
            <a:endParaRPr lang="bg-BG" sz="6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00B0F0"/>
              </a:buClr>
              <a:buFont typeface="Wingdings" pitchFamily="2" charset="2"/>
              <a:buChar char="§"/>
            </a:pPr>
            <a:r>
              <a:rPr lang="bg-BG" sz="6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Фототерапия при анаеробни инфекции, рани, изгаряния.</a:t>
            </a:r>
            <a:endParaRPr lang="en-US" sz="6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9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404664"/>
            <a:ext cx="6512511" cy="1143000"/>
          </a:xfrm>
        </p:spPr>
        <p:txBody>
          <a:bodyPr/>
          <a:lstStyle/>
          <a:p>
            <a:pPr>
              <a:buNone/>
            </a:pPr>
            <a:r>
              <a:rPr lang="bg-BG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Перспективи </a:t>
            </a:r>
            <a:endParaRPr lang="en-US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87624" y="2492896"/>
            <a:ext cx="7416824" cy="2702044"/>
          </a:xfrm>
        </p:spPr>
        <p:txBody>
          <a:bodyPr>
            <a:noAutofit/>
          </a:bodyPr>
          <a:lstStyle/>
          <a:p>
            <a:pPr algn="just">
              <a:buClr>
                <a:srgbClr val="00B0F0"/>
              </a:buClr>
              <a:buFont typeface="Wingdings" pitchFamily="2" charset="2"/>
              <a:buChar char="§"/>
            </a:pPr>
            <a:r>
              <a:rPr lang="bg-BG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Разработване на методики за качествено  определяне на антиоксиданти в билкови екстракти и напитки от лечебни растения;</a:t>
            </a:r>
          </a:p>
          <a:p>
            <a:pPr algn="just">
              <a:buClr>
                <a:srgbClr val="00B0F0"/>
              </a:buClr>
              <a:buFont typeface="Wingdings" pitchFamily="2" charset="2"/>
              <a:buChar char="§"/>
            </a:pPr>
            <a:endParaRPr lang="bg-BG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00B0F0"/>
              </a:buClr>
              <a:buFont typeface="Wingdings" pitchFamily="2" charset="2"/>
              <a:buChar char="§"/>
            </a:pPr>
            <a:r>
              <a:rPr lang="bg-BG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Определяне на </a:t>
            </a:r>
            <a:r>
              <a:rPr lang="bg-BG" sz="2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антиоксидантни</a:t>
            </a:r>
            <a:r>
              <a:rPr lang="bg-BG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свойства в продукти от червено грозде</a:t>
            </a:r>
            <a:r>
              <a:rPr lang="bg-BG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13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ово поле 7"/>
          <p:cNvSpPr txBox="1"/>
          <p:nvPr/>
        </p:nvSpPr>
        <p:spPr>
          <a:xfrm>
            <a:off x="1922288" y="2261305"/>
            <a:ext cx="571263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5400" dirty="0" smtClean="0">
                <a:solidFill>
                  <a:srgbClr val="00B0F0"/>
                </a:solidFill>
                <a:latin typeface="Arial Black" pitchFamily="34" charset="0"/>
              </a:rPr>
              <a:t>Благодаря за </a:t>
            </a:r>
          </a:p>
          <a:p>
            <a:pPr algn="ctr"/>
            <a:r>
              <a:rPr lang="bg-BG" sz="5400" dirty="0" smtClean="0">
                <a:solidFill>
                  <a:srgbClr val="00B0F0"/>
                </a:solidFill>
                <a:latin typeface="Arial Black" pitchFamily="34" charset="0"/>
              </a:rPr>
              <a:t>Вниманието!</a:t>
            </a:r>
            <a:r>
              <a:rPr lang="en-US" sz="5400" dirty="0" smtClean="0">
                <a:solidFill>
                  <a:srgbClr val="00B0F0"/>
                </a:solidFill>
                <a:latin typeface="Arial Black" pitchFamily="34" charset="0"/>
              </a:rPr>
              <a:t> </a:t>
            </a:r>
          </a:p>
          <a:p>
            <a:pPr algn="ctr"/>
            <a:endParaRPr lang="en-US" sz="5400" dirty="0">
              <a:solidFill>
                <a:srgbClr val="00B0F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16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908720"/>
          </a:xfrm>
        </p:spPr>
        <p:txBody>
          <a:bodyPr/>
          <a:lstStyle/>
          <a:p>
            <a:pPr algn="ctr">
              <a:buNone/>
            </a:pPr>
            <a:r>
              <a:rPr lang="bg-BG" sz="3600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Биофотонни технологии</a:t>
            </a:r>
            <a:endParaRPr lang="en-US" sz="3600" dirty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clrChange>
              <a:clrFrom>
                <a:srgbClr val="D1E4C4"/>
              </a:clrFrom>
              <a:clrTo>
                <a:srgbClr val="D1E4C4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576" y="2060848"/>
            <a:ext cx="7781857" cy="3885747"/>
          </a:xfrm>
          <a:prstGeom prst="rect">
            <a:avLst/>
          </a:prstGeom>
          <a:ln>
            <a:noFill/>
          </a:ln>
          <a:effectLst/>
          <a:extLst/>
        </p:spPr>
      </p:pic>
      <p:sp>
        <p:nvSpPr>
          <p:cNvPr id="4" name="Стрелка надолу 3"/>
          <p:cNvSpPr/>
          <p:nvPr/>
        </p:nvSpPr>
        <p:spPr>
          <a:xfrm>
            <a:off x="1835696" y="980728"/>
            <a:ext cx="341178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Стрелка надолу 6"/>
          <p:cNvSpPr/>
          <p:nvPr/>
        </p:nvSpPr>
        <p:spPr>
          <a:xfrm>
            <a:off x="4211960" y="980728"/>
            <a:ext cx="341178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Стрелка надолу 7"/>
          <p:cNvSpPr/>
          <p:nvPr/>
        </p:nvSpPr>
        <p:spPr>
          <a:xfrm>
            <a:off x="7183150" y="980728"/>
            <a:ext cx="341178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37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403648" y="455126"/>
            <a:ext cx="6530497" cy="594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40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920880" cy="1143000"/>
          </a:xfrm>
        </p:spPr>
        <p:txBody>
          <a:bodyPr/>
          <a:lstStyle/>
          <a:p>
            <a:pPr>
              <a:buNone/>
            </a:pPr>
            <a:r>
              <a:rPr lang="bg-BG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Генериране и излъчване на светлината</a:t>
            </a:r>
            <a:endParaRPr lang="en-US" sz="3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3"/>
          </p:nvPr>
        </p:nvSpPr>
        <p:spPr>
          <a:xfrm>
            <a:off x="649721" y="234215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Изисквания към източниците на светлина в приложната </a:t>
            </a:r>
            <a:r>
              <a:rPr lang="bg-BG" sz="2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фотоника</a:t>
            </a:r>
            <a:r>
              <a:rPr lang="bg-BG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</a:p>
          <a:p>
            <a:pPr algn="just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Възможност за получаване на тесноивичен спектър;</a:t>
            </a:r>
          </a:p>
          <a:p>
            <a:pPr algn="just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Пренастройваеми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в широк спектрален диапазон;</a:t>
            </a:r>
          </a:p>
          <a:p>
            <a:pPr algn="just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ru-RU" sz="2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Висока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оптична мощност;</a:t>
            </a:r>
          </a:p>
          <a:p>
            <a:pPr algn="just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Бързодействие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>
              <a:buNone/>
            </a:pPr>
            <a:endParaRPr lang="en-US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98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132688" y="62096"/>
            <a:ext cx="7200800" cy="1143000"/>
          </a:xfrm>
        </p:spPr>
        <p:txBody>
          <a:bodyPr/>
          <a:lstStyle/>
          <a:p>
            <a:pPr>
              <a:buNone/>
            </a:pPr>
            <a:r>
              <a:rPr lang="bg-BG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Използвани източници на светлина</a:t>
            </a:r>
            <a:endParaRPr lang="en-US" sz="3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quarter" idx="13"/>
          </p:nvPr>
        </p:nvSpPr>
        <p:spPr>
          <a:xfrm>
            <a:off x="1237803" y="2024697"/>
            <a:ext cx="6400800" cy="347472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22" name="Групиране 21"/>
          <p:cNvGrpSpPr/>
          <p:nvPr/>
        </p:nvGrpSpPr>
        <p:grpSpPr>
          <a:xfrm>
            <a:off x="899592" y="1457270"/>
            <a:ext cx="7704856" cy="4131969"/>
            <a:chOff x="1251182" y="1658740"/>
            <a:chExt cx="6199933" cy="3284236"/>
          </a:xfrm>
        </p:grpSpPr>
        <p:sp>
          <p:nvSpPr>
            <p:cNvPr id="17" name="Текстово поле 25"/>
            <p:cNvSpPr txBox="1">
              <a:spLocks noChangeArrowheads="1"/>
            </p:cNvSpPr>
            <p:nvPr/>
          </p:nvSpPr>
          <p:spPr bwMode="auto">
            <a:xfrm>
              <a:off x="1487382" y="1658740"/>
              <a:ext cx="2849880" cy="55598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accent1">
                  <a:lumMod val="40000"/>
                  <a:lumOff val="60000"/>
                </a:schemeClr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bg-BG" sz="28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Calibri"/>
                  <a:cs typeface="Times New Roman"/>
                </a:rPr>
                <a:t>Кохерентни</a:t>
              </a:r>
              <a:endPara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8" name="Текстово поле 26"/>
            <p:cNvSpPr txBox="1">
              <a:spLocks noChangeArrowheads="1"/>
            </p:cNvSpPr>
            <p:nvPr/>
          </p:nvSpPr>
          <p:spPr bwMode="auto">
            <a:xfrm>
              <a:off x="4597400" y="1658740"/>
              <a:ext cx="2849880" cy="441917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accent1">
                  <a:lumMod val="40000"/>
                  <a:lumOff val="60000"/>
                </a:schemeClr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bg-BG" sz="28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Calibri"/>
                  <a:cs typeface="Times New Roman"/>
                </a:rPr>
                <a:t>Некохерентни</a:t>
              </a:r>
              <a:endPara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9" name="Текстово поле 23"/>
            <p:cNvSpPr txBox="1">
              <a:spLocks noChangeArrowheads="1"/>
            </p:cNvSpPr>
            <p:nvPr/>
          </p:nvSpPr>
          <p:spPr bwMode="auto">
            <a:xfrm>
              <a:off x="1251182" y="2214726"/>
              <a:ext cx="3084732" cy="272825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accent1">
                  <a:lumMod val="40000"/>
                  <a:lumOff val="60000"/>
                </a:schemeClr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bg-BG" sz="24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ЛАЗЕРИ</a:t>
              </a:r>
              <a:endPara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/>
                <a:cs typeface="Arial" panose="020B0604020202020204" pitchFamily="34" charset="0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  <a:buFont typeface="Arial" pitchFamily="34" charset="0"/>
                <a:buChar char="•"/>
              </a:pPr>
              <a:r>
                <a:rPr lang="bg-BG" sz="2400" dirty="0">
                  <a:effectLst/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 </a:t>
              </a:r>
              <a:r>
                <a:rPr lang="bg-BG" sz="24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Газови - </a:t>
              </a:r>
              <a:r>
                <a:rPr lang="bg-BG" sz="24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к</a:t>
              </a:r>
              <a:r>
                <a:rPr lang="bg-BG" sz="24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риптонов  </a:t>
              </a:r>
              <a:r>
                <a:rPr lang="bg-BG" sz="24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и </a:t>
              </a:r>
              <a:r>
                <a:rPr lang="bg-BG" sz="24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аргонов</a:t>
              </a:r>
              <a:endParaRPr lang="bg-BG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  <a:buFont typeface="Arial" pitchFamily="34" charset="0"/>
                <a:buChar char="•"/>
              </a:pPr>
              <a:r>
                <a:rPr lang="bg-BG" sz="24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 </a:t>
              </a:r>
              <a:r>
                <a:rPr lang="bg-BG" sz="2400" dirty="0" err="1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Твърдотелни</a:t>
              </a:r>
              <a:r>
                <a:rPr lang="bg-BG" sz="24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 -</a:t>
              </a:r>
              <a:r>
                <a:rPr lang="en-US" sz="24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YAG: Nd</a:t>
              </a:r>
              <a:r>
                <a:rPr lang="en-US" sz="2400" baseline="300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3+</a:t>
              </a:r>
              <a:endParaRPr lang="bg-BG" sz="2400" baseline="30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  <a:buFont typeface="Arial" pitchFamily="34" charset="0"/>
                <a:buChar char="•"/>
              </a:pPr>
              <a:r>
                <a:rPr lang="bg-BG" sz="24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 Полупроводникови – </a:t>
              </a:r>
              <a:r>
                <a:rPr lang="en-US" sz="24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GaAs</a:t>
              </a:r>
              <a:endPara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/>
                <a:cs typeface="Arial" panose="020B0604020202020204" pitchFamily="34" charset="0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  <a:buFont typeface="Arial" pitchFamily="34" charset="0"/>
                <a:buChar char="•"/>
              </a:pPr>
              <a:r>
                <a:rPr lang="bg-BG" sz="24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 с активна течна среда</a:t>
              </a:r>
              <a:endPara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/>
                <a:cs typeface="Arial" panose="020B0604020202020204" pitchFamily="34" charset="0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bg-BG" sz="2000" dirty="0">
                  <a:effectLst/>
                  <a:latin typeface="Arial"/>
                  <a:ea typeface="Calibri"/>
                  <a:cs typeface="Times New Roman"/>
                </a:rPr>
                <a:t> </a:t>
              </a:r>
              <a:endParaRPr lang="en-US" sz="1100" dirty="0">
                <a:effectLst/>
                <a:latin typeface="Calibri"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bg-BG" sz="1000" dirty="0">
                  <a:solidFill>
                    <a:srgbClr val="4F81BD"/>
                  </a:solidFill>
                  <a:effectLst/>
                  <a:latin typeface="Arial Narrow"/>
                  <a:ea typeface="Calibri"/>
                  <a:cs typeface="Times New Roman"/>
                </a:rPr>
                <a:t> </a:t>
              </a:r>
              <a:endParaRPr lang="en-US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20" name="Текстово поле 24"/>
            <p:cNvSpPr txBox="1">
              <a:spLocks noChangeArrowheads="1"/>
            </p:cNvSpPr>
            <p:nvPr/>
          </p:nvSpPr>
          <p:spPr bwMode="auto">
            <a:xfrm>
              <a:off x="4601235" y="2195719"/>
              <a:ext cx="2849880" cy="2747256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accent1">
                  <a:lumMod val="40000"/>
                  <a:lumOff val="60000"/>
                </a:schemeClr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bg-BG" sz="2000" dirty="0">
                  <a:effectLst/>
                  <a:latin typeface="Arial Narrow"/>
                  <a:ea typeface="Calibri"/>
                  <a:cs typeface="Times New Roman"/>
                </a:rPr>
                <a:t> </a:t>
              </a:r>
              <a:endParaRPr lang="bg-BG" sz="2000" dirty="0" smtClean="0">
                <a:effectLst/>
                <a:latin typeface="Arial Narrow"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endParaRPr lang="bg-BG" sz="1100" dirty="0" smtClean="0">
                <a:effectLst/>
                <a:latin typeface="Calibri"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  <a:buFont typeface="Arial" pitchFamily="34" charset="0"/>
                <a:buChar char="•"/>
              </a:pPr>
              <a:r>
                <a:rPr lang="bg-BG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 </a:t>
              </a:r>
              <a:r>
                <a:rPr lang="bg-BG" sz="24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Светодиоди</a:t>
              </a:r>
            </a:p>
            <a:p>
              <a:pPr>
                <a:lnSpc>
                  <a:spcPct val="115000"/>
                </a:lnSpc>
                <a:spcAft>
                  <a:spcPts val="1000"/>
                </a:spcAft>
                <a:buFont typeface="Arial" pitchFamily="34" charset="0"/>
                <a:buChar char="•"/>
              </a:pPr>
              <a:r>
                <a:rPr lang="bg-BG" sz="24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 Свръхлуминесцентни диоди</a:t>
              </a:r>
            </a:p>
            <a:p>
              <a:pPr>
                <a:lnSpc>
                  <a:spcPct val="115000"/>
                </a:lnSpc>
                <a:spcAft>
                  <a:spcPts val="1000"/>
                </a:spcAft>
                <a:buFont typeface="Arial" pitchFamily="34" charset="0"/>
                <a:buChar char="•"/>
              </a:pPr>
              <a:r>
                <a:rPr lang="bg-BG" sz="24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Лампи </a:t>
              </a:r>
              <a:endPara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/>
                <a:cs typeface="Arial" panose="020B0604020202020204" pitchFamily="34" charset="0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endParaRPr lang="en-US" sz="240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sp>
        <p:nvSpPr>
          <p:cNvPr id="11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Rectangle 25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8632" y="5697396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 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целите на </a:t>
            </a:r>
            <a:r>
              <a:rPr lang="ru-RU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фотониката</a:t>
            </a: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 </a:t>
            </a:r>
            <a:r>
              <a:rPr lang="ru-RU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подходящо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използване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на </a:t>
            </a:r>
            <a:r>
              <a:rPr lang="ru-RU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възбуждащо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лъчение</a:t>
            </a: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 </a:t>
            </a:r>
            <a:r>
              <a:rPr lang="ru-RU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дължини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вълните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под </a:t>
            </a: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500 nm. </a:t>
            </a:r>
            <a:endParaRPr lang="en-US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36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92696"/>
          </a:xfrm>
        </p:spPr>
        <p:txBody>
          <a:bodyPr/>
          <a:lstStyle/>
          <a:p>
            <a:pPr>
              <a:buNone/>
            </a:pPr>
            <a:r>
              <a:rPr lang="bg-BG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Кохерентни източници </a:t>
            </a:r>
            <a:r>
              <a:rPr lang="bg-BG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светлина</a:t>
            </a:r>
            <a:endParaRPr lang="en-US" sz="3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3"/>
          </p:nvPr>
        </p:nvSpPr>
        <p:spPr>
          <a:xfrm>
            <a:off x="457200" y="1196752"/>
            <a:ext cx="8229600" cy="5544616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Лазери и лазерни диоди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marL="0" indent="0" algn="just">
              <a:buNone/>
            </a:pPr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ru-RU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ru-RU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ru-RU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Clr>
                <a:srgbClr val="00B0F0"/>
              </a:buClr>
              <a:buFont typeface="Wingdings" pitchFamily="2" charset="2"/>
              <a:buChar char="§"/>
            </a:pP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Монохроматично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лъчение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Clr>
                <a:srgbClr val="00B0F0"/>
              </a:buClr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Лазерните диоди </a:t>
            </a: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обикновено излъчват в основен напречен мод, </a:t>
            </a:r>
            <a:endParaRPr lang="ru-RU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Clr>
                <a:srgbClr val="00B0F0"/>
              </a:buClr>
              <a:buNone/>
            </a:pPr>
            <a:r>
              <a:rPr lang="ru-RU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който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 с гаусово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разпределение </a:t>
            </a: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полето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marL="0" indent="0">
              <a:buClr>
                <a:srgbClr val="00B0F0"/>
              </a:buClr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Кохерентно лъчение: </a:t>
            </a:r>
            <a:r>
              <a:rPr lang="ru-RU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фокусира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се </a:t>
            </a:r>
            <a:r>
              <a:rPr lang="ru-RU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лесно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в </a:t>
            </a:r>
            <a:r>
              <a:rPr lang="ru-RU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тясно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поле.</a:t>
            </a:r>
            <a:endParaRPr lang="bg-BG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bg-BG" sz="28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bg-BG" sz="20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bg-BG" sz="20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bg-BG" sz="20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96752"/>
            <a:ext cx="6803420" cy="2052000"/>
          </a:xfrm>
          <a:prstGeom prst="rect">
            <a:avLst/>
          </a:prstGeom>
          <a:noFill/>
          <a:ln>
            <a:noFill/>
          </a:ln>
          <a:effectLst>
            <a:glow rad="12700">
              <a:schemeClr val="accent1"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441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опътна струя">
  <a:themeElements>
    <a:clrScheme name="Открито място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Попътна струя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опътна струя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5665</TotalTime>
  <Words>1286</Words>
  <Application>Microsoft Office PowerPoint</Application>
  <PresentationFormat>On-screen Show (4:3)</PresentationFormat>
  <Paragraphs>214</Paragraphs>
  <Slides>45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6" baseType="lpstr">
      <vt:lpstr>Arial Unicode MS</vt:lpstr>
      <vt:lpstr>Arial</vt:lpstr>
      <vt:lpstr>Arial Black</vt:lpstr>
      <vt:lpstr>Arial Narrow</vt:lpstr>
      <vt:lpstr>Calibri</vt:lpstr>
      <vt:lpstr>Georgia</vt:lpstr>
      <vt:lpstr>inherit</vt:lpstr>
      <vt:lpstr>Times New Roman</vt:lpstr>
      <vt:lpstr>Trebuchet MS</vt:lpstr>
      <vt:lpstr>Wingdings</vt:lpstr>
      <vt:lpstr>Попътна струя</vt:lpstr>
      <vt:lpstr>ПРИЛОЖНА ФОТОНИКА СЪЩНОСТ, МЕТОДИ, ПЕРСПЕКТИВИ</vt:lpstr>
      <vt:lpstr>Съдържание</vt:lpstr>
      <vt:lpstr>Същност на фотониката</vt:lpstr>
      <vt:lpstr>PowerPoint Presentation</vt:lpstr>
      <vt:lpstr>Биофотонни технологии</vt:lpstr>
      <vt:lpstr>PowerPoint Presentation</vt:lpstr>
      <vt:lpstr>Генериране и излъчване на светлината</vt:lpstr>
      <vt:lpstr>Използвани източници на светлина</vt:lpstr>
      <vt:lpstr>Кохерентни източници на светлина</vt:lpstr>
      <vt:lpstr>Некохерентни източници на светлина</vt:lpstr>
      <vt:lpstr>Оптична кохерентна томография</vt:lpstr>
      <vt:lpstr>Оптична кохерентна томография</vt:lpstr>
      <vt:lpstr>Оптична кохерентна томография</vt:lpstr>
      <vt:lpstr>Оптична кохерентна томография</vt:lpstr>
      <vt:lpstr>Оптична кохерентна томография</vt:lpstr>
      <vt:lpstr>Пулсова оксиметрия</vt:lpstr>
      <vt:lpstr>Флуоресцентно направлявана хирургия</vt:lpstr>
      <vt:lpstr>Фотодинамична терапия</vt:lpstr>
      <vt:lpstr>Оптични схеми за флуоресцентен анализ</vt:lpstr>
      <vt:lpstr>Оптични схеми за флуоресцентен анализ</vt:lpstr>
      <vt:lpstr>Оптични схеми за флуоресцентен анализ</vt:lpstr>
      <vt:lpstr>Приложение в медицинската диагностика</vt:lpstr>
      <vt:lpstr>Приложение в медицинската диагностика</vt:lpstr>
      <vt:lpstr>Приложение в медицинската диагностика</vt:lpstr>
      <vt:lpstr>Приложение в медицинската диагностика</vt:lpstr>
      <vt:lpstr>Приложение за оценка качеството на храните</vt:lpstr>
      <vt:lpstr>Оценка качеството на зехтин</vt:lpstr>
      <vt:lpstr>Оценка качеството на зехтин</vt:lpstr>
      <vt:lpstr>Референтен метод за оценка на маслиново масло</vt:lpstr>
      <vt:lpstr>Емисионно-излъчвателни матрици</vt:lpstr>
      <vt:lpstr>Емисионно-излъчвателни матрици</vt:lpstr>
      <vt:lpstr>Емисионно-излъчвателни матрици</vt:lpstr>
      <vt:lpstr>Зехтин с добавка от растителни масла</vt:lpstr>
      <vt:lpstr>Зехтин с добавка от растителни масла</vt:lpstr>
      <vt:lpstr>Зехтин с добавка от други растителни масла</vt:lpstr>
      <vt:lpstr>Оценка стабилността на растителни масла при термична обработка</vt:lpstr>
      <vt:lpstr>Оценка стабилността на растителни масла при термична обработка</vt:lpstr>
      <vt:lpstr>Оценка стабилността на растителни масла при термична обработка</vt:lpstr>
      <vt:lpstr>Оценка стабилността на растителни масла при термична обработка</vt:lpstr>
      <vt:lpstr>Приложна фотоника и “finger prints” на български вина </vt:lpstr>
      <vt:lpstr>Приложна фотоника и “finger prints” на български вина </vt:lpstr>
      <vt:lpstr>Приложна фотоника и “finger prints” на български вина </vt:lpstr>
      <vt:lpstr>Перспективи </vt:lpstr>
      <vt:lpstr>Перспективи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ФОТОНИКА - СЪЩНОСТ, МЕТОДИ, ПРИЛОЖЕНИЯ</dc:title>
  <dc:creator>GhzUser</dc:creator>
  <cp:lastModifiedBy>Доц. Кръстена Тодорова  Николова</cp:lastModifiedBy>
  <cp:revision>227</cp:revision>
  <dcterms:created xsi:type="dcterms:W3CDTF">2018-10-20T08:39:57Z</dcterms:created>
  <dcterms:modified xsi:type="dcterms:W3CDTF">2018-11-26T05:10:16Z</dcterms:modified>
</cp:coreProperties>
</file>