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7"/>
  </p:notesMasterIdLst>
  <p:sldIdLst>
    <p:sldId id="256" r:id="rId2"/>
    <p:sldId id="282" r:id="rId3"/>
    <p:sldId id="283" r:id="rId4"/>
    <p:sldId id="284" r:id="rId5"/>
    <p:sldId id="281" r:id="rId6"/>
    <p:sldId id="285" r:id="rId7"/>
    <p:sldId id="286" r:id="rId8"/>
    <p:sldId id="287" r:id="rId9"/>
    <p:sldId id="369" r:id="rId10"/>
    <p:sldId id="289" r:id="rId11"/>
    <p:sldId id="292" r:id="rId12"/>
    <p:sldId id="290" r:id="rId13"/>
    <p:sldId id="294" r:id="rId14"/>
    <p:sldId id="295" r:id="rId15"/>
    <p:sldId id="296" r:id="rId16"/>
    <p:sldId id="297" r:id="rId17"/>
    <p:sldId id="298" r:id="rId18"/>
    <p:sldId id="299" r:id="rId19"/>
    <p:sldId id="288" r:id="rId20"/>
    <p:sldId id="331" r:id="rId21"/>
    <p:sldId id="326" r:id="rId22"/>
    <p:sldId id="330" r:id="rId23"/>
    <p:sldId id="332" r:id="rId24"/>
    <p:sldId id="333" r:id="rId25"/>
    <p:sldId id="329" r:id="rId26"/>
    <p:sldId id="328" r:id="rId27"/>
    <p:sldId id="335" r:id="rId28"/>
    <p:sldId id="336" r:id="rId29"/>
    <p:sldId id="337" r:id="rId30"/>
    <p:sldId id="334" r:id="rId31"/>
    <p:sldId id="339" r:id="rId32"/>
    <p:sldId id="365" r:id="rId33"/>
    <p:sldId id="338" r:id="rId34"/>
    <p:sldId id="370" r:id="rId35"/>
    <p:sldId id="327" r:id="rId36"/>
    <p:sldId id="343" r:id="rId37"/>
    <p:sldId id="364" r:id="rId38"/>
    <p:sldId id="371" r:id="rId39"/>
    <p:sldId id="342" r:id="rId40"/>
    <p:sldId id="341" r:id="rId41"/>
    <p:sldId id="340" r:id="rId42"/>
    <p:sldId id="346" r:id="rId43"/>
    <p:sldId id="345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  <p:sldId id="355" r:id="rId53"/>
    <p:sldId id="357" r:id="rId54"/>
    <p:sldId id="358" r:id="rId55"/>
    <p:sldId id="359" r:id="rId56"/>
    <p:sldId id="360" r:id="rId57"/>
    <p:sldId id="361" r:id="rId58"/>
    <p:sldId id="362" r:id="rId59"/>
    <p:sldId id="304" r:id="rId60"/>
    <p:sldId id="305" r:id="rId61"/>
    <p:sldId id="375" r:id="rId62"/>
    <p:sldId id="356" r:id="rId63"/>
    <p:sldId id="363" r:id="rId64"/>
    <p:sldId id="372" r:id="rId65"/>
    <p:sldId id="373" r:id="rId6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1A20520-C6A0-4ADC-B4F4-8C1EE77E8590}">
          <p14:sldIdLst>
            <p14:sldId id="256"/>
            <p14:sldId id="282"/>
            <p14:sldId id="283"/>
            <p14:sldId id="284"/>
            <p14:sldId id="281"/>
            <p14:sldId id="285"/>
            <p14:sldId id="286"/>
            <p14:sldId id="287"/>
            <p14:sldId id="369"/>
            <p14:sldId id="289"/>
            <p14:sldId id="292"/>
            <p14:sldId id="290"/>
            <p14:sldId id="294"/>
            <p14:sldId id="295"/>
            <p14:sldId id="296"/>
            <p14:sldId id="297"/>
            <p14:sldId id="298"/>
            <p14:sldId id="299"/>
            <p14:sldId id="288"/>
            <p14:sldId id="331"/>
            <p14:sldId id="326"/>
            <p14:sldId id="330"/>
            <p14:sldId id="332"/>
            <p14:sldId id="333"/>
            <p14:sldId id="329"/>
            <p14:sldId id="328"/>
            <p14:sldId id="335"/>
            <p14:sldId id="336"/>
            <p14:sldId id="337"/>
            <p14:sldId id="334"/>
            <p14:sldId id="339"/>
            <p14:sldId id="365"/>
            <p14:sldId id="338"/>
            <p14:sldId id="370"/>
            <p14:sldId id="327"/>
            <p14:sldId id="343"/>
            <p14:sldId id="364"/>
            <p14:sldId id="371"/>
            <p14:sldId id="342"/>
            <p14:sldId id="341"/>
            <p14:sldId id="340"/>
            <p14:sldId id="346"/>
            <p14:sldId id="345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  <p14:sldId id="357"/>
            <p14:sldId id="358"/>
            <p14:sldId id="359"/>
            <p14:sldId id="360"/>
            <p14:sldId id="361"/>
            <p14:sldId id="362"/>
            <p14:sldId id="304"/>
            <p14:sldId id="305"/>
            <p14:sldId id="375"/>
            <p14:sldId id="356"/>
            <p14:sldId id="363"/>
            <p14:sldId id="372"/>
            <p14:sldId id="3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0231" autoAdjust="0"/>
  </p:normalViewPr>
  <p:slideViewPr>
    <p:cSldViewPr>
      <p:cViewPr>
        <p:scale>
          <a:sx n="86" d="100"/>
          <a:sy n="86" d="100"/>
        </p:scale>
        <p:origin x="-1368" y="-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F4987-192A-4B46-BF6E-1CD47B85CFDE}" type="datetimeFigureOut">
              <a:rPr lang="bg-BG" smtClean="0"/>
              <a:t>21.3.2014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EAF60-1E06-4A6D-B4B4-906FDAD4316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40118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EAF60-1E06-4A6D-B4B4-906FDAD43160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13553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EAF60-1E06-4A6D-B4B4-906FDAD43160}" type="slidenum">
              <a:rPr lang="bg-BG" smtClean="0"/>
              <a:t>20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46802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21.3.2014 г.</a:t>
            </a:fld>
            <a:endParaRPr lang="bg-BG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21.3.2014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21.3.2014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21.3.2014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21.3.2014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21.3.2014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21.3.2014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21.3.2014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21.3.2014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21.3.2014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21.3.2014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73CC536-4F3D-4E22-A9F1-A3C6D40310AC}" type="datetimeFigureOut">
              <a:rPr lang="bg-BG" smtClean="0"/>
              <a:t>21.3.2014 г.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bg-B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448" y="27809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bg-BG" sz="4400" b="1" dirty="0">
                <a:solidFill>
                  <a:srgbClr val="365F91"/>
                </a:solidFill>
                <a:effectLst/>
                <a:latin typeface="Cambria"/>
                <a:ea typeface="Calibri"/>
                <a:cs typeface="Times New Roman"/>
              </a:rPr>
              <a:t>Прилагане на сестринския процес в практиката на медицинската сестра</a:t>
            </a:r>
            <a:endParaRPr lang="bg-B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725144"/>
            <a:ext cx="8028384" cy="1129680"/>
          </a:xfrm>
        </p:spPr>
        <p:txBody>
          <a:bodyPr>
            <a:normAutofit/>
          </a:bodyPr>
          <a:lstStyle/>
          <a:p>
            <a:pPr algn="l"/>
            <a:r>
              <a:rPr lang="bg-BG" sz="2000" dirty="0" smtClean="0">
                <a:solidFill>
                  <a:schemeClr val="accent1">
                    <a:lumMod val="50000"/>
                  </a:schemeClr>
                </a:solidFill>
              </a:rPr>
              <a:t>Доц. Силвия Борисова, </a:t>
            </a:r>
            <a:r>
              <a:rPr lang="bg-BG" sz="2000" dirty="0" err="1" smtClean="0">
                <a:solidFill>
                  <a:schemeClr val="accent1">
                    <a:lumMod val="50000"/>
                  </a:schemeClr>
                </a:solidFill>
              </a:rPr>
              <a:t>дм</a:t>
            </a:r>
            <a:endParaRPr lang="bg-BG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bg-BG" sz="2000" dirty="0" smtClean="0">
                <a:solidFill>
                  <a:schemeClr val="accent1">
                    <a:lumMod val="50000"/>
                  </a:schemeClr>
                </a:solidFill>
              </a:rPr>
              <a:t>Медицински университет „проф. д-р П. Стоянов“ ,  Варна</a:t>
            </a:r>
          </a:p>
          <a:p>
            <a:pPr algn="l"/>
            <a:r>
              <a:rPr lang="bg-BG" sz="2000" dirty="0" smtClean="0">
                <a:solidFill>
                  <a:schemeClr val="accent1">
                    <a:lumMod val="50000"/>
                  </a:schemeClr>
                </a:solidFill>
              </a:rPr>
              <a:t>ФОЗ, катедра „Здравни грижи“ </a:t>
            </a:r>
          </a:p>
          <a:p>
            <a:pPr algn="l"/>
            <a:endParaRPr lang="bg-BG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2656"/>
            <a:ext cx="2133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034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bg-BG" dirty="0"/>
              <a:t>Прилагането на сестринския процес в  практиката </a:t>
            </a:r>
            <a:r>
              <a:rPr lang="bg-BG" b="1" dirty="0"/>
              <a:t>е необходимост</a:t>
            </a:r>
            <a:r>
              <a:rPr lang="bg-BG" dirty="0"/>
              <a:t>, която ще насочи в правилна посока полаганите сестрински интервенции. </a:t>
            </a:r>
          </a:p>
        </p:txBody>
      </p:sp>
    </p:spTree>
    <p:extLst>
      <p:ext uri="{BB962C8B-B14F-4D97-AF65-F5344CB8AC3E}">
        <p14:creationId xmlns:p14="http://schemas.microsoft.com/office/powerpoint/2010/main" val="365968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Сестринската практика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bg-BG" dirty="0" smtClean="0"/>
              <a:t>се </a:t>
            </a:r>
            <a:r>
              <a:rPr lang="bg-BG" dirty="0"/>
              <a:t>базира </a:t>
            </a:r>
            <a:r>
              <a:rPr lang="bg-BG" dirty="0" smtClean="0"/>
              <a:t>на:</a:t>
            </a:r>
          </a:p>
          <a:p>
            <a:r>
              <a:rPr lang="bg-BG" dirty="0" smtClean="0"/>
              <a:t> </a:t>
            </a:r>
            <a:r>
              <a:rPr lang="bg-BG" dirty="0"/>
              <a:t>критичната оценка в</a:t>
            </a:r>
            <a:r>
              <a:rPr lang="bg-BG" dirty="0" smtClean="0"/>
              <a:t> </a:t>
            </a:r>
            <a:r>
              <a:rPr lang="bg-BG" dirty="0"/>
              <a:t>дейността на </a:t>
            </a:r>
            <a:r>
              <a:rPr lang="bg-BG" dirty="0" smtClean="0"/>
              <a:t>медицинската сестра;</a:t>
            </a:r>
          </a:p>
          <a:p>
            <a:r>
              <a:rPr lang="bg-BG" dirty="0" smtClean="0"/>
              <a:t>прилагането </a:t>
            </a:r>
            <a:r>
              <a:rPr lang="bg-BG" dirty="0"/>
              <a:t>на сестринския </a:t>
            </a:r>
            <a:r>
              <a:rPr lang="bg-BG" dirty="0" smtClean="0"/>
              <a:t>процес;</a:t>
            </a:r>
          </a:p>
          <a:p>
            <a:r>
              <a:rPr lang="bg-BG" dirty="0" smtClean="0"/>
              <a:t>желанието </a:t>
            </a:r>
            <a:r>
              <a:rPr lang="bg-BG" dirty="0"/>
              <a:t>на медицинските сестри да практикуват като истински професионалисти.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4798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Сестринският </a:t>
            </a:r>
            <a:r>
              <a:rPr lang="bg-BG" dirty="0"/>
              <a:t>процес 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предоставя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/>
          <a:lstStyle/>
          <a:p>
            <a:r>
              <a:rPr lang="bg-BG" dirty="0" smtClean="0"/>
              <a:t>предимства </a:t>
            </a:r>
            <a:r>
              <a:rPr lang="bg-BG" dirty="0"/>
              <a:t>за </a:t>
            </a:r>
            <a:r>
              <a:rPr lang="bg-BG" dirty="0" smtClean="0"/>
              <a:t>болния;</a:t>
            </a:r>
          </a:p>
          <a:p>
            <a:r>
              <a:rPr lang="bg-BG" dirty="0" smtClean="0"/>
              <a:t>възможност </a:t>
            </a:r>
            <a:r>
              <a:rPr lang="bg-BG" dirty="0"/>
              <a:t>за развитието на </a:t>
            </a:r>
            <a:r>
              <a:rPr lang="bg-BG" dirty="0" smtClean="0"/>
              <a:t>медицинската сестра; </a:t>
            </a:r>
          </a:p>
          <a:p>
            <a:r>
              <a:rPr lang="bg-BG" dirty="0" err="1" smtClean="0"/>
              <a:t>професионализация</a:t>
            </a:r>
            <a:r>
              <a:rPr lang="bg-BG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702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Сестринския процес </a:t>
            </a:r>
            <a:br>
              <a:rPr lang="bg-BG" dirty="0" smtClean="0"/>
            </a:br>
            <a:r>
              <a:rPr lang="bg-BG" dirty="0" smtClean="0"/>
              <a:t>насочва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/>
          <a:lstStyle/>
          <a:p>
            <a:pPr marL="82296" indent="0">
              <a:buNone/>
            </a:pPr>
            <a:r>
              <a:rPr lang="bg-BG" dirty="0" smtClean="0"/>
              <a:t>сестринската </a:t>
            </a:r>
            <a:r>
              <a:rPr lang="bg-BG" dirty="0"/>
              <a:t>дейност в промоцията на здраве, запазване и възстановяване на здравето и предотвратяването на болестта  и </a:t>
            </a:r>
            <a:r>
              <a:rPr lang="bg-BG" dirty="0" smtClean="0"/>
              <a:t>може да се </a:t>
            </a:r>
            <a:r>
              <a:rPr lang="bg-BG" dirty="0"/>
              <a:t>използва от медицинската </a:t>
            </a:r>
            <a:r>
              <a:rPr lang="bg-BG" dirty="0" smtClean="0"/>
              <a:t>сестра </a:t>
            </a:r>
            <a:r>
              <a:rPr lang="bg-BG" dirty="0"/>
              <a:t>във всяка сфера от нейната дейност. </a:t>
            </a:r>
          </a:p>
        </p:txBody>
      </p:sp>
    </p:spTree>
    <p:extLst>
      <p:ext uri="{BB962C8B-B14F-4D97-AF65-F5344CB8AC3E}">
        <p14:creationId xmlns:p14="http://schemas.microsoft.com/office/powerpoint/2010/main" val="117969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b="1" i="1" dirty="0">
                <a:effectLst/>
              </a:rPr>
              <a:t>Историческо развитие   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bg-BG" dirty="0"/>
              <a:t>З</a:t>
            </a:r>
            <a:r>
              <a:rPr lang="bg-BG" dirty="0" smtClean="0"/>
              <a:t>а </a:t>
            </a:r>
            <a:r>
              <a:rPr lang="bg-BG" dirty="0"/>
              <a:t>първи път сестринския процес е описан през 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1955г</a:t>
            </a:r>
            <a:r>
              <a:rPr lang="bg-BG" dirty="0"/>
              <a:t>.  от теоретика в сестринството </a:t>
            </a:r>
            <a:r>
              <a:rPr lang="en-US" dirty="0"/>
              <a:t>Lydia </a:t>
            </a:r>
            <a:r>
              <a:rPr lang="en-US" dirty="0" smtClean="0"/>
              <a:t>Hall</a:t>
            </a:r>
            <a:r>
              <a:rPr lang="bg-BG" dirty="0" smtClean="0"/>
              <a:t>, която въвежда </a:t>
            </a:r>
            <a:r>
              <a:rPr lang="bg-BG" b="1" dirty="0"/>
              <a:t>три стъпки </a:t>
            </a:r>
            <a:r>
              <a:rPr lang="bg-BG" dirty="0"/>
              <a:t>в прилагането на сестринския процес</a:t>
            </a:r>
            <a:r>
              <a:rPr lang="bg-BG" dirty="0" smtClean="0"/>
              <a:t>:</a:t>
            </a:r>
          </a:p>
          <a:p>
            <a:pPr marL="82296" indent="0">
              <a:buNone/>
            </a:pPr>
            <a:endParaRPr lang="bg-BG" dirty="0"/>
          </a:p>
          <a:p>
            <a:pPr lvl="0"/>
            <a:r>
              <a:rPr lang="bg-BG" dirty="0" smtClean="0"/>
              <a:t>Наблюдение</a:t>
            </a:r>
            <a:r>
              <a:rPr lang="bg-BG" dirty="0"/>
              <a:t>;</a:t>
            </a:r>
          </a:p>
          <a:p>
            <a:pPr lvl="0"/>
            <a:r>
              <a:rPr lang="bg-BG" dirty="0" smtClean="0"/>
              <a:t>Планиране; </a:t>
            </a:r>
            <a:endParaRPr lang="bg-BG" dirty="0"/>
          </a:p>
          <a:p>
            <a:pPr lvl="0"/>
            <a:r>
              <a:rPr lang="bg-BG" dirty="0" smtClean="0"/>
              <a:t>Оценка.</a:t>
            </a:r>
          </a:p>
          <a:p>
            <a:pPr marL="82296" lvl="0" indent="0">
              <a:buNone/>
            </a:pP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6578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i="1" dirty="0">
                <a:effectLst/>
              </a:rPr>
              <a:t>Историческо развитие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bg-BG" dirty="0"/>
              <a:t>По-късно, в теориите на </a:t>
            </a:r>
            <a:r>
              <a:rPr lang="en-US" dirty="0"/>
              <a:t>G</a:t>
            </a:r>
            <a:r>
              <a:rPr lang="bg-BG" dirty="0"/>
              <a:t>. </a:t>
            </a:r>
            <a:r>
              <a:rPr lang="en-US" dirty="0" err="1"/>
              <a:t>Johnsan</a:t>
            </a:r>
            <a:r>
              <a:rPr lang="bg-BG" dirty="0"/>
              <a:t> (1959),  </a:t>
            </a:r>
            <a:r>
              <a:rPr lang="en-US" dirty="0"/>
              <a:t>I</a:t>
            </a:r>
            <a:r>
              <a:rPr lang="bg-BG" dirty="0"/>
              <a:t>. </a:t>
            </a:r>
            <a:r>
              <a:rPr lang="en-US" dirty="0"/>
              <a:t>Orlando</a:t>
            </a:r>
            <a:r>
              <a:rPr lang="bg-BG" dirty="0"/>
              <a:t> (1961)  и </a:t>
            </a:r>
            <a:r>
              <a:rPr lang="en-US" dirty="0"/>
              <a:t>E</a:t>
            </a:r>
            <a:r>
              <a:rPr lang="bg-BG" dirty="0"/>
              <a:t>. </a:t>
            </a:r>
            <a:r>
              <a:rPr lang="bg-BG" dirty="0" err="1"/>
              <a:t>Wiedenbach</a:t>
            </a:r>
            <a:r>
              <a:rPr lang="bg-BG" dirty="0"/>
              <a:t> (1963)  терминът „сестринския процес” е широко  </a:t>
            </a:r>
            <a:r>
              <a:rPr lang="bg-BG" dirty="0" smtClean="0"/>
              <a:t>застъпен </a:t>
            </a:r>
            <a:r>
              <a:rPr lang="bg-BG" dirty="0"/>
              <a:t>и </a:t>
            </a:r>
            <a:r>
              <a:rPr lang="bg-BG" dirty="0" smtClean="0"/>
              <a:t>определен в </a:t>
            </a:r>
            <a:r>
              <a:rPr lang="bg-BG" b="1" dirty="0" smtClean="0"/>
              <a:t>четири стъпки: </a:t>
            </a:r>
          </a:p>
          <a:p>
            <a:pPr marL="82296" indent="0">
              <a:buNone/>
            </a:pPr>
            <a:endParaRPr lang="bg-BG" dirty="0" smtClean="0"/>
          </a:p>
          <a:p>
            <a:pPr lvl="0"/>
            <a:r>
              <a:rPr lang="bg-BG" dirty="0"/>
              <a:t>анализ</a:t>
            </a:r>
          </a:p>
          <a:p>
            <a:pPr lvl="0"/>
            <a:r>
              <a:rPr lang="bg-BG" dirty="0"/>
              <a:t>планиране</a:t>
            </a:r>
          </a:p>
          <a:p>
            <a:pPr lvl="0"/>
            <a:r>
              <a:rPr lang="bg-BG" dirty="0"/>
              <a:t>извършване</a:t>
            </a:r>
          </a:p>
          <a:p>
            <a:pPr lvl="0"/>
            <a:r>
              <a:rPr lang="bg-BG" dirty="0" smtClean="0"/>
              <a:t>оценка.   </a:t>
            </a:r>
            <a:endParaRPr lang="bg-BG" dirty="0"/>
          </a:p>
          <a:p>
            <a:pPr marL="82296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1614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Международните сестрински организации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/>
          <a:lstStyle/>
          <a:p>
            <a:pPr marL="82296" indent="0">
              <a:buNone/>
            </a:pPr>
            <a:r>
              <a:rPr lang="bg-BG" dirty="0" smtClean="0"/>
              <a:t>определят </a:t>
            </a:r>
            <a:r>
              <a:rPr lang="bg-BG" dirty="0"/>
              <a:t>сестринския процес като </a:t>
            </a:r>
            <a:r>
              <a:rPr lang="bg-BG" b="1" dirty="0"/>
              <a:t>научно-обоснована методология на професионалната дейност</a:t>
            </a:r>
            <a:r>
              <a:rPr lang="bg-BG" dirty="0"/>
              <a:t>, състояща се от пет последователни </a:t>
            </a:r>
            <a:r>
              <a:rPr lang="bg-BG" dirty="0" smtClean="0"/>
              <a:t>етапа.</a:t>
            </a:r>
          </a:p>
          <a:p>
            <a:pPr marL="82296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3324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Етапи на сестринския процес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bg-BG" b="1" dirty="0"/>
              <a:t>събиране на информация </a:t>
            </a:r>
            <a:r>
              <a:rPr lang="bg-BG" dirty="0"/>
              <a:t>за пациента и оценка на състоянието му;</a:t>
            </a:r>
          </a:p>
          <a:p>
            <a:pPr lvl="0"/>
            <a:r>
              <a:rPr lang="bg-BG" b="1" dirty="0"/>
              <a:t>диагностика</a:t>
            </a:r>
            <a:r>
              <a:rPr lang="bg-BG" dirty="0"/>
              <a:t> на неговото състояние (определяне на проблемите);</a:t>
            </a:r>
          </a:p>
          <a:p>
            <a:pPr lvl="0"/>
            <a:r>
              <a:rPr lang="bg-BG" b="1" dirty="0"/>
              <a:t>планиране </a:t>
            </a:r>
            <a:r>
              <a:rPr lang="bg-BG" dirty="0"/>
              <a:t>на необходимата помощ (поставяне на цел, предвиждане на сестринските интервенции);</a:t>
            </a:r>
          </a:p>
          <a:p>
            <a:pPr lvl="0"/>
            <a:r>
              <a:rPr lang="bg-BG" b="1" dirty="0"/>
              <a:t>изпълнение</a:t>
            </a:r>
            <a:r>
              <a:rPr lang="bg-BG" dirty="0"/>
              <a:t> на плана на сестринските грижи;</a:t>
            </a:r>
          </a:p>
          <a:p>
            <a:pPr lvl="0"/>
            <a:r>
              <a:rPr lang="bg-BG" b="1" dirty="0"/>
              <a:t>оценка</a:t>
            </a:r>
            <a:r>
              <a:rPr lang="bg-BG" dirty="0"/>
              <a:t> на получените резултати и </a:t>
            </a:r>
            <a:r>
              <a:rPr lang="bg-BG" b="1" dirty="0"/>
              <a:t>самооценка</a:t>
            </a:r>
            <a:r>
              <a:rPr lang="bg-BG" dirty="0"/>
              <a:t>.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5165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В съвременните схващания за сестринството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bg-BG" dirty="0" smtClean="0"/>
              <a:t>сестринския </a:t>
            </a:r>
            <a:r>
              <a:rPr lang="bg-BG" dirty="0"/>
              <a:t>процес се разглежда </a:t>
            </a:r>
            <a:r>
              <a:rPr lang="bg-BG" dirty="0" smtClean="0"/>
              <a:t>като</a:t>
            </a:r>
            <a:r>
              <a:rPr lang="bg-BG" i="1" dirty="0" smtClean="0"/>
              <a:t>:</a:t>
            </a:r>
          </a:p>
          <a:p>
            <a:pPr marL="82296" indent="0">
              <a:buNone/>
            </a:pPr>
            <a:endParaRPr lang="bg-BG" i="1" dirty="0"/>
          </a:p>
          <a:p>
            <a:pPr marL="82296" indent="0">
              <a:buNone/>
            </a:pPr>
            <a:r>
              <a:rPr lang="bg-BG" i="1" dirty="0" smtClean="0"/>
              <a:t>„Системен </a:t>
            </a:r>
            <a:r>
              <a:rPr lang="bg-BG" i="1" dirty="0"/>
              <a:t>научен подход за планиране и осигуряване на активни сестрински грижи, т.е. </a:t>
            </a:r>
            <a:r>
              <a:rPr lang="bg-BG" b="1" i="1" dirty="0"/>
              <a:t>в съвременното здравеопазване медицинската сестра има право да осъществява своя сестринска научна дейност</a:t>
            </a:r>
            <a:r>
              <a:rPr lang="bg-BG" i="1" dirty="0" smtClean="0"/>
              <a:t>”. </a:t>
            </a:r>
          </a:p>
          <a:p>
            <a:pPr marL="82296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5261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В съвременните схващания за сестринството 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60848"/>
            <a:ext cx="7272808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50390" y="5197842"/>
            <a:ext cx="68820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i="1" dirty="0">
                <a:latin typeface="Times New Roman" pitchFamily="18" charset="0"/>
                <a:cs typeface="Times New Roman" pitchFamily="18" charset="0"/>
              </a:rPr>
              <a:t>Фигура 1.  Подход в прилагането на сестринския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процес  (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Cubon</a:t>
            </a:r>
            <a:r>
              <a:rPr lang="bg-BG" b="1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bg-BG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Сестринството…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bg-BG" dirty="0" smtClean="0"/>
          </a:p>
          <a:p>
            <a:pPr marL="82296" indent="0">
              <a:buNone/>
            </a:pPr>
            <a:r>
              <a:rPr lang="bg-BG" dirty="0" smtClean="0"/>
              <a:t>от далечното минало</a:t>
            </a:r>
          </a:p>
          <a:p>
            <a:pPr marL="82296" indent="0">
              <a:buNone/>
            </a:pPr>
            <a:endParaRPr lang="bg-BG" dirty="0"/>
          </a:p>
        </p:txBody>
      </p:sp>
      <p:pic>
        <p:nvPicPr>
          <p:cNvPr id="1026" name="Picture 2" descr="G:\Word\12_mai_2011_MU_Нова папка\Snimki_Florans_Naitingel\florence_nightingale_lady_of_the_la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048" y="1916832"/>
            <a:ext cx="294640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239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340768"/>
            <a:ext cx="6696744" cy="3888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10611" y="5439707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bg-BG" b="1" i="1" dirty="0">
                <a:latin typeface="Times New Roman"/>
                <a:ea typeface="Times New Roman"/>
              </a:rPr>
              <a:t>Фигура </a:t>
            </a:r>
            <a:r>
              <a:rPr lang="bg-BG" b="1" i="1" dirty="0" smtClean="0">
                <a:latin typeface="Times New Roman"/>
                <a:ea typeface="Times New Roman"/>
              </a:rPr>
              <a:t>2. Информираност</a:t>
            </a:r>
            <a:r>
              <a:rPr lang="bg-BG" b="1" i="1" dirty="0">
                <a:latin typeface="Times New Roman"/>
                <a:ea typeface="Times New Roman"/>
              </a:rPr>
              <a:t>, относно международния опит на сестрите, за  прилагане на сестрински процес</a:t>
            </a:r>
            <a:endParaRPr lang="bg-BG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374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Все </a:t>
            </a:r>
            <a:r>
              <a:rPr lang="bg-BG" dirty="0"/>
              <a:t>още </a:t>
            </a:r>
            <a:r>
              <a:rPr lang="bg-BG" dirty="0" smtClean="0"/>
              <a:t>…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процеса не е законово регламентиран  </a:t>
            </a:r>
            <a:r>
              <a:rPr lang="bg-BG" dirty="0" smtClean="0"/>
              <a:t>в практиката;</a:t>
            </a:r>
          </a:p>
          <a:p>
            <a:r>
              <a:rPr lang="bg-BG" dirty="0" smtClean="0"/>
              <a:t>от </a:t>
            </a:r>
            <a:r>
              <a:rPr lang="bg-BG" dirty="0"/>
              <a:t>медицинската сестра не се  изисква да анализира състоянието на пациента и да поставя сестринска </a:t>
            </a:r>
            <a:r>
              <a:rPr lang="bg-BG" dirty="0" smtClean="0"/>
              <a:t>диагноза;</a:t>
            </a:r>
          </a:p>
          <a:p>
            <a:r>
              <a:rPr lang="bg-BG" dirty="0" smtClean="0"/>
              <a:t>не </a:t>
            </a:r>
            <a:r>
              <a:rPr lang="bg-BG" dirty="0"/>
              <a:t>се прилага писмен план на грижите оказани от нея. </a:t>
            </a:r>
          </a:p>
        </p:txBody>
      </p:sp>
    </p:spTree>
    <p:extLst>
      <p:ext uri="{BB962C8B-B14F-4D97-AF65-F5344CB8AC3E}">
        <p14:creationId xmlns:p14="http://schemas.microsoft.com/office/powerpoint/2010/main" val="87760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Съвременната медицинската сестра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/>
          <a:lstStyle/>
          <a:p>
            <a:pPr marL="82296" indent="0">
              <a:buNone/>
            </a:pPr>
            <a:r>
              <a:rPr lang="bg-BG" dirty="0" smtClean="0"/>
              <a:t>поема </a:t>
            </a:r>
            <a:r>
              <a:rPr lang="bg-BG" dirty="0"/>
              <a:t>отговорности и действа с нужните пълномощия, непосредствено изпълняваща професионалните си задължения. </a:t>
            </a:r>
          </a:p>
        </p:txBody>
      </p:sp>
    </p:spTree>
    <p:extLst>
      <p:ext uri="{BB962C8B-B14F-4D97-AF65-F5344CB8AC3E}">
        <p14:creationId xmlns:p14="http://schemas.microsoft.com/office/powerpoint/2010/main" val="69158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Съвременната медицинската сестра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/>
          <a:lstStyle/>
          <a:p>
            <a:r>
              <a:rPr lang="bg-BG" dirty="0" smtClean="0"/>
              <a:t>отговаря </a:t>
            </a:r>
            <a:r>
              <a:rPr lang="bg-BG" dirty="0"/>
              <a:t>за тези медицински услуги, които предоставя. </a:t>
            </a:r>
            <a:endParaRPr lang="bg-BG" dirty="0" smtClean="0"/>
          </a:p>
          <a:p>
            <a:r>
              <a:rPr lang="bg-BG" dirty="0" smtClean="0"/>
              <a:t>има </a:t>
            </a:r>
            <a:r>
              <a:rPr lang="bg-BG" dirty="0"/>
              <a:t>право самостоятелно да оцени и вземе решение  относно автономността на пациента </a:t>
            </a:r>
            <a:r>
              <a:rPr lang="bg-BG" dirty="0" smtClean="0"/>
              <a:t>по  </a:t>
            </a:r>
            <a:r>
              <a:rPr lang="bg-BG" dirty="0"/>
              <a:t>въпроси свързани с удовлетворяване потребностите от грижи. </a:t>
            </a:r>
          </a:p>
        </p:txBody>
      </p:sp>
    </p:spTree>
    <p:extLst>
      <p:ext uri="{BB962C8B-B14F-4D97-AF65-F5344CB8AC3E}">
        <p14:creationId xmlns:p14="http://schemas.microsoft.com/office/powerpoint/2010/main" val="249524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 много европейски практики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/>
          <a:lstStyle/>
          <a:p>
            <a:pPr marL="82296" indent="0">
              <a:buNone/>
            </a:pPr>
            <a:r>
              <a:rPr lang="bg-BG" dirty="0" smtClean="0"/>
              <a:t>е </a:t>
            </a:r>
            <a:r>
              <a:rPr lang="bg-BG" dirty="0"/>
              <a:t>доказан и </a:t>
            </a:r>
            <a:r>
              <a:rPr lang="bg-BG" b="1" dirty="0"/>
              <a:t>икономически ефект от прилагането на сестринския </a:t>
            </a:r>
            <a:r>
              <a:rPr lang="bg-BG" b="1" dirty="0" smtClean="0"/>
              <a:t>процес</a:t>
            </a:r>
            <a:endParaRPr lang="bg-BG" dirty="0"/>
          </a:p>
          <a:p>
            <a:r>
              <a:rPr lang="bg-BG" dirty="0" smtClean="0"/>
              <a:t>съкращаване </a:t>
            </a:r>
            <a:r>
              <a:rPr lang="bg-BG" dirty="0"/>
              <a:t>срока на </a:t>
            </a:r>
            <a:r>
              <a:rPr lang="bg-BG" dirty="0" smtClean="0"/>
              <a:t>пролежаване;</a:t>
            </a:r>
          </a:p>
          <a:p>
            <a:r>
              <a:rPr lang="bg-BG" dirty="0" smtClean="0"/>
              <a:t>увеличен </a:t>
            </a:r>
            <a:r>
              <a:rPr lang="bg-BG" dirty="0"/>
              <a:t>оборот на болничните </a:t>
            </a:r>
            <a:r>
              <a:rPr lang="bg-BG" dirty="0" smtClean="0"/>
              <a:t>легла;</a:t>
            </a:r>
          </a:p>
          <a:p>
            <a:r>
              <a:rPr lang="bg-BG" dirty="0" smtClean="0"/>
              <a:t> </a:t>
            </a:r>
            <a:r>
              <a:rPr lang="bg-BG" dirty="0"/>
              <a:t>намаляване на </a:t>
            </a:r>
            <a:r>
              <a:rPr lang="bg-BG" dirty="0" smtClean="0"/>
              <a:t>усложненията;</a:t>
            </a:r>
          </a:p>
          <a:p>
            <a:r>
              <a:rPr lang="bg-BG" dirty="0" smtClean="0"/>
              <a:t>намаляване </a:t>
            </a:r>
            <a:r>
              <a:rPr lang="bg-BG" dirty="0"/>
              <a:t>на използването </a:t>
            </a:r>
            <a:r>
              <a:rPr lang="bg-BG" dirty="0" smtClean="0"/>
              <a:t>консумативи;</a:t>
            </a:r>
          </a:p>
          <a:p>
            <a:r>
              <a:rPr lang="bg-BG" dirty="0"/>
              <a:t>д</a:t>
            </a:r>
            <a:r>
              <a:rPr lang="bg-BG" dirty="0" smtClean="0"/>
              <a:t>руги.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0765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bg-BG" b="1" dirty="0"/>
              <a:t>Необходимо е промяна в самосъзнание на медицинската сестра. </a:t>
            </a:r>
            <a:endParaRPr lang="bg-BG" b="1" dirty="0" smtClean="0"/>
          </a:p>
          <a:p>
            <a:pPr marL="82296" indent="0">
              <a:buNone/>
            </a:pPr>
            <a:endParaRPr lang="bg-BG" b="1" dirty="0"/>
          </a:p>
          <a:p>
            <a:pPr marL="82296" indent="0">
              <a:buNone/>
            </a:pPr>
            <a:r>
              <a:rPr lang="bg-BG" dirty="0" smtClean="0"/>
              <a:t>Прилагайки </a:t>
            </a:r>
            <a:r>
              <a:rPr lang="bg-BG" dirty="0"/>
              <a:t>в практиката на сестринския процес се дава възможност българската медицинска сестра да се чувства част от световния опит.</a:t>
            </a:r>
            <a:r>
              <a:rPr lang="bg-BG" b="1" dirty="0"/>
              <a:t> 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5173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 нас…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bg-BG" dirty="0"/>
              <a:t>Няма документ, в който  качествено и количествено да се отразяват резултатите от извършените дейности на пациента. </a:t>
            </a:r>
          </a:p>
        </p:txBody>
      </p:sp>
    </p:spTree>
    <p:extLst>
      <p:ext uri="{BB962C8B-B14F-4D97-AF65-F5344CB8AC3E}">
        <p14:creationId xmlns:p14="http://schemas.microsoft.com/office/powerpoint/2010/main" val="114880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bg-BG" dirty="0"/>
              <a:t>За да се промени тази ситуация в практиката на сестрата е необходимо </a:t>
            </a:r>
            <a:r>
              <a:rPr lang="bg-BG" b="1" dirty="0"/>
              <a:t>законов регламент за прилагането на сестринския процес и  документация </a:t>
            </a:r>
            <a:r>
              <a:rPr lang="bg-BG" dirty="0"/>
              <a:t>за отразяване и регистриране на етапите от процеса.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2966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bg-BG" dirty="0" smtClean="0"/>
              <a:t>Необходимо е  </a:t>
            </a:r>
            <a:r>
              <a:rPr lang="bg-BG" dirty="0"/>
              <a:t>въвеждането на унифициран документ, в който </a:t>
            </a:r>
            <a:r>
              <a:rPr lang="bg-BG" dirty="0" smtClean="0"/>
              <a:t>да </a:t>
            </a:r>
            <a:r>
              <a:rPr lang="bg-BG" dirty="0"/>
              <a:t>се отчита всяка дейност извършена от медицинската </a:t>
            </a:r>
            <a:r>
              <a:rPr lang="bg-BG" dirty="0" smtClean="0"/>
              <a:t>сестра, което  </a:t>
            </a:r>
            <a:r>
              <a:rPr lang="bg-BG" dirty="0"/>
              <a:t>е очевидна и доказана практика в Европа, описана от част от </a:t>
            </a:r>
            <a:r>
              <a:rPr lang="bg-BG" dirty="0" smtClean="0"/>
              <a:t>наши експерти </a:t>
            </a:r>
            <a:r>
              <a:rPr lang="bg-BG" dirty="0"/>
              <a:t>в ръководства и научни проучвания. 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0280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Отчитайки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g-BG" dirty="0"/>
              <a:t>с</a:t>
            </a:r>
            <a:r>
              <a:rPr lang="bg-BG" dirty="0" smtClean="0"/>
              <a:t>ъвременното обучение;</a:t>
            </a:r>
          </a:p>
          <a:p>
            <a:r>
              <a:rPr lang="bg-BG" dirty="0" smtClean="0"/>
              <a:t>богатата </a:t>
            </a:r>
            <a:r>
              <a:rPr lang="bg-BG" dirty="0"/>
              <a:t>информация  в специализирани </a:t>
            </a:r>
            <a:r>
              <a:rPr lang="bg-BG" dirty="0" smtClean="0"/>
              <a:t>издания;</a:t>
            </a:r>
          </a:p>
          <a:p>
            <a:r>
              <a:rPr lang="bg-BG" dirty="0" smtClean="0"/>
              <a:t>усилията </a:t>
            </a:r>
            <a:r>
              <a:rPr lang="bg-BG" dirty="0"/>
              <a:t>на образователните </a:t>
            </a:r>
            <a:r>
              <a:rPr lang="bg-BG" dirty="0" smtClean="0"/>
              <a:t>институции;</a:t>
            </a:r>
          </a:p>
          <a:p>
            <a:r>
              <a:rPr lang="bg-BG" dirty="0" smtClean="0"/>
              <a:t>членството </a:t>
            </a:r>
            <a:r>
              <a:rPr lang="bg-BG" dirty="0"/>
              <a:t>на БАПЗГ в  </a:t>
            </a:r>
            <a:r>
              <a:rPr lang="bg-BG" dirty="0" smtClean="0"/>
              <a:t>МСС;</a:t>
            </a:r>
          </a:p>
          <a:p>
            <a:r>
              <a:rPr lang="bg-BG" dirty="0" smtClean="0"/>
              <a:t>нееднократно </a:t>
            </a:r>
            <a:r>
              <a:rPr lang="bg-BG" dirty="0"/>
              <a:t>изказаните мнения от  </a:t>
            </a:r>
            <a:r>
              <a:rPr lang="bg-BG" dirty="0" smtClean="0"/>
              <a:t>експерти</a:t>
            </a:r>
          </a:p>
          <a:p>
            <a:pPr marL="82296" indent="0" algn="ctr">
              <a:buNone/>
            </a:pPr>
            <a:r>
              <a:rPr lang="bg-BG" b="1" dirty="0" smtClean="0"/>
              <a:t>до </a:t>
            </a:r>
            <a:r>
              <a:rPr lang="bg-BG" b="1" dirty="0"/>
              <a:t>момента </a:t>
            </a:r>
            <a:r>
              <a:rPr lang="bg-BG" dirty="0"/>
              <a:t>в </a:t>
            </a:r>
            <a:r>
              <a:rPr lang="bg-BG" dirty="0" smtClean="0"/>
              <a:t>нашата практиката </a:t>
            </a:r>
            <a:r>
              <a:rPr lang="bg-BG" b="1" dirty="0" smtClean="0"/>
              <a:t>не </a:t>
            </a:r>
            <a:r>
              <a:rPr lang="bg-BG" b="1" dirty="0"/>
              <a:t>е въведена </a:t>
            </a:r>
            <a:r>
              <a:rPr lang="bg-BG" dirty="0"/>
              <a:t>научно обоснованата методология на сестринството </a:t>
            </a:r>
            <a:r>
              <a:rPr lang="bg-BG" b="1" dirty="0"/>
              <a:t>– сестрински процес, </a:t>
            </a:r>
            <a:endParaRPr lang="bg-BG" b="1" dirty="0" smtClean="0"/>
          </a:p>
          <a:p>
            <a:pPr marL="82296" indent="0" algn="ctr">
              <a:buNone/>
            </a:pPr>
            <a:r>
              <a:rPr lang="bg-BG" dirty="0" smtClean="0"/>
              <a:t>както </a:t>
            </a:r>
            <a:r>
              <a:rPr lang="bg-BG" dirty="0"/>
              <a:t>и адекватна на него специфична</a:t>
            </a:r>
            <a:r>
              <a:rPr lang="bg-BG" b="1" dirty="0"/>
              <a:t> сестринска документация. 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8474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Сестринството днес …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bg-BG" dirty="0" smtClean="0"/>
              <a:t>модерна</a:t>
            </a:r>
            <a:r>
              <a:rPr lang="bg-BG" dirty="0"/>
              <a:t>, организирана , социално значима и уважавана </a:t>
            </a:r>
            <a:r>
              <a:rPr lang="bg-BG" dirty="0" smtClean="0"/>
              <a:t>професия</a:t>
            </a:r>
            <a:r>
              <a:rPr lang="bg-BG" dirty="0"/>
              <a:t>.</a:t>
            </a:r>
            <a:endParaRPr lang="bg-BG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284984"/>
            <a:ext cx="4032448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838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Трудности…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 smtClean="0"/>
              <a:t>Липса на  законов регламент на сестринска документация;</a:t>
            </a:r>
          </a:p>
          <a:p>
            <a:pPr lvl="0"/>
            <a:r>
              <a:rPr lang="bg-BG" dirty="0" smtClean="0"/>
              <a:t>Недостиг </a:t>
            </a:r>
            <a:r>
              <a:rPr lang="bg-BG" dirty="0"/>
              <a:t>от медицински </a:t>
            </a:r>
            <a:r>
              <a:rPr lang="bg-BG" dirty="0" smtClean="0"/>
              <a:t>сестри в   </a:t>
            </a:r>
            <a:r>
              <a:rPr lang="bg-BG" dirty="0"/>
              <a:t>болничните </a:t>
            </a:r>
            <a:r>
              <a:rPr lang="bg-BG" dirty="0" smtClean="0"/>
              <a:t>отделения;</a:t>
            </a:r>
          </a:p>
          <a:p>
            <a:pPr lvl="0"/>
            <a:r>
              <a:rPr lang="bg-BG" dirty="0"/>
              <a:t>Н</a:t>
            </a:r>
            <a:r>
              <a:rPr lang="bg-BG" dirty="0" smtClean="0"/>
              <a:t>е </a:t>
            </a:r>
            <a:r>
              <a:rPr lang="bg-BG" dirty="0"/>
              <a:t>се използва напълно ресурса на медицинските сестри за въвличането им в по-широк обем дейности за които имат необходимата </a:t>
            </a:r>
            <a:r>
              <a:rPr lang="bg-BG" dirty="0" smtClean="0"/>
              <a:t>подготовка;</a:t>
            </a:r>
          </a:p>
          <a:p>
            <a:pPr lvl="0"/>
            <a:r>
              <a:rPr lang="bg-BG" dirty="0"/>
              <a:t>Д</a:t>
            </a:r>
            <a:r>
              <a:rPr lang="bg-BG" dirty="0" smtClean="0"/>
              <a:t>ейността </a:t>
            </a:r>
            <a:r>
              <a:rPr lang="bg-BG" dirty="0"/>
              <a:t>на </a:t>
            </a:r>
            <a:r>
              <a:rPr lang="bg-BG" dirty="0" smtClean="0"/>
              <a:t>медицинската сестра в голяма част от отделенията продължава </a:t>
            </a:r>
            <a:r>
              <a:rPr lang="bg-BG" dirty="0"/>
              <a:t>да се организира на модела на  зависимите </a:t>
            </a:r>
            <a:r>
              <a:rPr lang="bg-BG" dirty="0" smtClean="0"/>
              <a:t>функции.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995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Необходимо е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bg-BG" dirty="0" smtClean="0"/>
              <a:t>да </a:t>
            </a:r>
            <a:r>
              <a:rPr lang="bg-BG" dirty="0"/>
              <a:t>се </a:t>
            </a:r>
            <a:r>
              <a:rPr lang="bg-BG" dirty="0" smtClean="0"/>
              <a:t>осъзнае, </a:t>
            </a:r>
            <a:r>
              <a:rPr lang="bg-BG" dirty="0"/>
              <a:t>че промените в сестринството се провеждат не заради измененията произтичащи в  сестринска практика, а защото </a:t>
            </a:r>
            <a:r>
              <a:rPr lang="bg-BG" b="1" dirty="0"/>
              <a:t>тя се явява част от огромния процес на промени в обществото. </a:t>
            </a:r>
          </a:p>
        </p:txBody>
      </p:sp>
    </p:spTree>
    <p:extLst>
      <p:ext uri="{BB962C8B-B14F-4D97-AF65-F5344CB8AC3E}">
        <p14:creationId xmlns:p14="http://schemas.microsoft.com/office/powerpoint/2010/main" val="43062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bg-BG" dirty="0"/>
              <a:t>Нуждата от нова организация на сестринството се обуславя и от необходимостта за разширяване на спектъра от взаимосвързани и независими сестрински намеси.</a:t>
            </a:r>
            <a:endParaRPr lang="bg-BG" b="1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0290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Прилагане на сестринския процес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/>
              <a:t>с</a:t>
            </a:r>
            <a:r>
              <a:rPr lang="bg-BG" dirty="0" smtClean="0"/>
              <a:t>естринския </a:t>
            </a:r>
            <a:r>
              <a:rPr lang="bg-BG" dirty="0"/>
              <a:t>труд ще бъде оценен по достойнство </a:t>
            </a:r>
            <a:r>
              <a:rPr lang="bg-BG" dirty="0" smtClean="0"/>
              <a:t>в професионален аспект;</a:t>
            </a:r>
          </a:p>
          <a:p>
            <a:r>
              <a:rPr lang="bg-BG" dirty="0" smtClean="0"/>
              <a:t>основание </a:t>
            </a:r>
            <a:r>
              <a:rPr lang="bg-BG" dirty="0"/>
              <a:t>за регламентирано заплащане на положения </a:t>
            </a:r>
            <a:r>
              <a:rPr lang="bg-BG" dirty="0" smtClean="0"/>
              <a:t>труд;</a:t>
            </a:r>
          </a:p>
          <a:p>
            <a:r>
              <a:rPr lang="bg-BG" dirty="0" smtClean="0"/>
              <a:t>повишаване </a:t>
            </a:r>
            <a:r>
              <a:rPr lang="bg-BG" dirty="0"/>
              <a:t>на професионалната </a:t>
            </a:r>
            <a:r>
              <a:rPr lang="bg-BG" dirty="0" smtClean="0"/>
              <a:t>отговорност;</a:t>
            </a:r>
          </a:p>
          <a:p>
            <a:r>
              <a:rPr lang="bg-BG" dirty="0" smtClean="0"/>
              <a:t>признаване </a:t>
            </a:r>
            <a:r>
              <a:rPr lang="bg-BG" dirty="0"/>
              <a:t>на автономия в рамките на собствените компетенции.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6374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bg-BG" dirty="0"/>
              <a:t>При </a:t>
            </a:r>
            <a:r>
              <a:rPr lang="bg-BG" dirty="0" smtClean="0"/>
              <a:t>прилагането </a:t>
            </a:r>
            <a:r>
              <a:rPr lang="bg-BG" dirty="0"/>
              <a:t>на </a:t>
            </a:r>
            <a:r>
              <a:rPr lang="bg-BG" dirty="0" smtClean="0"/>
              <a:t>сестринския процес </a:t>
            </a:r>
            <a:r>
              <a:rPr lang="bg-BG" dirty="0"/>
              <a:t>е необходимо да се поставят следните </a:t>
            </a:r>
            <a:r>
              <a:rPr lang="bg-BG" b="1" dirty="0"/>
              <a:t>задачи</a:t>
            </a:r>
            <a:r>
              <a:rPr lang="bg-BG" dirty="0"/>
              <a:t>: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0273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Задачи: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>
            <a:normAutofit fontScale="92500"/>
          </a:bodyPr>
          <a:lstStyle/>
          <a:p>
            <a:pPr defTabSz="912813">
              <a:lnSpc>
                <a:spcPct val="80000"/>
              </a:lnSpc>
              <a:buFont typeface="Arial" pitchFamily="34" charset="0"/>
              <a:buChar char="•"/>
            </a:pPr>
            <a:r>
              <a:rPr lang="bg-BG" sz="2600" b="1" dirty="0">
                <a:cs typeface="Times New Roman" pitchFamily="18" charset="0"/>
              </a:rPr>
              <a:t>Запознаване</a:t>
            </a:r>
            <a:r>
              <a:rPr lang="bg-BG" sz="2600" dirty="0">
                <a:cs typeface="Times New Roman" pitchFamily="18" charset="0"/>
              </a:rPr>
              <a:t> на участниците </a:t>
            </a:r>
            <a:r>
              <a:rPr lang="bg-BG" sz="2600" dirty="0" smtClean="0">
                <a:cs typeface="Times New Roman" pitchFamily="18" charset="0"/>
              </a:rPr>
              <a:t>при прилагане на иновационна </a:t>
            </a:r>
            <a:r>
              <a:rPr lang="bg-BG" sz="2600" dirty="0">
                <a:cs typeface="Times New Roman" pitchFamily="18" charset="0"/>
              </a:rPr>
              <a:t>сестринска дейност – сестрински процес;</a:t>
            </a:r>
          </a:p>
          <a:p>
            <a:pPr defTabSz="912813">
              <a:lnSpc>
                <a:spcPct val="80000"/>
              </a:lnSpc>
              <a:buNone/>
            </a:pPr>
            <a:endParaRPr lang="bg-BG" sz="2600" dirty="0">
              <a:cs typeface="Times New Roman" pitchFamily="18" charset="0"/>
            </a:endParaRPr>
          </a:p>
          <a:p>
            <a:pPr defTabSz="912813">
              <a:lnSpc>
                <a:spcPct val="80000"/>
              </a:lnSpc>
              <a:buFont typeface="Arial" pitchFamily="34" charset="0"/>
              <a:buChar char="•"/>
            </a:pPr>
            <a:r>
              <a:rPr lang="bg-BG" sz="2600" b="1" dirty="0">
                <a:cs typeface="Times New Roman" pitchFamily="18" charset="0"/>
              </a:rPr>
              <a:t>Определяне на условията</a:t>
            </a:r>
            <a:r>
              <a:rPr lang="bg-BG" sz="2600" dirty="0">
                <a:cs typeface="Times New Roman" pitchFamily="18" charset="0"/>
              </a:rPr>
              <a:t>  за внедряване на „Сестрински процес”;</a:t>
            </a:r>
          </a:p>
          <a:p>
            <a:pPr defTabSz="912813">
              <a:lnSpc>
                <a:spcPct val="80000"/>
              </a:lnSpc>
              <a:buFont typeface="Arial" pitchFamily="34" charset="0"/>
              <a:buChar char="•"/>
            </a:pPr>
            <a:endParaRPr lang="bg-BG" sz="2600" dirty="0">
              <a:cs typeface="Times New Roman" pitchFamily="18" charset="0"/>
            </a:endParaRPr>
          </a:p>
          <a:p>
            <a:pPr defTabSz="912813">
              <a:lnSpc>
                <a:spcPct val="80000"/>
              </a:lnSpc>
              <a:buFont typeface="Arial" pitchFamily="34" charset="0"/>
              <a:buChar char="•"/>
            </a:pPr>
            <a:r>
              <a:rPr lang="bg-BG" sz="2600" dirty="0">
                <a:cs typeface="Times New Roman" pitchFamily="18" charset="0"/>
              </a:rPr>
              <a:t>Разработване  на </a:t>
            </a:r>
            <a:r>
              <a:rPr lang="bg-BG" sz="2600" b="1" dirty="0">
                <a:cs typeface="Times New Roman" pitchFamily="18" charset="0"/>
              </a:rPr>
              <a:t>специфична сестринска документация</a:t>
            </a:r>
            <a:r>
              <a:rPr lang="bg-BG" sz="2600" dirty="0">
                <a:cs typeface="Times New Roman" pitchFamily="18" charset="0"/>
              </a:rPr>
              <a:t>, отразяваща сестринския процес;</a:t>
            </a:r>
          </a:p>
          <a:p>
            <a:pPr defTabSz="912813">
              <a:lnSpc>
                <a:spcPct val="80000"/>
              </a:lnSpc>
              <a:buFont typeface="Arial" pitchFamily="34" charset="0"/>
              <a:buChar char="•"/>
            </a:pPr>
            <a:endParaRPr lang="bg-BG" sz="2600" dirty="0">
              <a:cs typeface="Times New Roman" pitchFamily="18" charset="0"/>
            </a:endParaRPr>
          </a:p>
          <a:p>
            <a:pPr defTabSz="912813">
              <a:lnSpc>
                <a:spcPct val="80000"/>
              </a:lnSpc>
              <a:buFont typeface="Arial" pitchFamily="34" charset="0"/>
              <a:buChar char="•"/>
            </a:pPr>
            <a:r>
              <a:rPr lang="bg-BG" sz="2600" dirty="0">
                <a:cs typeface="Times New Roman" pitchFamily="18" charset="0"/>
              </a:rPr>
              <a:t>Разработване на </a:t>
            </a:r>
            <a:r>
              <a:rPr lang="bg-BG" sz="2600" b="1" dirty="0">
                <a:cs typeface="Times New Roman" pitchFamily="18" charset="0"/>
              </a:rPr>
              <a:t>препоръки</a:t>
            </a:r>
            <a:r>
              <a:rPr lang="bg-BG" sz="2600" dirty="0">
                <a:cs typeface="Times New Roman" pitchFamily="18" charset="0"/>
              </a:rPr>
              <a:t>, отнасящи се до въвеждането на сестринския процес в практиката.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8915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Прилагането </a:t>
            </a:r>
            <a:r>
              <a:rPr lang="bg-BG" dirty="0"/>
              <a:t>на сестринския процес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/>
          <a:lstStyle/>
          <a:p>
            <a:pPr marL="82296" indent="0">
              <a:buNone/>
            </a:pPr>
            <a:r>
              <a:rPr lang="bg-BG" dirty="0" smtClean="0"/>
              <a:t>е </a:t>
            </a:r>
            <a:r>
              <a:rPr lang="bg-BG" dirty="0"/>
              <a:t>продиктувано от необходимостта от създаване на определени условия, които обезпечават ефективността на реализацията на иновациите в лечебния процес. </a:t>
            </a:r>
          </a:p>
        </p:txBody>
      </p:sp>
    </p:spTree>
    <p:extLst>
      <p:ext uri="{BB962C8B-B14F-4D97-AF65-F5344CB8AC3E}">
        <p14:creationId xmlns:p14="http://schemas.microsoft.com/office/powerpoint/2010/main" val="297854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 практиката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bg-BG" dirty="0" smtClean="0"/>
              <a:t>медицинската </a:t>
            </a:r>
            <a:r>
              <a:rPr lang="bg-BG" dirty="0"/>
              <a:t>сестра оценява ролята, значението и организацията на сестринските грижи. </a:t>
            </a:r>
            <a:endParaRPr lang="bg-BG" dirty="0" smtClean="0"/>
          </a:p>
          <a:p>
            <a:pPr marL="82296" indent="0">
              <a:buNone/>
            </a:pPr>
            <a:endParaRPr lang="bg-BG" dirty="0"/>
          </a:p>
          <a:p>
            <a:pPr marL="82296" indent="0">
              <a:buNone/>
            </a:pPr>
            <a:r>
              <a:rPr lang="bg-BG" dirty="0" smtClean="0"/>
              <a:t>Това </a:t>
            </a:r>
            <a:r>
              <a:rPr lang="bg-BG" dirty="0"/>
              <a:t>е </a:t>
            </a:r>
            <a:r>
              <a:rPr lang="bg-BG" b="1" dirty="0"/>
              <a:t>благоприятен фактор </a:t>
            </a:r>
            <a:r>
              <a:rPr lang="bg-BG" dirty="0"/>
              <a:t>за въвеждане на промени в съответствие със съвременните направления в реализацията на реформите в сестринството. </a:t>
            </a:r>
          </a:p>
        </p:txBody>
      </p:sp>
    </p:spTree>
    <p:extLst>
      <p:ext uri="{BB962C8B-B14F-4D97-AF65-F5344CB8AC3E}">
        <p14:creationId xmlns:p14="http://schemas.microsoft.com/office/powerpoint/2010/main" val="23983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bg-BG" dirty="0" smtClean="0"/>
              <a:t>При  внедряването </a:t>
            </a:r>
            <a:r>
              <a:rPr lang="bg-BG" dirty="0"/>
              <a:t>на иновационни </a:t>
            </a:r>
            <a:r>
              <a:rPr lang="bg-BG" dirty="0" smtClean="0"/>
              <a:t>практики </a:t>
            </a:r>
            <a:r>
              <a:rPr lang="bg-BG" dirty="0"/>
              <a:t>в </a:t>
            </a:r>
            <a:r>
              <a:rPr lang="bg-BG" dirty="0" smtClean="0"/>
              <a:t>грижите </a:t>
            </a:r>
            <a:r>
              <a:rPr lang="bg-BG" dirty="0"/>
              <a:t>за болния могат да се обособят следните </a:t>
            </a:r>
            <a:r>
              <a:rPr lang="bg-BG" b="1" dirty="0"/>
              <a:t>организационни условия</a:t>
            </a:r>
            <a:r>
              <a:rPr lang="bg-BG" dirty="0"/>
              <a:t> за внедряване на сестринския процес: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6554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b="1" dirty="0">
                <a:effectLst/>
              </a:rPr>
              <a:t>О</a:t>
            </a:r>
            <a:r>
              <a:rPr lang="bg-BG" b="1" dirty="0" smtClean="0">
                <a:effectLst/>
              </a:rPr>
              <a:t>рганизационни условия: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/>
          <a:lstStyle/>
          <a:p>
            <a:pPr lvl="0"/>
            <a:r>
              <a:rPr lang="bg-BG" dirty="0"/>
              <a:t>заинтересованост от страна на ръководството на болницата  за внедряването в  сестринската практиката на иновации в оказването на грижи за </a:t>
            </a:r>
            <a:r>
              <a:rPr lang="bg-BG" dirty="0" smtClean="0"/>
              <a:t>болния;</a:t>
            </a:r>
            <a:endParaRPr lang="bg-BG" dirty="0"/>
          </a:p>
          <a:p>
            <a:pPr lvl="0"/>
            <a:r>
              <a:rPr lang="bg-BG" dirty="0"/>
              <a:t>наличие на благоприятен социално психологически климат в </a:t>
            </a:r>
            <a:r>
              <a:rPr lang="bg-BG" dirty="0" smtClean="0"/>
              <a:t>отделението; 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4899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Съвременната концепция на  сестринството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/>
          <a:lstStyle/>
          <a:p>
            <a:pPr marL="82296" indent="0">
              <a:buNone/>
            </a:pPr>
            <a:r>
              <a:rPr lang="ru-RU" dirty="0"/>
              <a:t>е </a:t>
            </a:r>
            <a:r>
              <a:rPr lang="ru-RU" dirty="0" err="1"/>
              <a:t>свързана</a:t>
            </a:r>
            <a:r>
              <a:rPr lang="ru-RU" dirty="0"/>
              <a:t> с </a:t>
            </a:r>
            <a:r>
              <a:rPr lang="ru-RU" b="1" dirty="0" err="1"/>
              <a:t>изграждане</a:t>
            </a:r>
            <a:r>
              <a:rPr lang="ru-RU" b="1" dirty="0"/>
              <a:t> на </a:t>
            </a:r>
            <a:r>
              <a:rPr lang="ru-RU" b="1" dirty="0" err="1"/>
              <a:t>навици</a:t>
            </a:r>
            <a:r>
              <a:rPr lang="ru-RU" b="1" dirty="0"/>
              <a:t> и умения</a:t>
            </a:r>
            <a:r>
              <a:rPr lang="ru-RU" dirty="0"/>
              <a:t> у </a:t>
            </a:r>
            <a:r>
              <a:rPr lang="ru-RU" dirty="0" err="1"/>
              <a:t>медицинската</a:t>
            </a:r>
            <a:r>
              <a:rPr lang="ru-RU" dirty="0"/>
              <a:t> сестра </a:t>
            </a:r>
            <a:r>
              <a:rPr lang="ru-RU" dirty="0" smtClean="0"/>
              <a:t>за:</a:t>
            </a:r>
          </a:p>
          <a:p>
            <a:r>
              <a:rPr lang="ru-RU" dirty="0" smtClean="0"/>
              <a:t> </a:t>
            </a:r>
            <a:r>
              <a:rPr lang="ru-RU" dirty="0" err="1"/>
              <a:t>клинично</a:t>
            </a:r>
            <a:r>
              <a:rPr lang="ru-RU" dirty="0"/>
              <a:t> </a:t>
            </a:r>
            <a:r>
              <a:rPr lang="ru-RU" dirty="0" smtClean="0"/>
              <a:t>наблюдение;</a:t>
            </a:r>
          </a:p>
          <a:p>
            <a:r>
              <a:rPr lang="ru-RU" dirty="0" smtClean="0"/>
              <a:t>анализ </a:t>
            </a:r>
            <a:r>
              <a:rPr lang="ru-RU" dirty="0"/>
              <a:t>на </a:t>
            </a:r>
            <a:r>
              <a:rPr lang="ru-RU" dirty="0" err="1"/>
              <a:t>състоянието</a:t>
            </a:r>
            <a:r>
              <a:rPr lang="ru-RU" dirty="0"/>
              <a:t> на </a:t>
            </a:r>
            <a:r>
              <a:rPr lang="ru-RU" dirty="0" smtClean="0"/>
              <a:t>пациента;</a:t>
            </a:r>
          </a:p>
          <a:p>
            <a:r>
              <a:rPr lang="ru-RU" dirty="0" err="1" smtClean="0"/>
              <a:t>прилагане</a:t>
            </a:r>
            <a:r>
              <a:rPr lang="ru-RU" dirty="0" smtClean="0"/>
              <a:t> </a:t>
            </a:r>
            <a:r>
              <a:rPr lang="ru-RU" dirty="0"/>
              <a:t>на индивидуален подход в </a:t>
            </a:r>
            <a:r>
              <a:rPr lang="ru-RU" dirty="0" err="1"/>
              <a:t>сестринските</a:t>
            </a:r>
            <a:r>
              <a:rPr lang="ru-RU" dirty="0"/>
              <a:t> </a:t>
            </a:r>
            <a:r>
              <a:rPr lang="ru-RU" dirty="0" err="1"/>
              <a:t>грижи</a:t>
            </a:r>
            <a:r>
              <a:rPr lang="ru-RU" dirty="0"/>
              <a:t>. 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0703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b="1" dirty="0">
                <a:effectLst/>
              </a:rPr>
              <a:t>Организационни </a:t>
            </a:r>
            <a:r>
              <a:rPr lang="bg-BG" b="1" dirty="0" smtClean="0">
                <a:effectLst/>
              </a:rPr>
              <a:t>условия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/>
          <a:lstStyle/>
          <a:p>
            <a:pPr lvl="0"/>
            <a:r>
              <a:rPr lang="bg-BG" dirty="0"/>
              <a:t>мотивация  на медицинските сестри за работа по сестрински </a:t>
            </a:r>
            <a:r>
              <a:rPr lang="bg-BG" dirty="0" smtClean="0"/>
              <a:t>процес;</a:t>
            </a:r>
            <a:endParaRPr lang="bg-BG" dirty="0"/>
          </a:p>
          <a:p>
            <a:pPr lvl="0"/>
            <a:r>
              <a:rPr lang="bg-BG" dirty="0"/>
              <a:t>система за поддържане и повишаване професионалната квалификация на  медицинските </a:t>
            </a:r>
            <a:r>
              <a:rPr lang="bg-BG" dirty="0" smtClean="0"/>
              <a:t>сестри;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0171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b="1" dirty="0">
                <a:effectLst/>
              </a:rPr>
              <a:t>Организационни условия</a:t>
            </a:r>
            <a:r>
              <a:rPr lang="bg-BG" dirty="0">
                <a:effectLst/>
              </a:rPr>
              <a:t>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/>
          <a:lstStyle/>
          <a:p>
            <a:pPr lvl="0"/>
            <a:r>
              <a:rPr lang="bg-BG" dirty="0"/>
              <a:t>промяна в структурата и съдържанието на трудовата дейност на медицинските </a:t>
            </a:r>
            <a:r>
              <a:rPr lang="bg-BG" dirty="0" smtClean="0"/>
              <a:t>сестри;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9728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b="1" dirty="0">
                <a:effectLst/>
              </a:rPr>
              <a:t>Организационни условия</a:t>
            </a:r>
            <a:r>
              <a:rPr lang="bg-BG" dirty="0">
                <a:effectLst/>
              </a:rPr>
              <a:t>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/>
          <a:lstStyle/>
          <a:p>
            <a:pPr lvl="0"/>
            <a:r>
              <a:rPr lang="bg-BG" dirty="0"/>
              <a:t>техническо обезпечаване (необходим  софтуерен продукт</a:t>
            </a:r>
            <a:r>
              <a:rPr lang="bg-BG" dirty="0" smtClean="0"/>
              <a:t>); </a:t>
            </a:r>
            <a:endParaRPr lang="bg-BG" dirty="0"/>
          </a:p>
          <a:p>
            <a:pPr lvl="0"/>
            <a:r>
              <a:rPr lang="bg-BG" dirty="0"/>
              <a:t>финансиране на </a:t>
            </a:r>
            <a:r>
              <a:rPr lang="bg-BG" dirty="0" smtClean="0"/>
              <a:t>процеса.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3565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bg-BG" dirty="0"/>
              <a:t>При наличие на тези условия, можем да </a:t>
            </a:r>
            <a:r>
              <a:rPr lang="bg-BG" dirty="0" smtClean="0"/>
              <a:t>считаме, </a:t>
            </a:r>
            <a:r>
              <a:rPr lang="bg-BG" dirty="0"/>
              <a:t>че в съответното отделение съществува възможност за </a:t>
            </a:r>
            <a:r>
              <a:rPr lang="bg-BG" dirty="0" smtClean="0"/>
              <a:t>прилагане </a:t>
            </a:r>
            <a:r>
              <a:rPr lang="bg-BG" dirty="0"/>
              <a:t>и усвояване на иновацията  </a:t>
            </a:r>
            <a:endParaRPr lang="bg-BG" dirty="0" smtClean="0"/>
          </a:p>
          <a:p>
            <a:pPr marL="82296" indent="0">
              <a:buNone/>
            </a:pPr>
            <a:r>
              <a:rPr lang="bg-BG" dirty="0" smtClean="0"/>
              <a:t>„</a:t>
            </a:r>
            <a:r>
              <a:rPr lang="bg-BG" dirty="0"/>
              <a:t>Сестрински процес”.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6131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bg-BG" dirty="0"/>
              <a:t>За отчитане качеството на реализацията на сестринския процес, </a:t>
            </a:r>
            <a:r>
              <a:rPr lang="bg-BG" dirty="0" smtClean="0"/>
              <a:t>предлагаме </a:t>
            </a:r>
            <a:r>
              <a:rPr lang="bg-BG" dirty="0"/>
              <a:t>да се използват  следните </a:t>
            </a:r>
            <a:r>
              <a:rPr lang="bg-BG" b="1" dirty="0"/>
              <a:t>критерии</a:t>
            </a:r>
            <a:r>
              <a:rPr lang="bg-BG" dirty="0"/>
              <a:t>: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2540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ритерии:</a:t>
            </a: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bg-BG" dirty="0"/>
              <a:t>правилно събиране на информацията за пациента (пълнота, дълбочина, целенасоченост)</a:t>
            </a:r>
          </a:p>
          <a:p>
            <a:pPr lvl="0"/>
            <a:r>
              <a:rPr lang="bg-BG" dirty="0"/>
              <a:t>точно определяне на проблема на пациента, адекватно </a:t>
            </a:r>
            <a:r>
              <a:rPr lang="bg-BG" dirty="0" err="1"/>
              <a:t>ранжиране</a:t>
            </a:r>
            <a:r>
              <a:rPr lang="bg-BG" dirty="0"/>
              <a:t> по степен на приоритети</a:t>
            </a:r>
          </a:p>
          <a:p>
            <a:pPr lvl="0"/>
            <a:r>
              <a:rPr lang="bg-BG" dirty="0"/>
              <a:t>качество на планиране на грижите, степен на съгласуваност на плана със всички участници в лечебно оздравителния процес</a:t>
            </a:r>
          </a:p>
          <a:p>
            <a:pPr lvl="0"/>
            <a:r>
              <a:rPr lang="bg-BG" dirty="0"/>
              <a:t>качество на изпълнение на сестринските намеси (правилност, своевременност, безопасност)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1616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bg-BG" dirty="0"/>
              <a:t>оценка качеството на извършената работа:  </a:t>
            </a:r>
            <a:endParaRPr lang="bg-BG" sz="2800" dirty="0"/>
          </a:p>
          <a:p>
            <a:pPr lvl="1"/>
            <a:r>
              <a:rPr lang="bg-BG" dirty="0"/>
              <a:t>определяне  ефективността на работа на </a:t>
            </a:r>
            <a:r>
              <a:rPr lang="bg-BG" dirty="0" smtClean="0"/>
              <a:t>медицинската  </a:t>
            </a:r>
            <a:r>
              <a:rPr lang="bg-BG" dirty="0"/>
              <a:t>сестра в зависимост от степента на възстановяване функциите и  </a:t>
            </a:r>
            <a:r>
              <a:rPr lang="bg-BG" dirty="0" smtClean="0"/>
              <a:t>адаптацията </a:t>
            </a:r>
            <a:r>
              <a:rPr lang="bg-BG" dirty="0"/>
              <a:t>на пациента към изменените му възможности;</a:t>
            </a:r>
            <a:endParaRPr lang="bg-BG" sz="2800" dirty="0"/>
          </a:p>
          <a:p>
            <a:pPr lvl="1"/>
            <a:r>
              <a:rPr lang="bg-BG" dirty="0"/>
              <a:t>точно и пълно попълване на  сестринските намеси;</a:t>
            </a:r>
            <a:endParaRPr lang="bg-BG" sz="2400" dirty="0"/>
          </a:p>
          <a:p>
            <a:pPr lvl="1"/>
            <a:r>
              <a:rPr lang="bg-BG" dirty="0"/>
              <a:t>ясни сестрински препоръки към пациента;</a:t>
            </a:r>
            <a:endParaRPr lang="bg-BG" sz="2400" dirty="0"/>
          </a:p>
          <a:p>
            <a:pPr lvl="1"/>
            <a:r>
              <a:rPr lang="bg-BG" dirty="0"/>
              <a:t>ефективност от подготовката на пациента към самостоятелно продължаване на неговите грижи. </a:t>
            </a:r>
            <a:endParaRPr lang="bg-BG" sz="2400" dirty="0"/>
          </a:p>
          <a:p>
            <a:pPr lvl="1"/>
            <a:r>
              <a:rPr lang="bg-BG" dirty="0"/>
              <a:t>наблюдение на сестринската дейност. </a:t>
            </a:r>
            <a:endParaRPr lang="bg-BG" sz="24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822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Прилагане </a:t>
            </a:r>
            <a:r>
              <a:rPr lang="bg-BG" dirty="0"/>
              <a:t>на сестринския процес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/>
          <a:lstStyle/>
          <a:p>
            <a:pPr marL="82296" indent="0">
              <a:buNone/>
            </a:pPr>
            <a:r>
              <a:rPr lang="bg-BG" dirty="0" smtClean="0"/>
              <a:t>в </a:t>
            </a:r>
            <a:r>
              <a:rPr lang="bg-BG" dirty="0"/>
              <a:t>практиката на медицинската сестра </a:t>
            </a:r>
            <a:r>
              <a:rPr lang="bg-BG" dirty="0" smtClean="0"/>
              <a:t>е необходимо тясно взаимодействие между Медицински </a:t>
            </a:r>
            <a:r>
              <a:rPr lang="bg-BG" dirty="0"/>
              <a:t>университет </a:t>
            </a:r>
            <a:r>
              <a:rPr lang="bg-BG" dirty="0" smtClean="0"/>
              <a:t>и </a:t>
            </a:r>
            <a:r>
              <a:rPr lang="bg-BG" dirty="0"/>
              <a:t>Р</a:t>
            </a:r>
            <a:r>
              <a:rPr lang="bg-BG" dirty="0" smtClean="0"/>
              <a:t>ъководството </a:t>
            </a:r>
            <a:r>
              <a:rPr lang="bg-BG" dirty="0"/>
              <a:t>на болничното заведение. </a:t>
            </a:r>
          </a:p>
        </p:txBody>
      </p:sp>
    </p:spTree>
    <p:extLst>
      <p:ext uri="{BB962C8B-B14F-4D97-AF65-F5344CB8AC3E}">
        <p14:creationId xmlns:p14="http://schemas.microsoft.com/office/powerpoint/2010/main" val="294335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Медицински </a:t>
            </a: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университет – катедра „Здравни грижи“ </a:t>
            </a: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/>
          <a:lstStyle/>
          <a:p>
            <a:pPr lvl="0"/>
            <a:r>
              <a:rPr lang="bg-BG" dirty="0"/>
              <a:t>о</a:t>
            </a:r>
            <a:r>
              <a:rPr lang="bg-BG" dirty="0" smtClean="0"/>
              <a:t>бучение </a:t>
            </a:r>
            <a:r>
              <a:rPr lang="bg-BG" dirty="0"/>
              <a:t>на персонала</a:t>
            </a:r>
          </a:p>
          <a:p>
            <a:pPr lvl="0"/>
            <a:r>
              <a:rPr lang="bg-BG" dirty="0"/>
              <a:t>контрол </a:t>
            </a:r>
            <a:r>
              <a:rPr lang="bg-BG" dirty="0" smtClean="0"/>
              <a:t>на дейностите</a:t>
            </a:r>
            <a:endParaRPr lang="bg-BG" dirty="0"/>
          </a:p>
          <a:p>
            <a:pPr lvl="0"/>
            <a:r>
              <a:rPr lang="bg-BG" dirty="0" smtClean="0"/>
              <a:t>разработва </a:t>
            </a:r>
            <a:r>
              <a:rPr lang="bg-BG" dirty="0"/>
              <a:t>методика</a:t>
            </a:r>
          </a:p>
          <a:p>
            <a:pPr lvl="0"/>
            <a:r>
              <a:rPr lang="bg-BG" dirty="0"/>
              <a:t>анализ на резултати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4668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Ръководство </a:t>
            </a: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ЛПЗ</a:t>
            </a: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/>
          <a:lstStyle/>
          <a:p>
            <a:pPr lvl="0"/>
            <a:r>
              <a:rPr lang="bg-BG" dirty="0"/>
              <a:t>Избор на отделение</a:t>
            </a:r>
          </a:p>
          <a:p>
            <a:pPr lvl="0"/>
            <a:r>
              <a:rPr lang="bg-BG" dirty="0"/>
              <a:t>Анализ на резултати</a:t>
            </a:r>
          </a:p>
          <a:p>
            <a:pPr lvl="0"/>
            <a:r>
              <a:rPr lang="bg-BG" dirty="0" smtClean="0"/>
              <a:t>Утвърждаване  </a:t>
            </a:r>
            <a:r>
              <a:rPr lang="bg-BG" dirty="0"/>
              <a:t>на сестринска </a:t>
            </a:r>
            <a:r>
              <a:rPr lang="bg-BG" dirty="0" smtClean="0"/>
              <a:t>документация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7643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Днес…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bg-BG" dirty="0" smtClean="0"/>
              <a:t>са </a:t>
            </a:r>
            <a:r>
              <a:rPr lang="bg-BG" dirty="0"/>
              <a:t>поставени сериозни задачи, изпълнението на които позволява </a:t>
            </a:r>
            <a:r>
              <a:rPr lang="bg-BG" dirty="0" smtClean="0"/>
              <a:t>решаване </a:t>
            </a:r>
            <a:r>
              <a:rPr lang="bg-BG" dirty="0"/>
              <a:t>на проблеми отнасящи се </a:t>
            </a:r>
            <a:r>
              <a:rPr lang="bg-BG" dirty="0" smtClean="0"/>
              <a:t>до </a:t>
            </a:r>
            <a:r>
              <a:rPr lang="bg-BG" dirty="0"/>
              <a:t>индивидуалното и обществено </a:t>
            </a:r>
            <a:r>
              <a:rPr lang="bg-BG" dirty="0" smtClean="0"/>
              <a:t>здраве.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4015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Съвет по здравни </a:t>
            </a: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грижи</a:t>
            </a: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691608"/>
          </a:xfrm>
        </p:spPr>
        <p:txBody>
          <a:bodyPr/>
          <a:lstStyle/>
          <a:p>
            <a:pPr lvl="0"/>
            <a:r>
              <a:rPr lang="bg-BG" dirty="0"/>
              <a:t>Организира обучение</a:t>
            </a:r>
          </a:p>
          <a:p>
            <a:pPr lvl="0"/>
            <a:r>
              <a:rPr lang="bg-BG" dirty="0"/>
              <a:t>Контролира</a:t>
            </a:r>
          </a:p>
          <a:p>
            <a:pPr lvl="0"/>
            <a:r>
              <a:rPr lang="bg-BG" dirty="0"/>
              <a:t>Проучва нагласи и готовност</a:t>
            </a:r>
          </a:p>
          <a:p>
            <a:pPr lvl="0"/>
            <a:r>
              <a:rPr lang="bg-BG" dirty="0"/>
              <a:t>Анализ на резултатите</a:t>
            </a:r>
          </a:p>
          <a:p>
            <a:pPr lvl="0"/>
            <a:r>
              <a:rPr lang="bg-BG" dirty="0"/>
              <a:t>Разработва сестринска документация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2490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Ръководство </a:t>
            </a: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отделение</a:t>
            </a: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bg-BG" dirty="0"/>
              <a:t>Хронометраж на времето</a:t>
            </a:r>
          </a:p>
          <a:p>
            <a:r>
              <a:rPr lang="bg-BG" dirty="0"/>
              <a:t>Изследва нагласите</a:t>
            </a:r>
          </a:p>
          <a:p>
            <a:pPr lvl="0"/>
            <a:r>
              <a:rPr lang="bg-BG" dirty="0" smtClean="0"/>
              <a:t>Реализира </a:t>
            </a:r>
            <a:r>
              <a:rPr lang="bg-BG" dirty="0"/>
              <a:t>задачите </a:t>
            </a:r>
            <a:r>
              <a:rPr lang="bg-BG" dirty="0" smtClean="0"/>
              <a:t>по прилагането на процеса</a:t>
            </a:r>
            <a:endParaRPr lang="bg-BG" dirty="0"/>
          </a:p>
          <a:p>
            <a:pPr lvl="0"/>
            <a:r>
              <a:rPr lang="bg-BG" dirty="0"/>
              <a:t>Поддържа  </a:t>
            </a:r>
            <a:r>
              <a:rPr lang="bg-BG" dirty="0" err="1" smtClean="0"/>
              <a:t>психоклимата</a:t>
            </a:r>
            <a:r>
              <a:rPr lang="bg-BG" dirty="0" smtClean="0"/>
              <a:t> в отделението</a:t>
            </a:r>
            <a:endParaRPr lang="bg-BG" dirty="0"/>
          </a:p>
          <a:p>
            <a:pPr lvl="0"/>
            <a:r>
              <a:rPr lang="bg-BG" dirty="0" smtClean="0"/>
              <a:t>Организира работата по рамката на сестринския процес </a:t>
            </a:r>
            <a:endParaRPr lang="bg-BG" dirty="0"/>
          </a:p>
          <a:p>
            <a:pPr lvl="0"/>
            <a:r>
              <a:rPr lang="bg-BG" dirty="0" smtClean="0"/>
              <a:t>Следи </a:t>
            </a:r>
            <a:r>
              <a:rPr lang="bg-BG" dirty="0"/>
              <a:t>за правилно и точно попълване на документацията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7755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bg-BG" dirty="0"/>
              <a:t>При реализиране на </a:t>
            </a:r>
            <a:r>
              <a:rPr lang="bg-BG" dirty="0" smtClean="0"/>
              <a:t>сестринския процес  </a:t>
            </a:r>
            <a:r>
              <a:rPr lang="bg-BG" dirty="0"/>
              <a:t>е необходимо да се отчете информираността на медицинските сестри  по отношение на ключовите понятия в сестринството. </a:t>
            </a:r>
          </a:p>
        </p:txBody>
      </p:sp>
    </p:spTree>
    <p:extLst>
      <p:ext uri="{BB962C8B-B14F-4D97-AF65-F5344CB8AC3E}">
        <p14:creationId xmlns:p14="http://schemas.microsoft.com/office/powerpoint/2010/main" val="122708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Очаквани резултати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lvl="0" indent="0">
              <a:buNone/>
            </a:pPr>
            <a:r>
              <a:rPr lang="bg-BG" dirty="0"/>
              <a:t>цялостното изучаване на сестринския процес и проучване на опита от </a:t>
            </a:r>
            <a:r>
              <a:rPr lang="bg-BG" dirty="0" smtClean="0"/>
              <a:t>прилагането  </a:t>
            </a:r>
            <a:r>
              <a:rPr lang="bg-BG" dirty="0"/>
              <a:t>му  ще даде възможност да се избегнат грешки при въвеждането му в </a:t>
            </a:r>
            <a:r>
              <a:rPr lang="bg-BG" dirty="0" smtClean="0"/>
              <a:t>цялостната сестринска </a:t>
            </a:r>
            <a:r>
              <a:rPr lang="bg-BG" dirty="0"/>
              <a:t>практика;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1506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Очаквани резултати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lvl="0" indent="0">
              <a:buNone/>
            </a:pPr>
            <a:r>
              <a:rPr lang="bg-BG" dirty="0"/>
              <a:t>постигнатите резултати от внедряването на сестринския процес в голяма степен ще създаде благоприятни организационни условия;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9028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Очаквани резултати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lvl="0" indent="0">
              <a:buNone/>
            </a:pPr>
            <a:r>
              <a:rPr lang="bg-BG" dirty="0"/>
              <a:t>въвеждането на иновации в практиката ще повиши нивото на мотивация и готовност на медицинските сестри към участие в промените при оказване на здравни грижи;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0746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Очаквани резултати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lvl="0" indent="0">
              <a:buNone/>
            </a:pPr>
            <a:r>
              <a:rPr lang="bg-BG" dirty="0"/>
              <a:t>установяване на зависимост между удовлетвореността на труда от медицинските сестри и необходимост от иновации в организацията на сестринската дейност;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0741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Очаквани резултати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lvl="0" indent="0">
              <a:buNone/>
            </a:pPr>
            <a:r>
              <a:rPr lang="bg-BG" dirty="0" smtClean="0"/>
              <a:t>утвърждаване </a:t>
            </a:r>
            <a:r>
              <a:rPr lang="bg-BG" dirty="0"/>
              <a:t>на специфична сестринска документация отразяваща етапите на сестринския процес;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374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Очаквани резултати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lvl="0" indent="0">
              <a:buNone/>
            </a:pPr>
            <a:r>
              <a:rPr lang="bg-BG" dirty="0"/>
              <a:t>диференциране на дейностите по трудоемкост и разход на време от медицинската сестра.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0055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Сестринската </a:t>
            </a:r>
            <a:r>
              <a:rPr lang="bg-BG" dirty="0" smtClean="0"/>
              <a:t>професия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bg-BG" dirty="0" smtClean="0"/>
              <a:t>приема </a:t>
            </a:r>
            <a:r>
              <a:rPr lang="bg-BG" dirty="0"/>
              <a:t>предизвикателството за предоставяне на здравни грижи, в унисон с променящите се условия и нарастващите потребности на населението. </a:t>
            </a:r>
          </a:p>
          <a:p>
            <a:endParaRPr lang="bg-B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221088"/>
            <a:ext cx="324036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245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Възниква потребност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bg-BG" dirty="0" smtClean="0"/>
              <a:t>за </a:t>
            </a:r>
            <a:r>
              <a:rPr lang="bg-BG" dirty="0"/>
              <a:t>развитие на автономия на сестринството, отнасяща се до поемане  на управлението и отговорността за здравните грижи, в рамките на придобитите компетенции. </a:t>
            </a:r>
          </a:p>
        </p:txBody>
      </p:sp>
    </p:spTree>
    <p:extLst>
      <p:ext uri="{BB962C8B-B14F-4D97-AF65-F5344CB8AC3E}">
        <p14:creationId xmlns:p14="http://schemas.microsoft.com/office/powerpoint/2010/main" val="360032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Съвременното сестринство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bg-BG" dirty="0" smtClean="0"/>
              <a:t>се </a:t>
            </a:r>
            <a:r>
              <a:rPr lang="bg-BG" dirty="0"/>
              <a:t>стреми към формиране на медицински сестри, които разбират и приемат новите тенденции в практиката и осъзнават своята отговорност </a:t>
            </a:r>
            <a:r>
              <a:rPr lang="bg-BG" dirty="0" smtClean="0"/>
              <a:t>– </a:t>
            </a:r>
            <a:endParaRPr lang="bg-BG" dirty="0"/>
          </a:p>
          <a:p>
            <a:pPr marL="82296" indent="0" algn="ctr">
              <a:buNone/>
            </a:pPr>
            <a:r>
              <a:rPr lang="bg-BG" b="1" dirty="0" smtClean="0"/>
              <a:t>фактор </a:t>
            </a:r>
            <a:r>
              <a:rPr lang="bg-BG" b="1" dirty="0"/>
              <a:t>благоприятстващ въвеждането на иновации в дейността на медицинската сестра.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3631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Сестринството 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/>
          <a:lstStyle/>
          <a:p>
            <a:pPr marL="82296" indent="0">
              <a:buNone/>
            </a:pPr>
            <a:r>
              <a:rPr lang="bg-BG" dirty="0"/>
              <a:t>успешна комбинация от техническа експертиза, клинични знания и умения, ефективно планиране и ресурсно обезпечаване на процеса на извършване на здравните грижи.</a:t>
            </a:r>
            <a:endParaRPr lang="en-US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4984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bg-BG" b="1" dirty="0"/>
              <a:t>Иновационните подходи в сестринството са </a:t>
            </a:r>
            <a:r>
              <a:rPr lang="bg-BG" b="1" dirty="0" smtClean="0"/>
              <a:t>предизвикателство.  </a:t>
            </a:r>
            <a:endParaRPr lang="bg-B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284984"/>
            <a:ext cx="3456384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46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Предизвикателството…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bg-BG" dirty="0" smtClean="0"/>
              <a:t>по-добрата </a:t>
            </a:r>
            <a:r>
              <a:rPr lang="bg-BG" dirty="0"/>
              <a:t>координацията на усилията на всички специалисти;</a:t>
            </a:r>
          </a:p>
          <a:p>
            <a:pPr lvl="0"/>
            <a:r>
              <a:rPr lang="bg-BG" dirty="0"/>
              <a:t>съкращаване срока на болничния престой;</a:t>
            </a:r>
          </a:p>
          <a:p>
            <a:pPr lvl="0"/>
            <a:r>
              <a:rPr lang="bg-BG" dirty="0"/>
              <a:t>намаляване на финансовите средствата за лечение;</a:t>
            </a:r>
          </a:p>
          <a:p>
            <a:pPr lvl="0"/>
            <a:r>
              <a:rPr lang="bg-BG" dirty="0"/>
              <a:t>повишаване ефективността на сестринските мероприятия;</a:t>
            </a:r>
          </a:p>
          <a:p>
            <a:pPr lvl="0"/>
            <a:r>
              <a:rPr lang="bg-BG" dirty="0"/>
              <a:t>повишаване нивото на качество на живот на пациентите;</a:t>
            </a:r>
          </a:p>
          <a:p>
            <a:pPr lvl="0"/>
            <a:r>
              <a:rPr lang="bg-BG" dirty="0"/>
              <a:t>яснота по статута на медицинската сестра;</a:t>
            </a:r>
          </a:p>
          <a:p>
            <a:pPr lvl="0"/>
            <a:r>
              <a:rPr lang="bg-BG" dirty="0"/>
              <a:t>увеличаване на ресурса време за изпълнението на независимите сестрински </a:t>
            </a:r>
            <a:r>
              <a:rPr lang="bg-BG" dirty="0" smtClean="0"/>
              <a:t>намеси.</a:t>
            </a:r>
            <a:endParaRPr lang="bg-BG" dirty="0"/>
          </a:p>
          <a:p>
            <a:pPr marL="82296" indent="0">
              <a:buNone/>
            </a:pP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2812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ru-RU" dirty="0" smtClean="0"/>
          </a:p>
          <a:p>
            <a:pPr marL="82296" indent="0" algn="ctr">
              <a:buNone/>
            </a:pPr>
            <a:r>
              <a:rPr lang="ru-RU" dirty="0" err="1" smtClean="0"/>
              <a:t>Справянето</a:t>
            </a:r>
            <a:r>
              <a:rPr lang="ru-RU" dirty="0" smtClean="0"/>
              <a:t> </a:t>
            </a:r>
            <a:r>
              <a:rPr lang="ru-RU" dirty="0"/>
              <a:t>с </a:t>
            </a:r>
            <a:r>
              <a:rPr lang="ru-RU" dirty="0" err="1"/>
              <a:t>тези</a:t>
            </a:r>
            <a:r>
              <a:rPr lang="ru-RU" dirty="0"/>
              <a:t> </a:t>
            </a:r>
            <a:r>
              <a:rPr lang="ru-RU" dirty="0" err="1"/>
              <a:t>предизвикателства</a:t>
            </a:r>
            <a:r>
              <a:rPr lang="ru-RU" dirty="0"/>
              <a:t> и </a:t>
            </a:r>
            <a:r>
              <a:rPr lang="ru-RU" dirty="0" err="1"/>
              <a:t>намирането</a:t>
            </a:r>
            <a:r>
              <a:rPr lang="ru-RU" dirty="0"/>
              <a:t> на </a:t>
            </a:r>
            <a:r>
              <a:rPr lang="ru-RU" dirty="0" smtClean="0"/>
              <a:t>решения ни </a:t>
            </a:r>
            <a:r>
              <a:rPr lang="ru-RU" dirty="0" err="1" smtClean="0"/>
              <a:t>дават</a:t>
            </a:r>
            <a:r>
              <a:rPr lang="ru-RU" dirty="0" smtClean="0"/>
              <a:t> основание за надежда!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6839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772816"/>
            <a:ext cx="7920880" cy="4475584"/>
          </a:xfrm>
        </p:spPr>
        <p:txBody>
          <a:bodyPr/>
          <a:lstStyle/>
          <a:p>
            <a:pPr>
              <a:buNone/>
              <a:defRPr/>
            </a:pPr>
            <a:r>
              <a:rPr lang="bg-B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„Всеки, който има здраве, </a:t>
            </a:r>
            <a:r>
              <a:rPr lang="bg-B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има </a:t>
            </a:r>
            <a:r>
              <a:rPr lang="bg-B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надежда, </a:t>
            </a:r>
            <a:endParaRPr lang="bg-BG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>
              <a:buNone/>
              <a:defRPr/>
            </a:pPr>
            <a:r>
              <a:rPr lang="bg-B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всеки</a:t>
            </a:r>
            <a:r>
              <a:rPr lang="bg-B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, който има надежда, има всичко</a:t>
            </a:r>
            <a:r>
              <a:rPr lang="bg-B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.“</a:t>
            </a:r>
          </a:p>
          <a:p>
            <a:pPr>
              <a:buNone/>
              <a:defRPr/>
            </a:pPr>
            <a:r>
              <a:rPr lang="bg-BG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	</a:t>
            </a:r>
            <a:r>
              <a:rPr lang="bg-BG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				</a:t>
            </a:r>
          </a:p>
          <a:p>
            <a:pPr>
              <a:buNone/>
              <a:defRPr/>
            </a:pPr>
            <a:r>
              <a:rPr lang="bg-BG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	</a:t>
            </a:r>
            <a:r>
              <a:rPr lang="bg-BG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				</a:t>
            </a:r>
            <a:r>
              <a:rPr lang="bg-BG" b="1" dirty="0" err="1" smtClean="0">
                <a:solidFill>
                  <a:srgbClr val="40315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Сюзън</a:t>
            </a:r>
            <a:r>
              <a:rPr lang="bg-BG" b="1" dirty="0" smtClean="0">
                <a:solidFill>
                  <a:srgbClr val="40315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bg-BG" b="1" dirty="0" err="1">
                <a:solidFill>
                  <a:srgbClr val="40315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Отиено</a:t>
            </a:r>
            <a:r>
              <a:rPr lang="bg-BG" dirty="0"/>
              <a:t>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0618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Днес…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bg-BG" dirty="0"/>
              <a:t>Разширяването на пълномощията на медицинската сестра, повишаването на престижа на професията, прилагането на съвременни подходи към оказване на сестринска помощ – изисква внедряване на нови форми на организация на труда на медицинските сестри. </a:t>
            </a:r>
          </a:p>
        </p:txBody>
      </p:sp>
    </p:spTree>
    <p:extLst>
      <p:ext uri="{BB962C8B-B14F-4D97-AF65-F5344CB8AC3E}">
        <p14:creationId xmlns:p14="http://schemas.microsoft.com/office/powerpoint/2010/main" val="274224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Днес…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bg-BG" dirty="0" smtClean="0"/>
          </a:p>
          <a:p>
            <a:pPr marL="82296" indent="0">
              <a:buNone/>
            </a:pPr>
            <a:r>
              <a:rPr lang="bg-BG" dirty="0" smtClean="0"/>
              <a:t>Все </a:t>
            </a:r>
            <a:r>
              <a:rPr lang="bg-BG" dirty="0"/>
              <a:t>повече се появяват термини, като </a:t>
            </a:r>
            <a:r>
              <a:rPr lang="bg-BG" dirty="0" smtClean="0"/>
              <a:t>„сестрински </a:t>
            </a:r>
            <a:r>
              <a:rPr lang="bg-BG" dirty="0"/>
              <a:t>процес</a:t>
            </a:r>
            <a:r>
              <a:rPr lang="bg-BG" dirty="0" smtClean="0"/>
              <a:t>”;</a:t>
            </a:r>
          </a:p>
          <a:p>
            <a:pPr marL="82296" indent="0">
              <a:buNone/>
            </a:pPr>
            <a:r>
              <a:rPr lang="bg-BG" dirty="0" smtClean="0"/>
              <a:t>„сестринска </a:t>
            </a:r>
            <a:r>
              <a:rPr lang="bg-BG" dirty="0"/>
              <a:t>диагноза</a:t>
            </a:r>
            <a:r>
              <a:rPr lang="bg-BG" dirty="0" smtClean="0"/>
              <a:t>”;</a:t>
            </a:r>
          </a:p>
          <a:p>
            <a:pPr marL="82296" indent="0">
              <a:buNone/>
            </a:pPr>
            <a:r>
              <a:rPr lang="bg-BG" dirty="0" smtClean="0"/>
              <a:t>„</a:t>
            </a:r>
            <a:r>
              <a:rPr lang="bg-BG" dirty="0"/>
              <a:t>клинично наблюдение</a:t>
            </a:r>
            <a:r>
              <a:rPr lang="bg-BG" dirty="0" smtClean="0"/>
              <a:t>”;</a:t>
            </a:r>
          </a:p>
          <a:p>
            <a:pPr marL="82296" indent="0">
              <a:buNone/>
            </a:pPr>
            <a:r>
              <a:rPr lang="bg-BG" dirty="0" smtClean="0"/>
              <a:t>„</a:t>
            </a:r>
            <a:r>
              <a:rPr lang="bg-BG" dirty="0"/>
              <a:t>клинично мислене” и др. </a:t>
            </a:r>
          </a:p>
          <a:p>
            <a:pPr marL="82296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415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Сестринският </a:t>
            </a:r>
            <a:r>
              <a:rPr lang="bg-BG" dirty="0"/>
              <a:t>процес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bg-BG" dirty="0" smtClean="0"/>
              <a:t>е </a:t>
            </a:r>
            <a:r>
              <a:rPr lang="bg-BG" dirty="0"/>
              <a:t>рамката за предоставяне на професионални и  качествени здравни грижи от  медицинската сестра. </a:t>
            </a:r>
          </a:p>
        </p:txBody>
      </p:sp>
    </p:spTree>
    <p:extLst>
      <p:ext uri="{BB962C8B-B14F-4D97-AF65-F5344CB8AC3E}">
        <p14:creationId xmlns:p14="http://schemas.microsoft.com/office/powerpoint/2010/main" val="63936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1765</Words>
  <Application>Microsoft Office PowerPoint</Application>
  <PresentationFormat>On-screen Show (4:3)</PresentationFormat>
  <Paragraphs>215</Paragraphs>
  <Slides>65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Solstice</vt:lpstr>
      <vt:lpstr>Прилагане на сестринския процес в практиката на медицинската сестра</vt:lpstr>
      <vt:lpstr>Сестринството…</vt:lpstr>
      <vt:lpstr>Сестринството днес …</vt:lpstr>
      <vt:lpstr>Съвременната концепция на  сестринството </vt:lpstr>
      <vt:lpstr>Днес…</vt:lpstr>
      <vt:lpstr>Възниква потребност </vt:lpstr>
      <vt:lpstr>Днес…</vt:lpstr>
      <vt:lpstr>Днес…</vt:lpstr>
      <vt:lpstr>Сестринският процес </vt:lpstr>
      <vt:lpstr>PowerPoint Presentation</vt:lpstr>
      <vt:lpstr>Сестринската практика </vt:lpstr>
      <vt:lpstr>Сестринският процес  предоставя</vt:lpstr>
      <vt:lpstr>Сестринския процес  насочва </vt:lpstr>
      <vt:lpstr>Историческо развитие   </vt:lpstr>
      <vt:lpstr>Историческо развитие</vt:lpstr>
      <vt:lpstr>Международните сестрински организации </vt:lpstr>
      <vt:lpstr>Етапи на сестринския процес</vt:lpstr>
      <vt:lpstr>В съвременните схващания за сестринството </vt:lpstr>
      <vt:lpstr>В съвременните схващания за сестринството </vt:lpstr>
      <vt:lpstr>PowerPoint Presentation</vt:lpstr>
      <vt:lpstr>Все още …</vt:lpstr>
      <vt:lpstr>Съвременната медицинската сестра </vt:lpstr>
      <vt:lpstr>Съвременната медицинската сестра </vt:lpstr>
      <vt:lpstr>В много европейски практики </vt:lpstr>
      <vt:lpstr>PowerPoint Presentation</vt:lpstr>
      <vt:lpstr>У нас…</vt:lpstr>
      <vt:lpstr>PowerPoint Presentation</vt:lpstr>
      <vt:lpstr>PowerPoint Presentation</vt:lpstr>
      <vt:lpstr>Отчитайки </vt:lpstr>
      <vt:lpstr>Трудности…</vt:lpstr>
      <vt:lpstr>Необходимо е </vt:lpstr>
      <vt:lpstr>PowerPoint Presentation</vt:lpstr>
      <vt:lpstr>Прилагане на сестринския процес</vt:lpstr>
      <vt:lpstr>PowerPoint Presentation</vt:lpstr>
      <vt:lpstr>Задачи:</vt:lpstr>
      <vt:lpstr>Прилагането на сестринския процес </vt:lpstr>
      <vt:lpstr>В практиката </vt:lpstr>
      <vt:lpstr>PowerPoint Presentation</vt:lpstr>
      <vt:lpstr>Организационни условия:</vt:lpstr>
      <vt:lpstr>Организационни условия</vt:lpstr>
      <vt:lpstr>Организационни условия </vt:lpstr>
      <vt:lpstr>Организационни условия </vt:lpstr>
      <vt:lpstr>PowerPoint Presentation</vt:lpstr>
      <vt:lpstr>PowerPoint Presentation</vt:lpstr>
      <vt:lpstr>Критерии:</vt:lpstr>
      <vt:lpstr>Критерии:</vt:lpstr>
      <vt:lpstr>Прилагане на сестринския процес </vt:lpstr>
      <vt:lpstr>Медицински университет – катедра „Здравни грижи“ </vt:lpstr>
      <vt:lpstr>Ръководство  ЛПЗ</vt:lpstr>
      <vt:lpstr>Съвет по здравни грижи</vt:lpstr>
      <vt:lpstr>Ръководство отделение</vt:lpstr>
      <vt:lpstr>PowerPoint Presentation</vt:lpstr>
      <vt:lpstr>Очаквани резултати </vt:lpstr>
      <vt:lpstr>Очаквани резултати </vt:lpstr>
      <vt:lpstr>Очаквани резултати </vt:lpstr>
      <vt:lpstr>Очаквани резултати </vt:lpstr>
      <vt:lpstr>Очаквани резултати </vt:lpstr>
      <vt:lpstr>Очаквани резултати </vt:lpstr>
      <vt:lpstr>Сестринската професия</vt:lpstr>
      <vt:lpstr>Съвременното сестринство </vt:lpstr>
      <vt:lpstr>Сестринството е</vt:lpstr>
      <vt:lpstr>PowerPoint Presentation</vt:lpstr>
      <vt:lpstr>Предизвикателството…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УЧАСТИЕ НА МЕДИЦИНСКАТА СЕСТРА ПРИ ОЦЕНКА НА СЪСТОЯНИЕТО НА ПАЦИЕНТА</dc:title>
  <dc:creator>silviq borisova</dc:creator>
  <cp:lastModifiedBy>Ilieva</cp:lastModifiedBy>
  <cp:revision>40</cp:revision>
  <dcterms:created xsi:type="dcterms:W3CDTF">2013-10-10T12:35:57Z</dcterms:created>
  <dcterms:modified xsi:type="dcterms:W3CDTF">2014-03-21T11:22:21Z</dcterms:modified>
</cp:coreProperties>
</file>