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3" r:id="rId6"/>
    <p:sldId id="267" r:id="rId7"/>
    <p:sldId id="275" r:id="rId8"/>
    <p:sldId id="268" r:id="rId9"/>
    <p:sldId id="269" r:id="rId10"/>
    <p:sldId id="276" r:id="rId11"/>
    <p:sldId id="270" r:id="rId12"/>
    <p:sldId id="265" r:id="rId13"/>
    <p:sldId id="272" r:id="rId14"/>
    <p:sldId id="274" r:id="rId15"/>
    <p:sldId id="273" r:id="rId16"/>
    <p:sldId id="271" r:id="rId17"/>
    <p:sldId id="259" r:id="rId18"/>
    <p:sldId id="264" r:id="rId19"/>
    <p:sldId id="262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EB"/>
    <a:srgbClr val="0F1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52862"/>
              </p:ext>
            </p:extLst>
          </p:nvPr>
        </p:nvGraphicFramePr>
        <p:xfrm>
          <a:off x="-1588" y="76200"/>
          <a:ext cx="9145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resentation" r:id="rId3" imgW="2956500" imgH="2215874" progId="PowerPoint.Show.12">
                  <p:embed/>
                </p:oleObj>
              </mc:Choice>
              <mc:Fallback>
                <p:oleObj name="Presentation" r:id="rId3" imgW="2956500" imgH="2215874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8" y="76200"/>
                        <a:ext cx="9145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33829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8518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800" dirty="0"/>
          </a:p>
        </p:txBody>
      </p:sp>
      <p:pic>
        <p:nvPicPr>
          <p:cNvPr id="4" name="Picture 4" descr="C:\Users\mr6\Documents\My Doc\Gastroforum Varna\Gastroforum Varna 2017\MU-Varna_Sgrada_Farma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29600" cy="4341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9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UPDATE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bg-BG" sz="5100" b="1" dirty="0">
                <a:solidFill>
                  <a:srgbClr val="FFFF00"/>
                </a:solidFill>
              </a:rPr>
              <a:t>24 ноември 2018 г., събота</a:t>
            </a:r>
            <a:endParaRPr lang="bg-BG" sz="5100" dirty="0">
              <a:solidFill>
                <a:srgbClr val="FFFF00"/>
              </a:solidFill>
            </a:endParaRPr>
          </a:p>
          <a:p>
            <a:r>
              <a:rPr lang="bg-BG" sz="5100" b="1" dirty="0" smtClean="0">
                <a:solidFill>
                  <a:srgbClr val="FFFF00"/>
                </a:solidFill>
              </a:rPr>
              <a:t>14:15- </a:t>
            </a:r>
            <a:r>
              <a:rPr lang="bg-BG" sz="5100" b="1" dirty="0">
                <a:solidFill>
                  <a:srgbClr val="FFFF00"/>
                </a:solidFill>
              </a:rPr>
              <a:t>1</a:t>
            </a:r>
            <a:r>
              <a:rPr lang="en-US" sz="5100" b="1" dirty="0">
                <a:solidFill>
                  <a:srgbClr val="FFFF00"/>
                </a:solidFill>
              </a:rPr>
              <a:t>5</a:t>
            </a:r>
            <a:r>
              <a:rPr lang="bg-BG" sz="5100" b="1" dirty="0">
                <a:solidFill>
                  <a:srgbClr val="FFFF00"/>
                </a:solidFill>
              </a:rPr>
              <a:t>:15 – ІV сесия (Тънко и дебело черво)</a:t>
            </a:r>
            <a:endParaRPr lang="bg-BG" sz="5100" dirty="0">
              <a:solidFill>
                <a:srgbClr val="FFFF00"/>
              </a:solidFill>
            </a:endParaRPr>
          </a:p>
          <a:p>
            <a:r>
              <a:rPr lang="bg-BG" sz="5100" b="1" dirty="0"/>
              <a:t>Председатели: Доц. Миглена Стамболийска и доц. Антония Атанасова</a:t>
            </a:r>
          </a:p>
          <a:p>
            <a:pPr lvl="0"/>
            <a:r>
              <a:rPr lang="bg-BG" sz="4400" b="1" dirty="0"/>
              <a:t>14:15-14:35 Диагностични и диференциално-диагностични проблеми при </a:t>
            </a:r>
            <a:r>
              <a:rPr lang="en-US" sz="4400" b="1" dirty="0"/>
              <a:t>IBD</a:t>
            </a:r>
            <a:r>
              <a:rPr lang="bg-BG" sz="4400" b="1" dirty="0"/>
              <a:t> – Искрен Коцев</a:t>
            </a:r>
          </a:p>
          <a:p>
            <a:pPr lvl="0"/>
            <a:r>
              <a:rPr lang="bg-BG" sz="4400" b="1" dirty="0"/>
              <a:t>14:35-15:55 Можем ли да профилактираме кървенето от ГИТ? - Милко Мирчев </a:t>
            </a:r>
          </a:p>
          <a:p>
            <a:pPr lvl="0"/>
            <a:r>
              <a:rPr lang="bg-BG" sz="4400" b="1" dirty="0"/>
              <a:t>15:55-15:15 Хирургично лечение на пакреасните болести  – Росен Маджов</a:t>
            </a:r>
          </a:p>
          <a:p>
            <a:r>
              <a:rPr lang="bg-BG" sz="4400" b="1" dirty="0"/>
              <a:t>15:15-16:15 Клиничен симпозиум </a:t>
            </a:r>
            <a:endParaRPr lang="en-US" sz="4400" b="1" dirty="0" smtClean="0"/>
          </a:p>
          <a:p>
            <a:r>
              <a:rPr lang="en-US" sz="4400" b="1" dirty="0" smtClean="0"/>
              <a:t>Т2Т </a:t>
            </a:r>
            <a:r>
              <a:rPr lang="en-US" sz="4400" b="1" dirty="0"/>
              <a:t>в IBD - </a:t>
            </a:r>
            <a:r>
              <a:rPr lang="en-US" sz="4400" b="1" dirty="0" err="1"/>
              <a:t>доц</a:t>
            </a:r>
            <a:r>
              <a:rPr lang="en-US" sz="4400" b="1" dirty="0"/>
              <a:t>. </a:t>
            </a:r>
            <a:r>
              <a:rPr lang="en-US" sz="4400" b="1" dirty="0" err="1"/>
              <a:t>Антония</a:t>
            </a:r>
            <a:r>
              <a:rPr lang="en-US" sz="4400" b="1" dirty="0"/>
              <a:t> </a:t>
            </a:r>
            <a:r>
              <a:rPr lang="en-US" sz="4400" b="1" dirty="0" err="1"/>
              <a:t>Атанасова</a:t>
            </a:r>
            <a:r>
              <a:rPr lang="en-US" sz="4400" b="1" dirty="0"/>
              <a:t>, </a:t>
            </a:r>
            <a:r>
              <a:rPr lang="en-US" sz="4400" b="1" dirty="0" err="1"/>
              <a:t>д.м</a:t>
            </a:r>
            <a:r>
              <a:rPr lang="en-US" sz="4400" b="1" dirty="0"/>
              <a:t>.</a:t>
            </a:r>
            <a:endParaRPr lang="bg-BG" sz="4400" b="1" dirty="0"/>
          </a:p>
          <a:p>
            <a:pPr lvl="0"/>
            <a:r>
              <a:rPr lang="en-US" sz="4400" b="1" dirty="0" err="1"/>
              <a:t>Нов</a:t>
            </a:r>
            <a:r>
              <a:rPr lang="en-US" sz="4400" b="1" dirty="0"/>
              <a:t> </a:t>
            </a:r>
            <a:r>
              <a:rPr lang="en-US" sz="4400" b="1" dirty="0" err="1"/>
              <a:t>пангенотипен</a:t>
            </a:r>
            <a:r>
              <a:rPr lang="en-US" sz="4400" b="1" dirty="0"/>
              <a:t> </a:t>
            </a:r>
            <a:r>
              <a:rPr lang="en-US" sz="4400" b="1" dirty="0" err="1"/>
              <a:t>режим</a:t>
            </a:r>
            <a:r>
              <a:rPr lang="en-US" sz="4400" b="1" dirty="0"/>
              <a:t> </a:t>
            </a:r>
            <a:r>
              <a:rPr lang="en-US" sz="4400" b="1" dirty="0" err="1"/>
              <a:t>за</a:t>
            </a:r>
            <a:r>
              <a:rPr lang="en-US" sz="4400" b="1" dirty="0"/>
              <a:t> </a:t>
            </a:r>
            <a:r>
              <a:rPr lang="en-US" sz="4400" b="1" dirty="0" err="1"/>
              <a:t>лечение</a:t>
            </a:r>
            <a:r>
              <a:rPr lang="en-US" sz="4400" b="1" dirty="0"/>
              <a:t> </a:t>
            </a:r>
            <a:r>
              <a:rPr lang="en-US" sz="4400" b="1" dirty="0" err="1"/>
              <a:t>на</a:t>
            </a:r>
            <a:r>
              <a:rPr lang="en-US" sz="4400" b="1" dirty="0"/>
              <a:t> </a:t>
            </a:r>
            <a:r>
              <a:rPr lang="en-US" sz="4400" b="1" dirty="0" err="1"/>
              <a:t>хроничен</a:t>
            </a:r>
            <a:r>
              <a:rPr lang="en-US" sz="4400" b="1" dirty="0"/>
              <a:t> </a:t>
            </a:r>
            <a:r>
              <a:rPr lang="en-US" sz="4400" b="1" dirty="0" err="1"/>
              <a:t>хепатит</a:t>
            </a:r>
            <a:r>
              <a:rPr lang="en-US" sz="4400" b="1" dirty="0"/>
              <a:t> С</a:t>
            </a:r>
            <a:r>
              <a:rPr lang="bg-BG" sz="4400" b="1" dirty="0"/>
              <a:t> - </a:t>
            </a:r>
            <a:r>
              <a:rPr lang="en-US" sz="4400" b="1" dirty="0"/>
              <a:t>MAVIRET: </a:t>
            </a:r>
            <a:r>
              <a:rPr lang="en-US" sz="4400" b="1" dirty="0" err="1"/>
              <a:t>Не</a:t>
            </a:r>
            <a:r>
              <a:rPr lang="en-US" sz="4400" b="1" dirty="0"/>
              <a:t> </a:t>
            </a:r>
            <a:r>
              <a:rPr lang="en-US" sz="4400" b="1" dirty="0" err="1"/>
              <a:t>поглеждай</a:t>
            </a:r>
            <a:r>
              <a:rPr lang="en-US" sz="4400" b="1" dirty="0"/>
              <a:t> </a:t>
            </a:r>
            <a:r>
              <a:rPr lang="en-US" sz="4400" b="1" dirty="0" err="1"/>
              <a:t>назад</a:t>
            </a:r>
            <a:r>
              <a:rPr lang="en-US" sz="4400" b="1" dirty="0"/>
              <a:t>!</a:t>
            </a:r>
            <a:r>
              <a:rPr lang="bg-BG" sz="4400" b="1" dirty="0"/>
              <a:t> - </a:t>
            </a:r>
            <a:r>
              <a:rPr lang="en-US" sz="4400" b="1" dirty="0" err="1"/>
              <a:t>доц</a:t>
            </a:r>
            <a:r>
              <a:rPr lang="en-US" sz="4400" b="1" dirty="0"/>
              <a:t>. </a:t>
            </a:r>
            <a:r>
              <a:rPr lang="en-US" sz="4400" b="1" dirty="0" err="1"/>
              <a:t>Ирина</a:t>
            </a:r>
            <a:r>
              <a:rPr lang="en-US" sz="4400" b="1" dirty="0"/>
              <a:t> </a:t>
            </a:r>
            <a:r>
              <a:rPr lang="en-US" sz="4400" b="1" dirty="0" err="1"/>
              <a:t>Иванова</a:t>
            </a:r>
            <a:r>
              <a:rPr lang="bg-BG" sz="4400" b="1" dirty="0"/>
              <a:t>, д.м.</a:t>
            </a:r>
          </a:p>
          <a:p>
            <a:pPr marL="0" indent="0">
              <a:buNone/>
            </a:pPr>
            <a:endParaRPr lang="bg-BG" sz="4400" b="1" dirty="0"/>
          </a:p>
        </p:txBody>
      </p:sp>
    </p:spTree>
    <p:extLst>
      <p:ext uri="{BB962C8B-B14F-4D97-AF65-F5344CB8AC3E}">
        <p14:creationId xmlns:p14="http://schemas.microsoft.com/office/powerpoint/2010/main" val="314672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UPDATE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sz="3800" b="1" dirty="0">
                <a:solidFill>
                  <a:srgbClr val="FFFF00"/>
                </a:solidFill>
              </a:rPr>
              <a:t>24 ноември 2018 г., събота</a:t>
            </a:r>
            <a:endParaRPr lang="bg-BG" sz="3800" dirty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bg-BG" b="1" dirty="0" smtClean="0">
                <a:solidFill>
                  <a:srgbClr val="FFFF00"/>
                </a:solidFill>
              </a:rPr>
              <a:t>16:45 </a:t>
            </a:r>
            <a:r>
              <a:rPr lang="bg-BG" b="1" dirty="0">
                <a:solidFill>
                  <a:srgbClr val="FFFF00"/>
                </a:solidFill>
              </a:rPr>
              <a:t>– 18:15 </a:t>
            </a:r>
            <a:r>
              <a:rPr lang="bg-BG" b="1" dirty="0"/>
              <a:t>– V сесия (Хепатология)</a:t>
            </a:r>
          </a:p>
          <a:p>
            <a:r>
              <a:rPr lang="bg-BG" b="1" dirty="0"/>
              <a:t>Председатели: Проф. Искрен Коцев и доц. Ирина Иванова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16:45-17:10</a:t>
            </a:r>
            <a:r>
              <a:rPr lang="bg-BG" b="1" dirty="0"/>
              <a:t> Лечение на резистентни пациенти с автоимунни чернодробни болести – Искрен Коцев </a:t>
            </a:r>
            <a:endParaRPr lang="en-US" b="1" dirty="0" smtClean="0"/>
          </a:p>
          <a:p>
            <a:pPr lvl="0"/>
            <a:r>
              <a:rPr lang="en-GB" b="1" dirty="0" smtClean="0">
                <a:solidFill>
                  <a:srgbClr val="FFFF00"/>
                </a:solidFill>
              </a:rPr>
              <a:t>1</a:t>
            </a:r>
            <a:r>
              <a:rPr lang="bg-BG" b="1" dirty="0">
                <a:solidFill>
                  <a:srgbClr val="FFFF00"/>
                </a:solidFill>
              </a:rPr>
              <a:t>7:10-17:</a:t>
            </a:r>
            <a:r>
              <a:rPr lang="en-US" b="1" dirty="0">
                <a:solidFill>
                  <a:srgbClr val="FFFF00"/>
                </a:solidFill>
              </a:rPr>
              <a:t>3</a:t>
            </a:r>
            <a:r>
              <a:rPr lang="bg-BG" b="1" dirty="0">
                <a:solidFill>
                  <a:srgbClr val="FFFF00"/>
                </a:solidFill>
              </a:rPr>
              <a:t>0  </a:t>
            </a:r>
            <a:r>
              <a:rPr lang="bg-BG" b="1" dirty="0"/>
              <a:t>РОЕМ – Никола Боянов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</a:t>
            </a:r>
            <a:r>
              <a:rPr lang="en-GB" b="1" dirty="0">
                <a:solidFill>
                  <a:srgbClr val="FFFF00"/>
                </a:solidFill>
              </a:rPr>
              <a:t>7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GB" b="1" dirty="0">
                <a:solidFill>
                  <a:srgbClr val="FFFF00"/>
                </a:solidFill>
              </a:rPr>
              <a:t>3</a:t>
            </a:r>
            <a:r>
              <a:rPr lang="bg-BG" b="1" dirty="0">
                <a:solidFill>
                  <a:srgbClr val="FFFF00"/>
                </a:solidFill>
              </a:rPr>
              <a:t>0-1</a:t>
            </a:r>
            <a:r>
              <a:rPr lang="en-GB" b="1" dirty="0">
                <a:solidFill>
                  <a:srgbClr val="FFFF00"/>
                </a:solidFill>
              </a:rPr>
              <a:t>7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GB" b="1" dirty="0">
                <a:solidFill>
                  <a:srgbClr val="FFFF00"/>
                </a:solidFill>
              </a:rPr>
              <a:t>55 </a:t>
            </a:r>
            <a:r>
              <a:rPr lang="bg-BG" b="1" dirty="0"/>
              <a:t>Неинвазивна оценка на чернодробната фиброза – Ирина Иванова</a:t>
            </a:r>
          </a:p>
          <a:p>
            <a:pPr lvl="0"/>
            <a:r>
              <a:rPr lang="en-GB" b="1" dirty="0">
                <a:solidFill>
                  <a:srgbClr val="FFFF00"/>
                </a:solidFill>
              </a:rPr>
              <a:t>1</a:t>
            </a:r>
            <a:r>
              <a:rPr lang="bg-BG" b="1" dirty="0">
                <a:solidFill>
                  <a:srgbClr val="FFFF00"/>
                </a:solidFill>
              </a:rPr>
              <a:t>7</a:t>
            </a:r>
            <a:r>
              <a:rPr lang="en-GB" b="1" dirty="0">
                <a:solidFill>
                  <a:srgbClr val="FFFF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5</a:t>
            </a:r>
            <a:r>
              <a:rPr lang="bg-BG" b="1" dirty="0">
                <a:solidFill>
                  <a:srgbClr val="FFFF00"/>
                </a:solidFill>
              </a:rPr>
              <a:t>5-18</a:t>
            </a:r>
            <a:r>
              <a:rPr lang="en-GB" b="1" dirty="0">
                <a:solidFill>
                  <a:srgbClr val="FFFF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15 </a:t>
            </a:r>
            <a:r>
              <a:rPr lang="bg-BG" b="1" dirty="0"/>
              <a:t>Хепатит от нехепатотропни вируси Деница Дукова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7787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UPDATE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>
                <a:solidFill>
                  <a:srgbClr val="FFFF00"/>
                </a:solidFill>
              </a:rPr>
              <a:t>24 ноември 2018 г., събота</a:t>
            </a:r>
            <a:endParaRPr lang="bg-BG" dirty="0">
              <a:solidFill>
                <a:srgbClr val="FFFF00"/>
              </a:solidFill>
            </a:endParaRPr>
          </a:p>
          <a:p>
            <a:r>
              <a:rPr lang="bg-BG" b="1" dirty="0" smtClean="0">
                <a:solidFill>
                  <a:srgbClr val="FFFF00"/>
                </a:solidFill>
              </a:rPr>
              <a:t>18:</a:t>
            </a:r>
            <a:r>
              <a:rPr lang="en-GB" b="1" dirty="0">
                <a:solidFill>
                  <a:srgbClr val="FFFF00"/>
                </a:solidFill>
              </a:rPr>
              <a:t>15</a:t>
            </a:r>
            <a:r>
              <a:rPr lang="bg-BG" b="1" dirty="0">
                <a:solidFill>
                  <a:srgbClr val="FFFF00"/>
                </a:solidFill>
              </a:rPr>
              <a:t>-19:</a:t>
            </a:r>
            <a:r>
              <a:rPr lang="en-GB" b="1" dirty="0">
                <a:solidFill>
                  <a:srgbClr val="FFFF00"/>
                </a:solidFill>
              </a:rPr>
              <a:t>15</a:t>
            </a:r>
            <a:r>
              <a:rPr lang="bg-BG" b="1" dirty="0">
                <a:solidFill>
                  <a:srgbClr val="FFFF00"/>
                </a:solidFill>
              </a:rPr>
              <a:t> </a:t>
            </a:r>
            <a:r>
              <a:rPr lang="bg-BG" b="1" dirty="0"/>
              <a:t>ч. – </a:t>
            </a:r>
            <a:r>
              <a:rPr lang="en-US" b="1" dirty="0"/>
              <a:t>State of the art</a:t>
            </a:r>
            <a:endParaRPr lang="bg-BG" b="1" dirty="0"/>
          </a:p>
          <a:p>
            <a:r>
              <a:rPr lang="bg-BG" b="1" dirty="0">
                <a:solidFill>
                  <a:srgbClr val="FFFF00"/>
                </a:solidFill>
              </a:rPr>
              <a:t>1</a:t>
            </a:r>
            <a:r>
              <a:rPr lang="en-GB" b="1" dirty="0">
                <a:solidFill>
                  <a:srgbClr val="FFFF00"/>
                </a:solidFill>
              </a:rPr>
              <a:t>8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GB" b="1" dirty="0">
                <a:solidFill>
                  <a:srgbClr val="FFFF00"/>
                </a:solidFill>
              </a:rPr>
              <a:t>15</a:t>
            </a:r>
            <a:r>
              <a:rPr lang="bg-BG" b="1" dirty="0">
                <a:solidFill>
                  <a:srgbClr val="FFFF00"/>
                </a:solidFill>
              </a:rPr>
              <a:t>-</a:t>
            </a:r>
            <a:r>
              <a:rPr lang="en-GB" b="1" dirty="0">
                <a:solidFill>
                  <a:srgbClr val="FFFF00"/>
                </a:solidFill>
              </a:rPr>
              <a:t>18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GB" b="1" dirty="0">
                <a:solidFill>
                  <a:srgbClr val="FFFF00"/>
                </a:solidFill>
              </a:rPr>
              <a:t>45 </a:t>
            </a:r>
            <a:r>
              <a:rPr lang="bg-BG" b="1" dirty="0"/>
              <a:t>Съвременни аспекти на кардиохирургията -  Проф. Пламен Панайотов</a:t>
            </a:r>
          </a:p>
          <a:p>
            <a:r>
              <a:rPr lang="en-GB" b="1" dirty="0">
                <a:solidFill>
                  <a:srgbClr val="FFFF00"/>
                </a:solidFill>
              </a:rPr>
              <a:t>18</a:t>
            </a:r>
            <a:r>
              <a:rPr lang="bg-BG" b="1" dirty="0">
                <a:solidFill>
                  <a:srgbClr val="FFFF00"/>
                </a:solidFill>
              </a:rPr>
              <a:t>:45-</a:t>
            </a:r>
            <a:r>
              <a:rPr lang="en-GB" b="1" dirty="0">
                <a:solidFill>
                  <a:srgbClr val="FFFF00"/>
                </a:solidFill>
              </a:rPr>
              <a:t>19</a:t>
            </a:r>
            <a:r>
              <a:rPr lang="bg-BG" b="1" dirty="0">
                <a:solidFill>
                  <a:srgbClr val="FFFF00"/>
                </a:solidFill>
              </a:rPr>
              <a:t>:15 </a:t>
            </a:r>
            <a:r>
              <a:rPr lang="bg-BG" b="1" dirty="0"/>
              <a:t>Съвременно антикоагулантно лечение – проф. Лиана Герчева</a:t>
            </a:r>
          </a:p>
          <a:p>
            <a:r>
              <a:rPr lang="bg-BG" b="1" dirty="0">
                <a:solidFill>
                  <a:srgbClr val="FFFF00"/>
                </a:solidFill>
              </a:rPr>
              <a:t>19:30-20:30</a:t>
            </a:r>
            <a:r>
              <a:rPr lang="bg-BG" b="1" dirty="0"/>
              <a:t> – Клиничен симпозиум </a:t>
            </a:r>
            <a:r>
              <a:rPr lang="bg-BG" b="1" dirty="0" smtClean="0"/>
              <a:t>„</a:t>
            </a:r>
            <a:r>
              <a:rPr lang="en-US" b="1" dirty="0" smtClean="0"/>
              <a:t>IBS</a:t>
            </a:r>
            <a:r>
              <a:rPr lang="bg-BG" b="1" dirty="0" smtClean="0"/>
              <a:t>”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82826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800" dirty="0"/>
          </a:p>
        </p:txBody>
      </p:sp>
      <p:pic>
        <p:nvPicPr>
          <p:cNvPr id="4" name="Picture 5" descr="C:\Users\mr6\Documents\My Doc\Gastroforum Varna\Gastroforum Varna 2017\Meditsinski_kolezh_MU-Var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78046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1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UPDATE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8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rgbClr val="FFFF00"/>
                </a:solidFill>
              </a:rPr>
              <a:t>25 ноември 2018 г., неделя</a:t>
            </a:r>
            <a:endParaRPr lang="bg-BG" sz="4000" dirty="0">
              <a:solidFill>
                <a:srgbClr val="FFFF00"/>
              </a:solidFill>
            </a:endParaRPr>
          </a:p>
          <a:p>
            <a:endParaRPr lang="en-US" b="1" dirty="0" smtClean="0"/>
          </a:p>
          <a:p>
            <a:r>
              <a:rPr lang="bg-BG" sz="3400" b="1" dirty="0" smtClean="0">
                <a:solidFill>
                  <a:srgbClr val="FFFF00"/>
                </a:solidFill>
              </a:rPr>
              <a:t>9:00 </a:t>
            </a:r>
            <a:r>
              <a:rPr lang="bg-BG" sz="3400" b="1" dirty="0">
                <a:solidFill>
                  <a:srgbClr val="FFFF00"/>
                </a:solidFill>
              </a:rPr>
              <a:t>– 11:00 </a:t>
            </a:r>
            <a:r>
              <a:rPr lang="bg-BG" sz="3400" b="1" dirty="0"/>
              <a:t>– VІ сесия (Хепатология)</a:t>
            </a:r>
          </a:p>
          <a:p>
            <a:r>
              <a:rPr lang="bg-BG" sz="3400" b="1" dirty="0"/>
              <a:t>Председатели: Доц. Ивайло Въжаров, доц. Диана Ганчева</a:t>
            </a:r>
          </a:p>
          <a:p>
            <a:pPr lvl="0"/>
            <a:r>
              <a:rPr lang="bg-BG" sz="3400" b="1" dirty="0">
                <a:solidFill>
                  <a:srgbClr val="FFFF00"/>
                </a:solidFill>
              </a:rPr>
              <a:t>9:15-9:35 </a:t>
            </a:r>
            <a:r>
              <a:rPr lang="bg-BG" sz="3400" b="1" dirty="0"/>
              <a:t>Ехинокок на черния дроб   -  Антония Атанасова</a:t>
            </a:r>
          </a:p>
          <a:p>
            <a:pPr lvl="0"/>
            <a:r>
              <a:rPr lang="bg-BG" sz="3400" b="1" dirty="0"/>
              <a:t>09:35-10:55 Микробиом и болести на черния дроб – Ивайло Въжаров</a:t>
            </a:r>
          </a:p>
          <a:p>
            <a:pPr lvl="0"/>
            <a:r>
              <a:rPr lang="bg-BG" sz="3400" b="1" dirty="0">
                <a:solidFill>
                  <a:srgbClr val="FFFF00"/>
                </a:solidFill>
              </a:rPr>
              <a:t>09:55-10:15</a:t>
            </a:r>
            <a:r>
              <a:rPr lang="bg-BG" sz="3400" b="1" dirty="0"/>
              <a:t> - Можем ли да се предпазим от НАМЧБ – Павлина Бойкова</a:t>
            </a:r>
          </a:p>
          <a:p>
            <a:pPr lvl="0"/>
            <a:r>
              <a:rPr lang="bg-BG" sz="3400" b="1" dirty="0">
                <a:solidFill>
                  <a:srgbClr val="FFFF00"/>
                </a:solidFill>
              </a:rPr>
              <a:t>10:15-10:3</a:t>
            </a:r>
            <a:r>
              <a:rPr lang="en-US" sz="3400" b="1" dirty="0">
                <a:solidFill>
                  <a:srgbClr val="FFFF00"/>
                </a:solidFill>
              </a:rPr>
              <a:t>5</a:t>
            </a:r>
            <a:r>
              <a:rPr lang="bg-BG" sz="3400" b="1" dirty="0">
                <a:solidFill>
                  <a:srgbClr val="FFFF00"/>
                </a:solidFill>
              </a:rPr>
              <a:t>-</a:t>
            </a:r>
            <a:r>
              <a:rPr lang="bg-BG" sz="3400" b="1" dirty="0"/>
              <a:t> Има ли безопасна доза алкохол – Да! Николай Георгиев</a:t>
            </a:r>
          </a:p>
          <a:p>
            <a:pPr lvl="0"/>
            <a:r>
              <a:rPr lang="bg-BG" sz="3400" b="1" dirty="0">
                <a:solidFill>
                  <a:srgbClr val="FFFF00"/>
                </a:solidFill>
              </a:rPr>
              <a:t>10:3</a:t>
            </a:r>
            <a:r>
              <a:rPr lang="en-US" sz="3400" b="1" dirty="0">
                <a:solidFill>
                  <a:srgbClr val="FFFF00"/>
                </a:solidFill>
              </a:rPr>
              <a:t>5</a:t>
            </a:r>
            <a:r>
              <a:rPr lang="bg-BG" sz="3400" b="1" dirty="0">
                <a:solidFill>
                  <a:srgbClr val="FFFF00"/>
                </a:solidFill>
              </a:rPr>
              <a:t>-</a:t>
            </a:r>
            <a:r>
              <a:rPr lang="en-US" sz="3400" b="1" dirty="0">
                <a:solidFill>
                  <a:srgbClr val="FFFF00"/>
                </a:solidFill>
              </a:rPr>
              <a:t>1</a:t>
            </a:r>
            <a:r>
              <a:rPr lang="bg-BG" sz="3400" b="1" dirty="0">
                <a:solidFill>
                  <a:srgbClr val="FFFF00"/>
                </a:solidFill>
              </a:rPr>
              <a:t>0</a:t>
            </a:r>
            <a:r>
              <a:rPr lang="en-US" sz="3400" b="1" dirty="0">
                <a:solidFill>
                  <a:srgbClr val="FFFF00"/>
                </a:solidFill>
              </a:rPr>
              <a:t>:</a:t>
            </a:r>
            <a:r>
              <a:rPr lang="bg-BG" sz="3400" b="1" dirty="0">
                <a:solidFill>
                  <a:srgbClr val="FFFF00"/>
                </a:solidFill>
              </a:rPr>
              <a:t>55 </a:t>
            </a:r>
            <a:r>
              <a:rPr lang="bg-BG" sz="3400" b="1" dirty="0"/>
              <a:t>- Има ли безопасна доза алкохол – Не! Деница </a:t>
            </a:r>
            <a:r>
              <a:rPr lang="bg-BG" sz="3400" b="1" dirty="0" smtClean="0"/>
              <a:t>Дуков</a:t>
            </a:r>
            <a:r>
              <a:rPr lang="en-US" sz="3400" b="1" dirty="0"/>
              <a:t>a</a:t>
            </a:r>
            <a:endParaRPr lang="bg-BG" sz="3400" b="1" dirty="0"/>
          </a:p>
        </p:txBody>
      </p:sp>
    </p:spTree>
    <p:extLst>
      <p:ext uri="{BB962C8B-B14F-4D97-AF65-F5344CB8AC3E}">
        <p14:creationId xmlns:p14="http://schemas.microsoft.com/office/powerpoint/2010/main" val="82321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800" b="1" dirty="0">
                <a:solidFill>
                  <a:srgbClr val="FFFF00"/>
                </a:solidFill>
              </a:rPr>
              <a:t>23-25 </a:t>
            </a:r>
            <a:r>
              <a:rPr lang="bg-BG" sz="2800" b="1" dirty="0">
                <a:solidFill>
                  <a:srgbClr val="FFFF00"/>
                </a:solidFill>
              </a:rPr>
              <a:t>ноември 201</a:t>
            </a:r>
            <a:r>
              <a:rPr lang="en-US" sz="2800" b="1" dirty="0">
                <a:solidFill>
                  <a:srgbClr val="FFFF00"/>
                </a:solidFill>
              </a:rPr>
              <a:t>8 </a:t>
            </a:r>
            <a:r>
              <a:rPr lang="bg-BG" sz="2800" b="1" dirty="0">
                <a:solidFill>
                  <a:srgbClr val="FFFF00"/>
                </a:solidFill>
              </a:rPr>
              <a:t> НОВОСТИ</a:t>
            </a:r>
            <a:r>
              <a:rPr lang="bg-BG" sz="2800" dirty="0">
                <a:solidFill>
                  <a:srgbClr val="FFFF00"/>
                </a:solidFill>
              </a:rPr>
              <a:t/>
            </a:r>
            <a:br>
              <a:rPr lang="bg-BG" sz="2800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GASTROFORUM VARNA 201</a:t>
            </a:r>
            <a:r>
              <a:rPr lang="bg-BG" sz="2800" b="1" dirty="0">
                <a:solidFill>
                  <a:srgbClr val="FFFF00"/>
                </a:solidFill>
              </a:rPr>
              <a:t>8 </a:t>
            </a:r>
            <a:r>
              <a:rPr lang="en-US" sz="2800" b="1" dirty="0">
                <a:solidFill>
                  <a:srgbClr val="FFFF00"/>
                </a:solidFill>
              </a:rPr>
              <a:t>– UPDATE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g-BG" sz="4000" b="1" dirty="0">
                <a:solidFill>
                  <a:srgbClr val="FFFF00"/>
                </a:solidFill>
              </a:rPr>
              <a:t>25 ноември 2018 г., неделя</a:t>
            </a:r>
            <a:endParaRPr lang="bg-BG" sz="4000" dirty="0">
              <a:solidFill>
                <a:srgbClr val="FFFF00"/>
              </a:solidFill>
            </a:endParaRPr>
          </a:p>
          <a:p>
            <a:r>
              <a:rPr lang="bg-BG" b="1" dirty="0" smtClean="0">
                <a:solidFill>
                  <a:srgbClr val="FFFF00"/>
                </a:solidFill>
              </a:rPr>
              <a:t>11:</a:t>
            </a:r>
            <a:r>
              <a:rPr lang="en-US" b="1" dirty="0">
                <a:solidFill>
                  <a:srgbClr val="FFFF00"/>
                </a:solidFill>
              </a:rPr>
              <a:t>30</a:t>
            </a:r>
            <a:r>
              <a:rPr lang="bg-BG" b="1" dirty="0">
                <a:solidFill>
                  <a:srgbClr val="FFFF00"/>
                </a:solidFill>
              </a:rPr>
              <a:t>–13:</a:t>
            </a:r>
            <a:r>
              <a:rPr lang="en-US" b="1" dirty="0">
                <a:solidFill>
                  <a:srgbClr val="FFFF00"/>
                </a:solidFill>
              </a:rPr>
              <a:t>00</a:t>
            </a:r>
            <a:r>
              <a:rPr lang="bg-BG" b="1" dirty="0">
                <a:solidFill>
                  <a:srgbClr val="FFFF00"/>
                </a:solidFill>
              </a:rPr>
              <a:t> </a:t>
            </a:r>
            <a:r>
              <a:rPr lang="bg-BG" b="1" dirty="0"/>
              <a:t>– VІІ сесия (Панкреас+ГЕ + Хепатология + Хранене)</a:t>
            </a:r>
          </a:p>
          <a:p>
            <a:r>
              <a:rPr lang="bg-BG" b="1" dirty="0"/>
              <a:t>Председатели: Проф. Искрен Коцев и доц. Мария Атанасова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11:</a:t>
            </a:r>
            <a:r>
              <a:rPr lang="en-US" b="1" dirty="0">
                <a:solidFill>
                  <a:srgbClr val="FFFF00"/>
                </a:solidFill>
              </a:rPr>
              <a:t>30</a:t>
            </a:r>
            <a:r>
              <a:rPr lang="bg-BG" b="1" dirty="0">
                <a:solidFill>
                  <a:srgbClr val="FFFF00"/>
                </a:solidFill>
              </a:rPr>
              <a:t>-11:</a:t>
            </a:r>
            <a:r>
              <a:rPr lang="en-US" b="1" dirty="0">
                <a:solidFill>
                  <a:srgbClr val="FFFF00"/>
                </a:solidFill>
              </a:rPr>
              <a:t>45 </a:t>
            </a:r>
            <a:r>
              <a:rPr lang="bg-BG" b="1" dirty="0"/>
              <a:t>– Можем ли да излекуваме болестта на Крон с антибиотици? –Августина Георгиева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11:</a:t>
            </a:r>
            <a:r>
              <a:rPr lang="en-US" b="1" dirty="0">
                <a:solidFill>
                  <a:srgbClr val="FFFF00"/>
                </a:solidFill>
              </a:rPr>
              <a:t>45</a:t>
            </a:r>
            <a:r>
              <a:rPr lang="bg-BG" b="1" dirty="0">
                <a:solidFill>
                  <a:srgbClr val="FFFF00"/>
                </a:solidFill>
              </a:rPr>
              <a:t>-1</a:t>
            </a:r>
            <a:r>
              <a:rPr lang="en-US" b="1" dirty="0">
                <a:solidFill>
                  <a:srgbClr val="FFFF00"/>
                </a:solidFill>
              </a:rPr>
              <a:t>2:00 </a:t>
            </a:r>
            <a:r>
              <a:rPr lang="bg-BG" b="1" dirty="0"/>
              <a:t>Можем ли да се предпазим от панкреасен рак? – Павлина Бойкова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00:</a:t>
            </a:r>
            <a:r>
              <a:rPr lang="bg-BG" b="1" dirty="0">
                <a:solidFill>
                  <a:srgbClr val="FFFF00"/>
                </a:solidFill>
              </a:rPr>
              <a:t>12</a:t>
            </a:r>
            <a:r>
              <a:rPr lang="en-US" b="1" dirty="0">
                <a:solidFill>
                  <a:srgbClr val="FFFF00"/>
                </a:solidFill>
              </a:rPr>
              <a:t>:15 </a:t>
            </a:r>
            <a:r>
              <a:rPr lang="bg-BG" b="1" dirty="0"/>
              <a:t>– Можем ли да се предпазим от холангиоцелуларен карцином – Диана Ганчева</a:t>
            </a:r>
          </a:p>
          <a:p>
            <a:pPr lvl="0"/>
            <a:r>
              <a:rPr lang="en-US" b="1" dirty="0">
                <a:solidFill>
                  <a:srgbClr val="FFFF00"/>
                </a:solidFill>
              </a:rPr>
              <a:t>12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15-12:30 </a:t>
            </a:r>
            <a:r>
              <a:rPr lang="bg-BG" b="1" dirty="0"/>
              <a:t>- Можем ли да се предпазим от ХЦК? – Соня Банова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12:</a:t>
            </a:r>
            <a:r>
              <a:rPr lang="en-US" b="1" dirty="0">
                <a:solidFill>
                  <a:srgbClr val="FFFF00"/>
                </a:solidFill>
              </a:rPr>
              <a:t>30</a:t>
            </a:r>
            <a:r>
              <a:rPr lang="bg-BG" b="1" dirty="0">
                <a:solidFill>
                  <a:srgbClr val="FFFF00"/>
                </a:solidFill>
              </a:rPr>
              <a:t>-12:</a:t>
            </a:r>
            <a:r>
              <a:rPr lang="en-US" b="1" dirty="0">
                <a:solidFill>
                  <a:srgbClr val="FFFF00"/>
                </a:solidFill>
              </a:rPr>
              <a:t>45</a:t>
            </a:r>
            <a:r>
              <a:rPr lang="en-US" b="1" dirty="0"/>
              <a:t> </a:t>
            </a:r>
            <a:r>
              <a:rPr lang="bg-BG" b="1" dirty="0"/>
              <a:t>– Как да се храним здравословно?– Лили Грудева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12:</a:t>
            </a:r>
            <a:r>
              <a:rPr lang="en-US" b="1" dirty="0">
                <a:solidFill>
                  <a:srgbClr val="FFFF00"/>
                </a:solidFill>
              </a:rPr>
              <a:t>45</a:t>
            </a:r>
            <a:r>
              <a:rPr lang="bg-BG" b="1" dirty="0">
                <a:solidFill>
                  <a:srgbClr val="FFFF00"/>
                </a:solidFill>
              </a:rPr>
              <a:t>-1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bg-BG" b="1" dirty="0">
                <a:solidFill>
                  <a:srgbClr val="FFFF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55 </a:t>
            </a:r>
            <a:r>
              <a:rPr lang="bg-BG" b="1" dirty="0"/>
              <a:t>– Постерна сесия – доц. Мария Атанасова, доц. Миглена Стамболийска, доц. Диана Ганчева</a:t>
            </a:r>
          </a:p>
          <a:p>
            <a:pPr lvl="0"/>
            <a:r>
              <a:rPr lang="bg-BG" b="1" dirty="0">
                <a:solidFill>
                  <a:srgbClr val="FFFF00"/>
                </a:solidFill>
              </a:rPr>
              <a:t>12:5</a:t>
            </a:r>
            <a:r>
              <a:rPr lang="en-US" b="1" dirty="0">
                <a:solidFill>
                  <a:srgbClr val="FFFF00"/>
                </a:solidFill>
              </a:rPr>
              <a:t>5</a:t>
            </a:r>
            <a:r>
              <a:rPr lang="bg-BG" b="1" dirty="0">
                <a:solidFill>
                  <a:srgbClr val="FFFF00"/>
                </a:solidFill>
              </a:rPr>
              <a:t>-13:00 </a:t>
            </a:r>
            <a:r>
              <a:rPr lang="bg-BG" b="1" dirty="0"/>
              <a:t>- Закриване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7053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r6\Documents\My Doc\Gastroforum Varna\Gastroforum Varna 2017\___-__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33931" cy="434339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76426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257800"/>
          </a:xfrm>
        </p:spPr>
        <p:txBody>
          <a:bodyPr>
            <a:normAutofit/>
          </a:bodyPr>
          <a:lstStyle/>
          <a:p>
            <a:r>
              <a:rPr lang="bg-BG" b="1" dirty="0" smtClean="0"/>
              <a:t>Организационният комитет и Клиниката по гастроентерология канят всички желаещи колеги, специализанти, стажант-лекари и студенти да участват в Гастрофорум 2018!</a:t>
            </a:r>
          </a:p>
          <a:p>
            <a:pPr marL="0" indent="0" algn="ctr">
              <a:buNone/>
            </a:pPr>
            <a:r>
              <a:rPr lang="bg-BG" b="1" dirty="0" smtClean="0"/>
              <a:t>Заповядайте!</a:t>
            </a:r>
          </a:p>
          <a:p>
            <a:pPr marL="0" indent="0" algn="ctr">
              <a:buNone/>
            </a:pPr>
            <a:endParaRPr lang="bg-BG" b="1" dirty="0" smtClean="0"/>
          </a:p>
          <a:p>
            <a:pPr marL="0" indent="0" algn="ctr">
              <a:buNone/>
            </a:pPr>
            <a:r>
              <a:rPr lang="bg-BG" b="1" dirty="0" smtClean="0"/>
              <a:t> Петък следобяд от 16:30 ч., събота и неделя!</a:t>
            </a:r>
          </a:p>
          <a:p>
            <a:pPr marL="0" indent="0" algn="ctr">
              <a:buNone/>
            </a:pPr>
            <a:r>
              <a:rPr lang="bg-BG" b="1" dirty="0" smtClean="0"/>
              <a:t> Хотел „Лилия“, „Златни пясъци“</a:t>
            </a:r>
          </a:p>
          <a:p>
            <a:pPr marL="0" indent="0" algn="ctr">
              <a:buNone/>
            </a:pPr>
            <a:r>
              <a:rPr lang="bg-BG" b="1" dirty="0" smtClean="0"/>
              <a:t>23 ноември 2018 – 25 ноември 2018</a:t>
            </a:r>
            <a:endParaRPr lang="bg-BG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50462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r6\Documents\My Doc\Gastroforum Varna\Gastroforum Varna 2017\13_30_18_MAINBUILD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516293" cy="3886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7144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>
                <a:solidFill>
                  <a:srgbClr val="FFFF00"/>
                </a:solidFill>
              </a:rPr>
              <a:t>ЧЕРНО МОРЕ В </a:t>
            </a:r>
            <a:r>
              <a:rPr lang="bg-BG" sz="2400" b="1" dirty="0" smtClean="0">
                <a:solidFill>
                  <a:srgbClr val="FFFF00"/>
                </a:solidFill>
              </a:rPr>
              <a:t>ГЕ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>
                <a:solidFill>
                  <a:srgbClr val="FFFF00"/>
                </a:solidFill>
              </a:rPr>
              <a:t>– BLACK SEA IN </a:t>
            </a:r>
            <a:r>
              <a:rPr lang="en-US" sz="2400" b="1" dirty="0" smtClean="0">
                <a:solidFill>
                  <a:srgbClr val="FFFF00"/>
                </a:solidFill>
              </a:rPr>
              <a:t>GASTROENTEROLOGY</a:t>
            </a:r>
            <a:endParaRPr lang="bg-BG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9525000" cy="58949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bg-BG" sz="8000" b="1" dirty="0" smtClean="0"/>
              <a:t>ОРГАНИЗАЦИОНЕН КОМИТЕТ</a:t>
            </a:r>
            <a:endParaRPr lang="bg-BG" sz="8000" dirty="0"/>
          </a:p>
          <a:p>
            <a:r>
              <a:rPr lang="bg-BG" sz="8000" b="1" dirty="0"/>
              <a:t>Почетни председатели: </a:t>
            </a:r>
            <a:endParaRPr lang="bg-BG" sz="8000" dirty="0"/>
          </a:p>
          <a:p>
            <a:r>
              <a:rPr lang="bg-BG" sz="8000" b="1" dirty="0"/>
              <a:t>Проф. д-р Красимир Иванов, д.м.н., Ректор на </a:t>
            </a:r>
            <a:r>
              <a:rPr lang="bg-BG" sz="8000" b="1" dirty="0" smtClean="0"/>
              <a:t>МУ, </a:t>
            </a:r>
            <a:r>
              <a:rPr lang="bg-BG" sz="8000" b="1" dirty="0"/>
              <a:t>гр. Варна</a:t>
            </a:r>
            <a:endParaRPr lang="bg-BG" sz="8000" dirty="0"/>
          </a:p>
          <a:p>
            <a:r>
              <a:rPr lang="bg-BG" sz="8000" b="1" dirty="0"/>
              <a:t>Проф. д-р Валентин Игнатов, д.м., Изпълнителен директор на УМБАЛ „Св. Марина”, гр. Варна</a:t>
            </a:r>
            <a:endParaRPr lang="bg-BG" sz="8000" dirty="0"/>
          </a:p>
          <a:p>
            <a:r>
              <a:rPr lang="bg-BG" sz="4000" b="1" dirty="0"/>
              <a:t> </a:t>
            </a:r>
            <a:endParaRPr lang="bg-BG" sz="4000" dirty="0"/>
          </a:p>
          <a:p>
            <a:r>
              <a:rPr lang="bg-BG" sz="7200" b="1" i="1" dirty="0"/>
              <a:t>Председатели</a:t>
            </a:r>
            <a:r>
              <a:rPr lang="bg-BG" sz="7200" b="1" dirty="0"/>
              <a:t>: </a:t>
            </a:r>
            <a:endParaRPr lang="bg-BG" sz="7200" dirty="0"/>
          </a:p>
          <a:p>
            <a:r>
              <a:rPr lang="bg-BG" sz="7200" b="1" dirty="0"/>
              <a:t>Проф. д-р Искрен Коцев, д.м.н.		</a:t>
            </a:r>
            <a:endParaRPr lang="bg-BG" sz="7200" dirty="0"/>
          </a:p>
          <a:p>
            <a:r>
              <a:rPr lang="bg-BG" sz="7200" b="1" dirty="0"/>
              <a:t>Доц. д-р Мария Атанасова, д.м.</a:t>
            </a:r>
            <a:r>
              <a:rPr lang="bg-BG" sz="6400" b="1" dirty="0"/>
              <a:t>	</a:t>
            </a:r>
            <a:r>
              <a:rPr lang="bg-BG" sz="6400" b="1" i="1" dirty="0"/>
              <a:t> </a:t>
            </a:r>
            <a:endParaRPr lang="bg-BG" sz="6400" dirty="0"/>
          </a:p>
          <a:p>
            <a:endParaRPr lang="bg-BG" sz="6400" b="1" i="1" dirty="0" smtClean="0"/>
          </a:p>
          <a:p>
            <a:r>
              <a:rPr lang="bg-BG" sz="6400" b="1" i="1" dirty="0" smtClean="0"/>
              <a:t>Членове</a:t>
            </a:r>
            <a:r>
              <a:rPr lang="bg-BG" sz="6400" b="1" dirty="0"/>
              <a:t>:</a:t>
            </a:r>
          </a:p>
          <a:p>
            <a:r>
              <a:rPr lang="bg-BG" sz="6400" b="1" dirty="0"/>
              <a:t>Доц. д-р  Милко Мирчев, д.м	</a:t>
            </a:r>
            <a:r>
              <a:rPr lang="en-US" sz="6400" b="1" dirty="0"/>
              <a:t>    </a:t>
            </a:r>
            <a:r>
              <a:rPr lang="en-US" sz="6400" b="1" dirty="0" smtClean="0"/>
              <a:t>                                   </a:t>
            </a:r>
            <a:r>
              <a:rPr lang="bg-BG" sz="6400" b="1" dirty="0" smtClean="0"/>
              <a:t>Доц</a:t>
            </a:r>
            <a:r>
              <a:rPr lang="bg-BG" sz="6400" b="1" dirty="0"/>
              <a:t>. д-р Ирина Иванова,д.м</a:t>
            </a:r>
          </a:p>
          <a:p>
            <a:r>
              <a:rPr lang="bg-BG" sz="6400" b="1" dirty="0"/>
              <a:t>Доц. д-р Мигл. Стамболийска,д.м	</a:t>
            </a:r>
            <a:r>
              <a:rPr lang="en-US" sz="6400" b="1" dirty="0"/>
              <a:t>   </a:t>
            </a:r>
            <a:r>
              <a:rPr lang="en-US" sz="6400" b="1" dirty="0" smtClean="0"/>
              <a:t>              </a:t>
            </a:r>
            <a:r>
              <a:rPr lang="bg-BG" sz="6400" b="1" dirty="0" smtClean="0"/>
              <a:t>                      Доц</a:t>
            </a:r>
            <a:r>
              <a:rPr lang="bg-BG" sz="6400" b="1" dirty="0"/>
              <a:t>. д-р Диана Ганчева,д</a:t>
            </a:r>
            <a:r>
              <a:rPr lang="en-US" sz="6400" b="1" dirty="0"/>
              <a:t>.</a:t>
            </a:r>
            <a:r>
              <a:rPr lang="bg-BG" sz="6400" b="1" dirty="0"/>
              <a:t>м</a:t>
            </a:r>
          </a:p>
          <a:p>
            <a:r>
              <a:rPr lang="bg-BG" sz="6400" b="1" dirty="0"/>
              <a:t>Доц. д-р Ант. Атанасова, д.м</a:t>
            </a:r>
            <a:r>
              <a:rPr lang="en-US" sz="6400" b="1" dirty="0"/>
              <a:t>       </a:t>
            </a:r>
            <a:r>
              <a:rPr lang="en-US" sz="6400" b="1" dirty="0" smtClean="0"/>
              <a:t>                                  </a:t>
            </a:r>
            <a:r>
              <a:rPr lang="bg-BG" sz="6400" b="1" dirty="0" smtClean="0"/>
              <a:t>                Проф</a:t>
            </a:r>
            <a:r>
              <a:rPr lang="bg-BG" sz="6400" b="1" dirty="0"/>
              <a:t>. д-р Ивайло Въжаров,д.м.</a:t>
            </a:r>
          </a:p>
          <a:p>
            <a:r>
              <a:rPr lang="bg-BG" sz="6400" b="1" dirty="0"/>
              <a:t>Д-р Иван Шалев</a:t>
            </a:r>
            <a:r>
              <a:rPr lang="en-US" sz="6400" b="1" dirty="0"/>
              <a:t>                                             </a:t>
            </a:r>
            <a:r>
              <a:rPr lang="en-US" sz="6400" b="1" dirty="0" smtClean="0"/>
              <a:t>                  </a:t>
            </a:r>
            <a:r>
              <a:rPr lang="bg-BG" sz="6400" b="1" dirty="0" smtClean="0"/>
              <a:t>                </a:t>
            </a:r>
            <a:r>
              <a:rPr lang="en-US" sz="6400" b="1" dirty="0" smtClean="0"/>
              <a:t> </a:t>
            </a:r>
            <a:r>
              <a:rPr lang="bg-BG" sz="6400" b="1" dirty="0" smtClean="0"/>
              <a:t>Д-р Павлина </a:t>
            </a:r>
            <a:r>
              <a:rPr lang="bg-BG" sz="6400" b="1" dirty="0"/>
              <a:t>Бойкова</a:t>
            </a:r>
          </a:p>
          <a:p>
            <a:r>
              <a:rPr lang="bg-BG" sz="6400" b="1" dirty="0"/>
              <a:t>Д-р Лили Грудева,д.м.	</a:t>
            </a:r>
            <a:r>
              <a:rPr lang="en-US" sz="6400" b="1" dirty="0"/>
              <a:t>                     </a:t>
            </a:r>
            <a:r>
              <a:rPr lang="en-US" sz="6400" b="1" dirty="0" smtClean="0"/>
              <a:t>                </a:t>
            </a:r>
            <a:r>
              <a:rPr lang="bg-BG" sz="6400" b="1" dirty="0" smtClean="0"/>
              <a:t>                    </a:t>
            </a:r>
            <a:r>
              <a:rPr lang="en-US" sz="6400" b="1" dirty="0" smtClean="0"/>
              <a:t> </a:t>
            </a:r>
            <a:r>
              <a:rPr lang="bg-BG" sz="6400" b="1" dirty="0"/>
              <a:t>Д-р Деница Дукова, д.м.</a:t>
            </a:r>
          </a:p>
          <a:p>
            <a:r>
              <a:rPr lang="bg-BG" sz="6400" b="1" dirty="0"/>
              <a:t>Д-р Николай Георгиев	           </a:t>
            </a:r>
            <a:r>
              <a:rPr lang="en-US" sz="6400" b="1" dirty="0"/>
              <a:t>               </a:t>
            </a:r>
            <a:r>
              <a:rPr lang="en-US" sz="6400" b="1" dirty="0" smtClean="0"/>
              <a:t>             </a:t>
            </a:r>
            <a:r>
              <a:rPr lang="bg-BG" sz="6400" b="1" dirty="0" smtClean="0"/>
              <a:t>                  Д-р </a:t>
            </a:r>
            <a:r>
              <a:rPr lang="bg-BG" sz="6400" b="1" dirty="0"/>
              <a:t>Соня Банова, д.м.</a:t>
            </a:r>
          </a:p>
          <a:p>
            <a:r>
              <a:rPr lang="bg-BG" sz="6400" b="1" dirty="0"/>
              <a:t>Д-р Августина Георгиева, д.м.	</a:t>
            </a:r>
            <a:r>
              <a:rPr lang="en-US" sz="6400" b="1" dirty="0"/>
              <a:t>                      </a:t>
            </a:r>
            <a:r>
              <a:rPr lang="en-US" sz="6400" b="1" dirty="0" smtClean="0"/>
              <a:t>                </a:t>
            </a:r>
            <a:r>
              <a:rPr lang="bg-BG" sz="6400" b="1" dirty="0" smtClean="0"/>
              <a:t>Д-р </a:t>
            </a:r>
            <a:r>
              <a:rPr lang="bg-BG" sz="6400" b="1" dirty="0"/>
              <a:t>Динко Динев </a:t>
            </a:r>
          </a:p>
          <a:p>
            <a:r>
              <a:rPr lang="bg-BG" sz="6400" b="1" dirty="0"/>
              <a:t>Камелия </a:t>
            </a:r>
            <a:r>
              <a:rPr lang="bg-BG" sz="6400" b="1" dirty="0" smtClean="0"/>
              <a:t>Василева</a:t>
            </a:r>
            <a:r>
              <a:rPr lang="en-US" sz="6400" b="1" dirty="0"/>
              <a:t> </a:t>
            </a:r>
            <a:r>
              <a:rPr lang="en-US" sz="6400" b="1" dirty="0" smtClean="0"/>
              <a:t>                                                          </a:t>
            </a:r>
            <a:r>
              <a:rPr lang="bg-BG" sz="6400" b="1" dirty="0" smtClean="0"/>
              <a:t>              Ст.мед.сестра </a:t>
            </a:r>
            <a:r>
              <a:rPr lang="bg-BG" sz="6400" b="1" dirty="0"/>
              <a:t>Й. Пенева </a:t>
            </a:r>
          </a:p>
          <a:p>
            <a:r>
              <a:rPr lang="bg-BG" sz="6400" b="1" dirty="0"/>
              <a:t>Мед.сестра Нина Трифонова  	</a:t>
            </a:r>
            <a:r>
              <a:rPr lang="en-US" sz="6400" b="1" dirty="0"/>
              <a:t>            </a:t>
            </a:r>
            <a:r>
              <a:rPr lang="en-US" sz="6400" b="1" dirty="0" smtClean="0"/>
              <a:t>                          </a:t>
            </a:r>
            <a:r>
              <a:rPr lang="bg-BG" sz="6400" b="1" dirty="0" smtClean="0"/>
              <a:t>Мед.сестра </a:t>
            </a:r>
            <a:r>
              <a:rPr lang="bg-BG" sz="6400" b="1" dirty="0"/>
              <a:t>Т. Спасова </a:t>
            </a:r>
          </a:p>
          <a:p>
            <a:r>
              <a:rPr lang="bg-BG" sz="6400" b="1" dirty="0"/>
              <a:t>Мед.сестра Милена Димитрова </a:t>
            </a:r>
            <a:r>
              <a:rPr lang="en-US" sz="6400" b="1" dirty="0"/>
              <a:t>    </a:t>
            </a:r>
            <a:r>
              <a:rPr lang="en-US" sz="6400" b="1" dirty="0" smtClean="0"/>
              <a:t>                             </a:t>
            </a:r>
            <a:r>
              <a:rPr lang="bg-BG" sz="6400" b="1" dirty="0" smtClean="0"/>
              <a:t>               Мед</a:t>
            </a:r>
            <a:r>
              <a:rPr lang="bg-BG" sz="6400" b="1" dirty="0"/>
              <a:t>. сестра Виолета Вичкова</a:t>
            </a:r>
          </a:p>
          <a:p>
            <a:r>
              <a:rPr lang="bg-BG" sz="6400" b="1" dirty="0"/>
              <a:t>Мед.сестра Нели Златева</a:t>
            </a:r>
            <a:r>
              <a:rPr lang="en-US" sz="6400" b="1" dirty="0"/>
              <a:t>                       </a:t>
            </a:r>
            <a:r>
              <a:rPr lang="en-US" sz="6400" b="1" dirty="0" smtClean="0"/>
              <a:t>                        </a:t>
            </a:r>
            <a:r>
              <a:rPr lang="bg-BG" sz="6400" b="1" dirty="0" smtClean="0"/>
              <a:t>               Мед.сестра </a:t>
            </a:r>
            <a:r>
              <a:rPr lang="bg-BG" sz="6400" b="1" dirty="0"/>
              <a:t>М. Йорданова</a:t>
            </a:r>
          </a:p>
          <a:p>
            <a:r>
              <a:rPr lang="bg-BG" sz="6400" b="1" dirty="0"/>
              <a:t>Мед. сестра Румяна Петрова   </a:t>
            </a:r>
            <a:r>
              <a:rPr lang="en-US" sz="6400" b="1" dirty="0"/>
              <a:t> </a:t>
            </a:r>
            <a:r>
              <a:rPr lang="en-US" sz="6400" b="1" dirty="0" smtClean="0"/>
              <a:t>                                     </a:t>
            </a:r>
            <a:r>
              <a:rPr lang="bg-BG" sz="6400" b="1" dirty="0" smtClean="0"/>
              <a:t>              Мед</a:t>
            </a:r>
            <a:r>
              <a:rPr lang="bg-BG" sz="6400" b="1" dirty="0"/>
              <a:t>. сестра Анастасия Николова</a:t>
            </a:r>
          </a:p>
          <a:p>
            <a:endParaRPr lang="bg-BG" sz="6400" b="1" dirty="0"/>
          </a:p>
        </p:txBody>
      </p:sp>
    </p:spTree>
    <p:extLst>
      <p:ext uri="{BB962C8B-B14F-4D97-AF65-F5344CB8AC3E}">
        <p14:creationId xmlns:p14="http://schemas.microsoft.com/office/powerpoint/2010/main" val="803367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solidFill>
                  <a:srgbClr val="FFFF00"/>
                </a:solidFill>
              </a:rPr>
              <a:t>Домакините</a:t>
            </a:r>
            <a:endParaRPr lang="bg-BG" sz="4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kotzev\Documents\My Doc\Gastroforum Varna\Gastroforum 2018\Final 1 20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42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solidFill>
                  <a:srgbClr val="FFFF00"/>
                </a:solidFill>
              </a:rPr>
              <a:t>Благодарност към нашите гости и лектори</a:t>
            </a:r>
            <a:r>
              <a:rPr lang="bg-BG" b="1" dirty="0" smtClean="0">
                <a:solidFill>
                  <a:srgbClr val="FFFF00"/>
                </a:solidFill>
              </a:rPr>
              <a:t>!</a:t>
            </a:r>
            <a:endParaRPr lang="bg-BG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C:\Users\kotzev\Documents\My Doc\Gastroforum Varna\Gastroforum 2018\final 2 2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54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4953000"/>
          </a:xfrm>
        </p:spPr>
        <p:txBody>
          <a:bodyPr>
            <a:normAutofit lnSpcReduction="10000"/>
          </a:bodyPr>
          <a:lstStyle/>
          <a:p>
            <a:r>
              <a:rPr lang="bg-BG" b="1" dirty="0" smtClean="0"/>
              <a:t>Медицински </a:t>
            </a:r>
            <a:r>
              <a:rPr lang="bg-BG" b="1" dirty="0"/>
              <a:t>университет, гр. </a:t>
            </a:r>
            <a:r>
              <a:rPr lang="bg-BG" b="1" dirty="0" smtClean="0"/>
              <a:t>Варна</a:t>
            </a:r>
            <a:endParaRPr lang="en-US" b="1" dirty="0" smtClean="0"/>
          </a:p>
          <a:p>
            <a:endParaRPr lang="bg-BG" dirty="0"/>
          </a:p>
          <a:p>
            <a:r>
              <a:rPr lang="bg-BG" b="1" dirty="0"/>
              <a:t>УМБАЛ „Св. Марина“, гр. </a:t>
            </a:r>
            <a:r>
              <a:rPr lang="bg-BG" b="1" dirty="0" smtClean="0"/>
              <a:t>Варна</a:t>
            </a:r>
            <a:endParaRPr lang="en-US" b="1" dirty="0" smtClean="0"/>
          </a:p>
          <a:p>
            <a:endParaRPr lang="bg-BG" dirty="0"/>
          </a:p>
          <a:p>
            <a:r>
              <a:rPr lang="bg-BG" b="1" dirty="0"/>
              <a:t>Българска академия на науките и </a:t>
            </a:r>
            <a:r>
              <a:rPr lang="bg-BG" b="1" dirty="0" smtClean="0"/>
              <a:t>изкуствата</a:t>
            </a:r>
            <a:endParaRPr lang="en-US" b="1" dirty="0" smtClean="0"/>
          </a:p>
          <a:p>
            <a:endParaRPr lang="bg-BG" dirty="0"/>
          </a:p>
          <a:p>
            <a:r>
              <a:rPr lang="bg-BG" b="1" dirty="0"/>
              <a:t>Българско дружество по </a:t>
            </a:r>
            <a:r>
              <a:rPr lang="bg-BG" b="1" dirty="0" smtClean="0"/>
              <a:t>гастроентерология</a:t>
            </a:r>
            <a:endParaRPr lang="en-US" b="1" dirty="0" smtClean="0"/>
          </a:p>
          <a:p>
            <a:endParaRPr lang="bg-BG" dirty="0"/>
          </a:p>
          <a:p>
            <a:r>
              <a:rPr lang="bg-BG" b="1" dirty="0"/>
              <a:t>Клиника по </a:t>
            </a:r>
            <a:r>
              <a:rPr lang="bg-BG" b="1" dirty="0" smtClean="0"/>
              <a:t>хепатогастроентерология</a:t>
            </a:r>
            <a:r>
              <a:rPr lang="bg-BG" b="1" dirty="0"/>
              <a:t> 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46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 smtClean="0">
                <a:solidFill>
                  <a:srgbClr val="FFFF00"/>
                </a:solidFill>
              </a:rPr>
              <a:t> </a:t>
            </a:r>
            <a:r>
              <a:rPr lang="bg-BG" sz="2400" b="1" dirty="0">
                <a:solidFill>
                  <a:srgbClr val="FFFF00"/>
                </a:solidFill>
              </a:rPr>
              <a:t>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 smtClean="0">
                <a:solidFill>
                  <a:srgbClr val="FFFF00"/>
                </a:solidFill>
              </a:rPr>
              <a:t>– </a:t>
            </a:r>
            <a:r>
              <a:rPr lang="en-US" sz="2400" b="1" dirty="0">
                <a:solidFill>
                  <a:srgbClr val="FFFF00"/>
                </a:solidFill>
              </a:rPr>
              <a:t>UPDATE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096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bg-BG" dirty="0"/>
          </a:p>
          <a:p>
            <a:pPr marL="0" indent="0" algn="ctr">
              <a:buNone/>
            </a:pPr>
            <a:r>
              <a:rPr lang="bg-BG" sz="6200" b="1" dirty="0" smtClean="0"/>
              <a:t>ПРОГРАМА</a:t>
            </a:r>
            <a:endParaRPr lang="en-US" sz="6200" b="1" dirty="0" smtClean="0"/>
          </a:p>
          <a:p>
            <a:pPr marL="0" indent="0" algn="ctr">
              <a:buNone/>
            </a:pPr>
            <a:r>
              <a:rPr lang="bg-BG" sz="6200" b="1" dirty="0" smtClean="0"/>
              <a:t>23 </a:t>
            </a:r>
            <a:r>
              <a:rPr lang="bg-BG" sz="6200" b="1" dirty="0"/>
              <a:t>ноември 2018 г., петък</a:t>
            </a:r>
            <a:endParaRPr lang="bg-BG" sz="6200" dirty="0"/>
          </a:p>
          <a:p>
            <a:r>
              <a:rPr lang="bg-BG" sz="6200" b="1" dirty="0">
                <a:solidFill>
                  <a:srgbClr val="FFFF00"/>
                </a:solidFill>
              </a:rPr>
              <a:t>16:00-16:</a:t>
            </a:r>
            <a:r>
              <a:rPr lang="en-US" sz="6200" b="1" dirty="0">
                <a:solidFill>
                  <a:srgbClr val="FFFF00"/>
                </a:solidFill>
              </a:rPr>
              <a:t>30 </a:t>
            </a:r>
            <a:r>
              <a:rPr lang="bg-BG" sz="6200" b="1" dirty="0"/>
              <a:t>Струнно трио (квартет)</a:t>
            </a:r>
          </a:p>
          <a:p>
            <a:r>
              <a:rPr lang="bg-BG" sz="6200" b="1" dirty="0">
                <a:solidFill>
                  <a:srgbClr val="FFFF00"/>
                </a:solidFill>
              </a:rPr>
              <a:t>16:</a:t>
            </a:r>
            <a:r>
              <a:rPr lang="en-US" sz="6200" b="1" dirty="0">
                <a:solidFill>
                  <a:srgbClr val="FFFF00"/>
                </a:solidFill>
              </a:rPr>
              <a:t>30</a:t>
            </a:r>
            <a:r>
              <a:rPr lang="bg-BG" sz="6200" b="1" dirty="0">
                <a:solidFill>
                  <a:srgbClr val="FFFF00"/>
                </a:solidFill>
              </a:rPr>
              <a:t>-17:00 </a:t>
            </a:r>
            <a:r>
              <a:rPr lang="bg-BG" sz="6200" b="1" dirty="0"/>
              <a:t>Официално откриване</a:t>
            </a:r>
          </a:p>
          <a:p>
            <a:endParaRPr lang="en-US" sz="6200" b="1" dirty="0" smtClean="0"/>
          </a:p>
          <a:p>
            <a:r>
              <a:rPr lang="bg-BG" sz="6200" b="1" dirty="0" smtClean="0">
                <a:solidFill>
                  <a:srgbClr val="FFFF00"/>
                </a:solidFill>
              </a:rPr>
              <a:t>17:00 </a:t>
            </a:r>
            <a:r>
              <a:rPr lang="bg-BG" sz="6200" b="1" dirty="0">
                <a:solidFill>
                  <a:srgbClr val="FFFF00"/>
                </a:solidFill>
              </a:rPr>
              <a:t>– 1</a:t>
            </a:r>
            <a:r>
              <a:rPr lang="en-US" sz="6200" b="1" dirty="0">
                <a:solidFill>
                  <a:srgbClr val="FFFF00"/>
                </a:solidFill>
              </a:rPr>
              <a:t>8</a:t>
            </a:r>
            <a:r>
              <a:rPr lang="bg-BG" sz="6200" b="1" dirty="0">
                <a:solidFill>
                  <a:srgbClr val="FFFF00"/>
                </a:solidFill>
              </a:rPr>
              <a:t>:00 </a:t>
            </a:r>
            <a:r>
              <a:rPr lang="bg-BG" sz="6200" b="1" dirty="0"/>
              <a:t>ч – І сесия (Хранопровод)</a:t>
            </a:r>
          </a:p>
          <a:p>
            <a:r>
              <a:rPr lang="bg-BG" sz="6200" b="1" dirty="0"/>
              <a:t>Председатели: Проф. Искрен Коцев и доц. Мария Атанасова</a:t>
            </a:r>
          </a:p>
          <a:p>
            <a:r>
              <a:rPr lang="bg-BG" sz="6200" b="1" dirty="0" smtClean="0">
                <a:solidFill>
                  <a:srgbClr val="FFFF00"/>
                </a:solidFill>
              </a:rPr>
              <a:t>17:00-1</a:t>
            </a:r>
            <a:r>
              <a:rPr lang="en-US" sz="6200" b="1" dirty="0">
                <a:solidFill>
                  <a:srgbClr val="FFFF00"/>
                </a:solidFill>
              </a:rPr>
              <a:t>7</a:t>
            </a:r>
            <a:r>
              <a:rPr lang="bg-BG" sz="6200" b="1" dirty="0">
                <a:solidFill>
                  <a:srgbClr val="FFFF00"/>
                </a:solidFill>
              </a:rPr>
              <a:t>:20 </a:t>
            </a:r>
            <a:r>
              <a:rPr lang="bg-BG" sz="6200" b="1" dirty="0"/>
              <a:t>Можем ли да се предпазим от карцином на хранопровода? – Мария Атанасова</a:t>
            </a:r>
          </a:p>
          <a:p>
            <a:pPr lvl="0"/>
            <a:r>
              <a:rPr lang="bg-BG" sz="6200" b="1" dirty="0">
                <a:solidFill>
                  <a:srgbClr val="FFFF00"/>
                </a:solidFill>
              </a:rPr>
              <a:t>17:20-17:40</a:t>
            </a:r>
            <a:r>
              <a:rPr lang="bg-BG" sz="6200" b="1" dirty="0"/>
              <a:t> ИПП  –Искрен Коцев</a:t>
            </a:r>
          </a:p>
          <a:p>
            <a:pPr lvl="0"/>
            <a:r>
              <a:rPr lang="bg-BG" sz="6200" b="1" dirty="0">
                <a:solidFill>
                  <a:srgbClr val="FFFF00"/>
                </a:solidFill>
              </a:rPr>
              <a:t>17:40–18:00</a:t>
            </a:r>
            <a:r>
              <a:rPr lang="bg-BG" sz="6200" b="1" dirty="0"/>
              <a:t> Пръстени и стриктури на хранопровода – Милко Мирчев</a:t>
            </a:r>
          </a:p>
          <a:p>
            <a:endParaRPr lang="en-US" sz="6200" b="1" dirty="0" smtClean="0"/>
          </a:p>
          <a:p>
            <a:r>
              <a:rPr lang="bg-BG" sz="6200" b="1" dirty="0" smtClean="0">
                <a:solidFill>
                  <a:srgbClr val="FFFF00"/>
                </a:solidFill>
              </a:rPr>
              <a:t>18:00-19:00</a:t>
            </a:r>
            <a:r>
              <a:rPr lang="bg-BG" sz="6200" b="1" dirty="0" smtClean="0"/>
              <a:t> </a:t>
            </a:r>
            <a:r>
              <a:rPr lang="bg-BG" sz="6200" b="1" dirty="0"/>
              <a:t>ч. – </a:t>
            </a:r>
            <a:r>
              <a:rPr lang="en-US" sz="6200" b="1" dirty="0"/>
              <a:t>State of the art</a:t>
            </a:r>
            <a:endParaRPr lang="bg-BG" sz="6200" b="1" dirty="0"/>
          </a:p>
          <a:p>
            <a:r>
              <a:rPr lang="bg-BG" sz="6200" b="1" dirty="0">
                <a:solidFill>
                  <a:srgbClr val="FFFF00"/>
                </a:solidFill>
              </a:rPr>
              <a:t>18:00-</a:t>
            </a:r>
            <a:r>
              <a:rPr lang="en-GB" sz="6200" b="1" dirty="0">
                <a:solidFill>
                  <a:srgbClr val="FFFF00"/>
                </a:solidFill>
              </a:rPr>
              <a:t>1</a:t>
            </a:r>
            <a:r>
              <a:rPr lang="bg-BG" sz="6200" b="1" dirty="0">
                <a:solidFill>
                  <a:srgbClr val="FFFF00"/>
                </a:solidFill>
              </a:rPr>
              <a:t>8:30 </a:t>
            </a:r>
            <a:r>
              <a:rPr lang="bg-BG" sz="6200" b="1" dirty="0"/>
              <a:t>Нови аспекти на интервенционалното лечение при сърдечни заболявания (без коронарна реваскуларизация)</a:t>
            </a:r>
            <a:r>
              <a:rPr lang="en-US" sz="6200" b="1" dirty="0"/>
              <a:t> – </a:t>
            </a:r>
            <a:r>
              <a:rPr lang="bg-BG" sz="6200" b="1" dirty="0"/>
              <a:t>проф. Светослав </a:t>
            </a:r>
            <a:r>
              <a:rPr lang="bg-BG" sz="6200" b="1" dirty="0" smtClean="0"/>
              <a:t>Георгиев</a:t>
            </a:r>
            <a:endParaRPr lang="en-US" sz="6200" b="1" dirty="0" smtClean="0"/>
          </a:p>
          <a:p>
            <a:r>
              <a:rPr lang="bg-BG" sz="6200" b="1" dirty="0">
                <a:solidFill>
                  <a:srgbClr val="FFFF00"/>
                </a:solidFill>
              </a:rPr>
              <a:t>18:30-19:00 </a:t>
            </a:r>
            <a:r>
              <a:rPr lang="bg-BG" sz="6200" b="1" dirty="0"/>
              <a:t>Съвременно лечение на алкохолизма – проф. Христо Кожухаров </a:t>
            </a:r>
          </a:p>
          <a:p>
            <a:endParaRPr lang="bg-BG" sz="3800" b="1" dirty="0"/>
          </a:p>
          <a:p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448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 smtClean="0">
                <a:solidFill>
                  <a:srgbClr val="FFFF00"/>
                </a:solidFill>
              </a:rPr>
              <a:t> </a:t>
            </a:r>
            <a:r>
              <a:rPr lang="bg-BG" sz="2400" b="1" dirty="0">
                <a:solidFill>
                  <a:srgbClr val="FFFF00"/>
                </a:solidFill>
              </a:rPr>
              <a:t>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 smtClean="0">
                <a:solidFill>
                  <a:srgbClr val="FFFF00"/>
                </a:solidFill>
              </a:rPr>
              <a:t>– </a:t>
            </a:r>
            <a:r>
              <a:rPr lang="en-US" sz="2400" b="1" dirty="0">
                <a:solidFill>
                  <a:srgbClr val="FFFF00"/>
                </a:solidFill>
              </a:rPr>
              <a:t>UPDATE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 </a:t>
            </a:r>
            <a:r>
              <a:rPr lang="bg-BG" sz="2400" b="1" dirty="0" smtClean="0"/>
              <a:t>ПРОГРАМА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bg-BG" sz="2400" b="1" dirty="0" smtClean="0"/>
              <a:t>23 </a:t>
            </a:r>
            <a:r>
              <a:rPr lang="bg-BG" sz="2400" b="1" dirty="0"/>
              <a:t>ноември 2018 г., </a:t>
            </a:r>
            <a:r>
              <a:rPr lang="bg-BG" sz="2400" b="1" dirty="0" smtClean="0"/>
              <a:t>петък</a:t>
            </a:r>
            <a:endParaRPr lang="en-US" sz="2400" b="1" dirty="0" smtClean="0"/>
          </a:p>
          <a:p>
            <a:pPr marL="0" indent="0" algn="ctr">
              <a:buNone/>
            </a:pPr>
            <a:endParaRPr lang="bg-BG" sz="2400" b="1" dirty="0"/>
          </a:p>
          <a:p>
            <a:r>
              <a:rPr lang="bg-BG" sz="2400" b="1" dirty="0">
                <a:solidFill>
                  <a:srgbClr val="FFFF00"/>
                </a:solidFill>
              </a:rPr>
              <a:t>19:30-20:30 </a:t>
            </a:r>
            <a:r>
              <a:rPr lang="bg-BG" sz="2400" b="1" dirty="0"/>
              <a:t>– </a:t>
            </a:r>
            <a:r>
              <a:rPr lang="bg-BG" sz="2400" b="1" dirty="0" smtClean="0"/>
              <a:t>Симпозиум</a:t>
            </a:r>
            <a:r>
              <a:rPr lang="en-US" sz="2400" b="1" dirty="0" smtClean="0"/>
              <a:t> </a:t>
            </a:r>
            <a:r>
              <a:rPr lang="bg-BG" sz="2400" b="1" dirty="0" smtClean="0"/>
              <a:t>– </a:t>
            </a:r>
            <a:r>
              <a:rPr lang="bg-BG" sz="2400" b="1" dirty="0"/>
              <a:t>"Победен ли е хепатит </a:t>
            </a:r>
            <a:r>
              <a:rPr lang="bg-BG" sz="2400" b="1" dirty="0" smtClean="0"/>
              <a:t>С“</a:t>
            </a:r>
            <a:endParaRPr lang="en-US" sz="2400" b="1" dirty="0" smtClean="0"/>
          </a:p>
          <a:p>
            <a:pPr lvl="0"/>
            <a:r>
              <a:rPr lang="en-US" sz="2400" b="1" dirty="0" err="1" smtClean="0"/>
              <a:t>Епклуза</a:t>
            </a:r>
            <a:r>
              <a:rPr lang="en-US" sz="2400" b="1" dirty="0" smtClean="0"/>
              <a:t> </a:t>
            </a:r>
            <a:r>
              <a:rPr lang="en-US" sz="2400" b="1" dirty="0"/>
              <a:t>- </a:t>
            </a:r>
            <a:r>
              <a:rPr lang="en-US" sz="2400" b="1" dirty="0" err="1"/>
              <a:t>първият</a:t>
            </a:r>
            <a:r>
              <a:rPr lang="en-US" sz="2400" b="1" dirty="0"/>
              <a:t> </a:t>
            </a:r>
            <a:r>
              <a:rPr lang="en-US" sz="2400" b="1" dirty="0" err="1"/>
              <a:t>пангенотипен</a:t>
            </a:r>
            <a:r>
              <a:rPr lang="en-US" sz="2400" b="1" dirty="0"/>
              <a:t>/</a:t>
            </a:r>
            <a:r>
              <a:rPr lang="en-US" sz="2400" b="1" dirty="0" err="1"/>
              <a:t>панфиброзен</a:t>
            </a:r>
            <a:r>
              <a:rPr lang="en-US" sz="2400" b="1" dirty="0"/>
              <a:t> </a:t>
            </a:r>
            <a:r>
              <a:rPr lang="en-US" sz="2400" b="1" dirty="0" err="1"/>
              <a:t>режим</a:t>
            </a:r>
            <a:r>
              <a:rPr lang="en-US" sz="2400" b="1" dirty="0"/>
              <a:t>" </a:t>
            </a:r>
            <a:r>
              <a:rPr lang="en-US" sz="2400" b="1" dirty="0" err="1"/>
              <a:t>Доц</a:t>
            </a:r>
            <a:r>
              <a:rPr lang="en-US" sz="2400" b="1" dirty="0"/>
              <a:t>. И</a:t>
            </a:r>
            <a:r>
              <a:rPr lang="bg-BG" sz="2400" b="1" dirty="0"/>
              <a:t>рина</a:t>
            </a:r>
            <a:r>
              <a:rPr lang="en-US" sz="2400" b="1" dirty="0"/>
              <a:t> </a:t>
            </a:r>
            <a:r>
              <a:rPr lang="en-US" sz="2400" b="1" dirty="0" err="1"/>
              <a:t>Иванова</a:t>
            </a:r>
            <a:r>
              <a:rPr lang="bg-BG" sz="2400" b="1" dirty="0"/>
              <a:t>, д.м. </a:t>
            </a:r>
          </a:p>
          <a:p>
            <a:r>
              <a:rPr lang="en-US" sz="2400" b="1" dirty="0" err="1"/>
              <a:t>Клиничен</a:t>
            </a:r>
            <a:r>
              <a:rPr lang="en-US" sz="2400" b="1" dirty="0"/>
              <a:t> </a:t>
            </a:r>
            <a:r>
              <a:rPr lang="en-US" sz="2400" b="1" dirty="0" err="1"/>
              <a:t>опит</a:t>
            </a:r>
            <a:r>
              <a:rPr lang="en-US" sz="2400" b="1" dirty="0"/>
              <a:t> с </a:t>
            </a:r>
            <a:r>
              <a:rPr lang="en-US" sz="2400" b="1" dirty="0" err="1"/>
              <a:t>Харвони</a:t>
            </a:r>
            <a:r>
              <a:rPr lang="en-US" sz="2400" b="1" dirty="0"/>
              <a:t> - </a:t>
            </a:r>
            <a:r>
              <a:rPr lang="bg-BG" sz="2400" b="1" dirty="0"/>
              <a:t>д</a:t>
            </a:r>
            <a:r>
              <a:rPr lang="en-US" sz="2400" b="1" dirty="0"/>
              <a:t>-р Д</a:t>
            </a:r>
            <a:r>
              <a:rPr lang="bg-BG" sz="2400" b="1" dirty="0"/>
              <a:t>еница</a:t>
            </a:r>
            <a:r>
              <a:rPr lang="en-US" sz="2400" b="1" dirty="0"/>
              <a:t> </a:t>
            </a:r>
            <a:r>
              <a:rPr lang="en-US" sz="2400" b="1" dirty="0" err="1"/>
              <a:t>Дукова</a:t>
            </a:r>
            <a:r>
              <a:rPr lang="bg-BG" sz="2400" b="1" dirty="0"/>
              <a:t>, д.м</a:t>
            </a:r>
            <a:r>
              <a:rPr lang="bg-BG" sz="2400" b="1" dirty="0" smtClean="0"/>
              <a:t>.</a:t>
            </a:r>
            <a:endParaRPr lang="en-US" sz="2400" b="1" dirty="0" smtClean="0"/>
          </a:p>
          <a:p>
            <a:r>
              <a:rPr lang="en-US" sz="2400" b="1" dirty="0" err="1" smtClean="0"/>
              <a:t>Останаха</a:t>
            </a:r>
            <a:r>
              <a:rPr lang="en-US" sz="2400" b="1" dirty="0" smtClean="0"/>
              <a:t> </a:t>
            </a:r>
            <a:r>
              <a:rPr lang="en-US" sz="2400" b="1" dirty="0" err="1"/>
              <a:t>ли</a:t>
            </a:r>
            <a:r>
              <a:rPr lang="en-US" sz="2400" b="1" dirty="0"/>
              <a:t> </a:t>
            </a:r>
            <a:r>
              <a:rPr lang="en-US" sz="2400" b="1" dirty="0" err="1"/>
              <a:t>непосрещнати</a:t>
            </a:r>
            <a:r>
              <a:rPr lang="en-US" sz="2400" b="1" dirty="0"/>
              <a:t> </a:t>
            </a:r>
            <a:r>
              <a:rPr lang="en-US" sz="2400" b="1" dirty="0" err="1"/>
              <a:t>нужди</a:t>
            </a:r>
            <a:r>
              <a:rPr lang="en-US" sz="2400" b="1" dirty="0"/>
              <a:t> в </a:t>
            </a:r>
            <a:r>
              <a:rPr lang="en-US" sz="2400" b="1" dirty="0" err="1"/>
              <a:t>лечението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хепатит</a:t>
            </a:r>
            <a:r>
              <a:rPr lang="en-US" sz="2400" b="1" dirty="0"/>
              <a:t> С – </a:t>
            </a:r>
            <a:r>
              <a:rPr lang="en-US" sz="2400" b="1" dirty="0" err="1"/>
              <a:t>Восеви</a:t>
            </a:r>
            <a:r>
              <a:rPr lang="en-US" sz="2400" b="1" dirty="0"/>
              <a:t> - </a:t>
            </a:r>
            <a:r>
              <a:rPr lang="bg-BG" sz="2400" b="1" dirty="0"/>
              <a:t>п</a:t>
            </a:r>
            <a:r>
              <a:rPr lang="en-US" sz="2400" b="1" dirty="0" err="1"/>
              <a:t>роф</a:t>
            </a:r>
            <a:r>
              <a:rPr lang="en-US" sz="2400" b="1" dirty="0"/>
              <a:t>. И. </a:t>
            </a:r>
            <a:r>
              <a:rPr lang="en-US" sz="2400" b="1" dirty="0" err="1"/>
              <a:t>Коцев</a:t>
            </a:r>
            <a:r>
              <a:rPr lang="bg-BG" sz="2400" b="1" dirty="0"/>
              <a:t>, д.м.н.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07355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>
                <a:solidFill>
                  <a:srgbClr val="FFFF00"/>
                </a:solidFill>
              </a:rPr>
              <a:t>ЧЕРНО МОРЕ В ГАСТРОЕНТЕРОЛОГИЯТА – 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>
                <a:solidFill>
                  <a:srgbClr val="FFFF00"/>
                </a:solidFill>
              </a:rPr>
              <a:t>– BLACK SEA IN GASTROENTEROLOGY - UPDATE</a:t>
            </a:r>
            <a:endParaRPr lang="bg-BG" sz="2400" dirty="0"/>
          </a:p>
        </p:txBody>
      </p:sp>
      <p:pic>
        <p:nvPicPr>
          <p:cNvPr id="4" name="Picture 6" descr="C:\Users\mr6\Documents\My Doc\Gastroforum Varna\Gastroforum Varna 2017\Fakultet_po_dentalna_meditsina_MU-Var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78046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37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 smtClean="0">
                <a:solidFill>
                  <a:srgbClr val="FFFF00"/>
                </a:solidFill>
              </a:rPr>
              <a:t> </a:t>
            </a:r>
            <a:r>
              <a:rPr lang="bg-BG" sz="2400" b="1" dirty="0">
                <a:solidFill>
                  <a:srgbClr val="FFFF00"/>
                </a:solidFill>
              </a:rPr>
              <a:t>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 smtClean="0">
                <a:solidFill>
                  <a:srgbClr val="FFFF00"/>
                </a:solidFill>
              </a:rPr>
              <a:t>– </a:t>
            </a:r>
            <a:r>
              <a:rPr lang="en-US" sz="2400" b="1" dirty="0">
                <a:solidFill>
                  <a:srgbClr val="FFFF00"/>
                </a:solidFill>
              </a:rPr>
              <a:t>UPDATE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 smtClean="0">
                <a:solidFill>
                  <a:srgbClr val="FFFF00"/>
                </a:solidFill>
              </a:rPr>
              <a:t>24 </a:t>
            </a:r>
            <a:r>
              <a:rPr lang="bg-BG" b="1" dirty="0">
                <a:solidFill>
                  <a:srgbClr val="FFFF00"/>
                </a:solidFill>
              </a:rPr>
              <a:t>ноември 2018 г., събота</a:t>
            </a:r>
            <a:endParaRPr lang="bg-BG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9</a:t>
            </a:r>
            <a:r>
              <a:rPr lang="bg-BG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0</a:t>
            </a:r>
            <a:r>
              <a:rPr lang="bg-BG" sz="2800" b="1" dirty="0">
                <a:solidFill>
                  <a:srgbClr val="FFFF00"/>
                </a:solidFill>
              </a:rPr>
              <a:t>0-10:50 </a:t>
            </a:r>
            <a:r>
              <a:rPr lang="bg-BG" sz="2800" b="1" dirty="0"/>
              <a:t>– ІІ сесия (Стомах)</a:t>
            </a:r>
          </a:p>
          <a:p>
            <a:r>
              <a:rPr lang="bg-BG" sz="2800" b="1" dirty="0"/>
              <a:t>Председатели: Доц. Миглена Стамболийска и доц. Милко </a:t>
            </a:r>
            <a:r>
              <a:rPr lang="bg-BG" sz="2800" b="1" dirty="0" smtClean="0"/>
              <a:t>Мирчев</a:t>
            </a:r>
            <a:endParaRPr lang="en-US" sz="2800" b="1" dirty="0" smtClean="0"/>
          </a:p>
          <a:p>
            <a:endParaRPr lang="bg-BG" sz="2800" b="1" dirty="0"/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9</a:t>
            </a:r>
            <a:r>
              <a:rPr lang="bg-BG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00 </a:t>
            </a:r>
            <a:r>
              <a:rPr lang="bg-BG" sz="2800" b="1" dirty="0">
                <a:solidFill>
                  <a:srgbClr val="FFFF00"/>
                </a:solidFill>
              </a:rPr>
              <a:t>- 9:</a:t>
            </a:r>
            <a:r>
              <a:rPr lang="en-US" sz="2800" b="1" dirty="0">
                <a:solidFill>
                  <a:srgbClr val="FFFF00"/>
                </a:solidFill>
              </a:rPr>
              <a:t>30 </a:t>
            </a:r>
            <a:r>
              <a:rPr lang="en-US" sz="2800" b="1" dirty="0"/>
              <a:t>Helicobacter pylori</a:t>
            </a:r>
            <a:r>
              <a:rPr lang="bg-BG" sz="2800" b="1" dirty="0"/>
              <a:t>  – Искрен Коцев</a:t>
            </a:r>
          </a:p>
          <a:p>
            <a:pPr lvl="0"/>
            <a:r>
              <a:rPr lang="bg-BG" sz="2800" b="1" dirty="0">
                <a:solidFill>
                  <a:srgbClr val="FFFF00"/>
                </a:solidFill>
              </a:rPr>
              <a:t>9:</a:t>
            </a:r>
            <a:r>
              <a:rPr lang="en-US" sz="2800" b="1" dirty="0">
                <a:solidFill>
                  <a:srgbClr val="FFFF00"/>
                </a:solidFill>
              </a:rPr>
              <a:t>30 </a:t>
            </a:r>
            <a:r>
              <a:rPr lang="bg-BG" sz="2800" b="1" dirty="0">
                <a:solidFill>
                  <a:srgbClr val="FFFF00"/>
                </a:solidFill>
              </a:rPr>
              <a:t>- </a:t>
            </a:r>
            <a:r>
              <a:rPr lang="en-US" sz="2800" b="1" dirty="0">
                <a:solidFill>
                  <a:srgbClr val="FFFF00"/>
                </a:solidFill>
              </a:rPr>
              <a:t>09</a:t>
            </a:r>
            <a:r>
              <a:rPr lang="bg-BG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5</a:t>
            </a:r>
            <a:r>
              <a:rPr lang="bg-BG" sz="2800" b="1" dirty="0">
                <a:solidFill>
                  <a:srgbClr val="FFFF00"/>
                </a:solidFill>
              </a:rPr>
              <a:t>0</a:t>
            </a:r>
            <a:r>
              <a:rPr lang="bg-BG" sz="2800" b="1" dirty="0"/>
              <a:t> Гастропареза – Милко Мирчев</a:t>
            </a:r>
          </a:p>
          <a:p>
            <a:pPr lvl="0"/>
            <a:r>
              <a:rPr lang="bg-BG" sz="2800" b="1" dirty="0">
                <a:solidFill>
                  <a:srgbClr val="FFFF00"/>
                </a:solidFill>
              </a:rPr>
              <a:t>0</a:t>
            </a:r>
            <a:r>
              <a:rPr lang="en-US" sz="2800" b="1" dirty="0">
                <a:solidFill>
                  <a:srgbClr val="FFFF00"/>
                </a:solidFill>
              </a:rPr>
              <a:t>9</a:t>
            </a:r>
            <a:r>
              <a:rPr lang="bg-BG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5</a:t>
            </a:r>
            <a:r>
              <a:rPr lang="bg-BG" sz="2800" b="1" dirty="0">
                <a:solidFill>
                  <a:srgbClr val="FFFF00"/>
                </a:solidFill>
              </a:rPr>
              <a:t>0-</a:t>
            </a:r>
            <a:r>
              <a:rPr lang="en-US" sz="2800" b="1" dirty="0">
                <a:solidFill>
                  <a:srgbClr val="FFFF00"/>
                </a:solidFill>
              </a:rPr>
              <a:t>10</a:t>
            </a:r>
            <a:r>
              <a:rPr lang="bg-BG" sz="2800" b="1" dirty="0">
                <a:solidFill>
                  <a:srgbClr val="FFFF00"/>
                </a:solidFill>
              </a:rPr>
              <a:t>:15 </a:t>
            </a:r>
            <a:r>
              <a:rPr lang="bg-BG" sz="2800" b="1" dirty="0"/>
              <a:t>ГИСТ – Миглена Стамболийска</a:t>
            </a: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10</a:t>
            </a:r>
            <a:r>
              <a:rPr lang="bg-BG" sz="2800" b="1" dirty="0">
                <a:solidFill>
                  <a:srgbClr val="FFFF00"/>
                </a:solidFill>
              </a:rPr>
              <a:t>:2</a:t>
            </a:r>
            <a:r>
              <a:rPr lang="en-US" sz="2800" b="1" dirty="0">
                <a:solidFill>
                  <a:srgbClr val="FFFF00"/>
                </a:solidFill>
              </a:rPr>
              <a:t>0</a:t>
            </a:r>
            <a:r>
              <a:rPr lang="bg-BG" sz="2800" b="1" dirty="0">
                <a:solidFill>
                  <a:srgbClr val="FFFF00"/>
                </a:solidFill>
              </a:rPr>
              <a:t>-10:5</a:t>
            </a:r>
            <a:r>
              <a:rPr lang="en-US" sz="2800" b="1" dirty="0">
                <a:solidFill>
                  <a:srgbClr val="FFFF00"/>
                </a:solidFill>
              </a:rPr>
              <a:t>0 </a:t>
            </a:r>
            <a:r>
              <a:rPr lang="bg-BG" sz="2800" b="1" dirty="0"/>
              <a:t>Опыт практической работы гастроэнтеролога. Избирательный подход к применению ИПП - Наталья Николаевна Решетова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535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FF00"/>
                </a:solidFill>
              </a:rPr>
              <a:t>ГАСТРОФОРУМ ВАРНА </a:t>
            </a:r>
            <a:r>
              <a:rPr lang="en-US" sz="2400" b="1" dirty="0">
                <a:solidFill>
                  <a:srgbClr val="FFFF00"/>
                </a:solidFill>
              </a:rPr>
              <a:t>23-25 </a:t>
            </a:r>
            <a:r>
              <a:rPr lang="bg-BG" sz="2400" b="1" dirty="0">
                <a:solidFill>
                  <a:srgbClr val="FFFF00"/>
                </a:solidFill>
              </a:rPr>
              <a:t>ноември 201</a:t>
            </a:r>
            <a:r>
              <a:rPr lang="en-US" sz="2400" b="1" dirty="0">
                <a:solidFill>
                  <a:srgbClr val="FFFF00"/>
                </a:solidFill>
              </a:rPr>
              <a:t>8 </a:t>
            </a:r>
            <a:r>
              <a:rPr lang="bg-BG" sz="2400" b="1" dirty="0" smtClean="0">
                <a:solidFill>
                  <a:srgbClr val="FFFF00"/>
                </a:solidFill>
              </a:rPr>
              <a:t> </a:t>
            </a:r>
            <a:r>
              <a:rPr lang="bg-BG" sz="2400" b="1" dirty="0">
                <a:solidFill>
                  <a:srgbClr val="FFFF00"/>
                </a:solidFill>
              </a:rPr>
              <a:t>НОВОСТИ</a:t>
            </a:r>
            <a:r>
              <a:rPr lang="bg-BG" sz="2400" dirty="0">
                <a:solidFill>
                  <a:srgbClr val="FFFF00"/>
                </a:solidFill>
              </a:rPr>
              <a:t/>
            </a:r>
            <a:br>
              <a:rPr lang="bg-BG" sz="2400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GASTROFORUM VARNA 201</a:t>
            </a:r>
            <a:r>
              <a:rPr lang="bg-BG" sz="2400" b="1" dirty="0">
                <a:solidFill>
                  <a:srgbClr val="FFFF00"/>
                </a:solidFill>
              </a:rPr>
              <a:t>8 </a:t>
            </a:r>
            <a:r>
              <a:rPr lang="en-US" sz="2400" b="1" dirty="0" smtClean="0">
                <a:solidFill>
                  <a:srgbClr val="FFFF00"/>
                </a:solidFill>
              </a:rPr>
              <a:t>– </a:t>
            </a:r>
            <a:r>
              <a:rPr lang="en-US" sz="2400" b="1" dirty="0">
                <a:solidFill>
                  <a:srgbClr val="FFFF00"/>
                </a:solidFill>
              </a:rPr>
              <a:t>UPDATE</a:t>
            </a:r>
            <a:endParaRPr lang="bg-B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 smtClean="0">
                <a:solidFill>
                  <a:srgbClr val="FFFF00"/>
                </a:solidFill>
              </a:rPr>
              <a:t>24 </a:t>
            </a:r>
            <a:r>
              <a:rPr lang="bg-BG" b="1" dirty="0">
                <a:solidFill>
                  <a:srgbClr val="FFFF00"/>
                </a:solidFill>
              </a:rPr>
              <a:t>ноември 2018 г., събота</a:t>
            </a:r>
            <a:endParaRPr lang="bg-BG" dirty="0">
              <a:solidFill>
                <a:srgbClr val="FFFF00"/>
              </a:solidFill>
            </a:endParaRPr>
          </a:p>
          <a:p>
            <a:r>
              <a:rPr lang="bg-BG" sz="2800" b="1" dirty="0">
                <a:solidFill>
                  <a:srgbClr val="FFFF00"/>
                </a:solidFill>
              </a:rPr>
              <a:t>11:20-13:10</a:t>
            </a:r>
            <a:r>
              <a:rPr lang="bg-BG" sz="2800" b="1" dirty="0"/>
              <a:t> – ІІІ сесия (Тънко и дебело черво)</a:t>
            </a:r>
            <a:endParaRPr lang="bg-BG" sz="2800" dirty="0"/>
          </a:p>
          <a:p>
            <a:r>
              <a:rPr lang="bg-BG" sz="2800" b="1" dirty="0"/>
              <a:t>Председатели: Доц. Мария Атанасова и доц. Диана Ганчева</a:t>
            </a:r>
            <a:endParaRPr lang="bg-BG" sz="2800" dirty="0"/>
          </a:p>
          <a:p>
            <a:pPr lvl="0"/>
            <a:r>
              <a:rPr lang="en-US" sz="2800" b="1" dirty="0">
                <a:solidFill>
                  <a:srgbClr val="FFFF00"/>
                </a:solidFill>
              </a:rPr>
              <a:t>1</a:t>
            </a:r>
            <a:r>
              <a:rPr lang="bg-BG" sz="2800" b="1" dirty="0">
                <a:solidFill>
                  <a:srgbClr val="FFFF00"/>
                </a:solidFill>
              </a:rPr>
              <a:t>1:2</a:t>
            </a:r>
            <a:r>
              <a:rPr lang="en-US" sz="2800" b="1" dirty="0">
                <a:solidFill>
                  <a:srgbClr val="FFFF00"/>
                </a:solidFill>
              </a:rPr>
              <a:t>0-1</a:t>
            </a:r>
            <a:r>
              <a:rPr lang="bg-BG" sz="2800" b="1" dirty="0">
                <a:solidFill>
                  <a:srgbClr val="FFFF00"/>
                </a:solidFill>
              </a:rPr>
              <a:t>1:40 </a:t>
            </a:r>
            <a:r>
              <a:rPr lang="bg-BG" sz="2800" b="1" dirty="0"/>
              <a:t>Можем ли да се предпазим от КРК? – Искрен Коцев</a:t>
            </a:r>
          </a:p>
          <a:p>
            <a:pPr lvl="0"/>
            <a:r>
              <a:rPr lang="bg-BG" sz="2800" b="1" dirty="0">
                <a:solidFill>
                  <a:srgbClr val="FFFF00"/>
                </a:solidFill>
              </a:rPr>
              <a:t>11:40-12:00</a:t>
            </a:r>
            <a:r>
              <a:rPr lang="bg-BG" sz="2800" b="1" dirty="0"/>
              <a:t> Можем ли да се предпазим от </a:t>
            </a:r>
            <a:r>
              <a:rPr lang="en-US" sz="2800" b="1" dirty="0"/>
              <a:t>IBD? - </a:t>
            </a:r>
            <a:r>
              <a:rPr lang="bg-BG" sz="2800" b="1" dirty="0"/>
              <a:t>Антония Атанасова</a:t>
            </a:r>
          </a:p>
          <a:p>
            <a:pPr lvl="0"/>
            <a:r>
              <a:rPr lang="bg-BG" sz="2800" b="1" dirty="0" smtClean="0">
                <a:solidFill>
                  <a:srgbClr val="FFFF00"/>
                </a:solidFill>
              </a:rPr>
              <a:t>12:0</a:t>
            </a:r>
            <a:r>
              <a:rPr lang="en-US" sz="2800" b="1" dirty="0">
                <a:solidFill>
                  <a:srgbClr val="FFFF00"/>
                </a:solidFill>
              </a:rPr>
              <a:t>5</a:t>
            </a:r>
            <a:r>
              <a:rPr lang="bg-BG" sz="2800" b="1" dirty="0">
                <a:solidFill>
                  <a:srgbClr val="FFFF00"/>
                </a:solidFill>
              </a:rPr>
              <a:t>-12:</a:t>
            </a:r>
            <a:r>
              <a:rPr lang="en-US" sz="2800" b="1" dirty="0">
                <a:solidFill>
                  <a:srgbClr val="FFFF00"/>
                </a:solidFill>
              </a:rPr>
              <a:t>35 </a:t>
            </a:r>
            <a:r>
              <a:rPr lang="en-US" sz="2800" b="1" dirty="0"/>
              <a:t>Ultrasound of GIT – </a:t>
            </a:r>
            <a:r>
              <a:rPr lang="en-US" sz="2800" b="1" dirty="0" err="1"/>
              <a:t>Ioan</a:t>
            </a:r>
            <a:r>
              <a:rPr lang="en-US" sz="2800" b="1" dirty="0"/>
              <a:t> </a:t>
            </a:r>
            <a:r>
              <a:rPr lang="en-US" sz="2800" b="1" dirty="0" err="1"/>
              <a:t>Tofolean</a:t>
            </a:r>
            <a:endParaRPr lang="bg-BG" sz="2800" b="1" dirty="0"/>
          </a:p>
          <a:p>
            <a:pPr lvl="0"/>
            <a:r>
              <a:rPr lang="bg-BG" sz="2800" b="1" dirty="0">
                <a:solidFill>
                  <a:srgbClr val="FFFF00"/>
                </a:solidFill>
              </a:rPr>
              <a:t>12:</a:t>
            </a:r>
            <a:r>
              <a:rPr lang="en-US" sz="2800" b="1" dirty="0">
                <a:solidFill>
                  <a:srgbClr val="FFFF00"/>
                </a:solidFill>
              </a:rPr>
              <a:t>35</a:t>
            </a:r>
            <a:r>
              <a:rPr lang="bg-BG" sz="2800" b="1" dirty="0">
                <a:solidFill>
                  <a:srgbClr val="FFFF00"/>
                </a:solidFill>
              </a:rPr>
              <a:t>-1</a:t>
            </a:r>
            <a:r>
              <a:rPr lang="en-US" sz="2800" b="1" dirty="0">
                <a:solidFill>
                  <a:srgbClr val="FFFF00"/>
                </a:solidFill>
              </a:rPr>
              <a:t>2</a:t>
            </a:r>
            <a:r>
              <a:rPr lang="bg-BG" sz="2800" b="1" dirty="0">
                <a:solidFill>
                  <a:srgbClr val="FFFF00"/>
                </a:solidFill>
              </a:rPr>
              <a:t>:</a:t>
            </a:r>
            <a:r>
              <a:rPr lang="en-US" sz="2800" b="1" dirty="0">
                <a:solidFill>
                  <a:srgbClr val="FFFF00"/>
                </a:solidFill>
              </a:rPr>
              <a:t>55 </a:t>
            </a:r>
            <a:r>
              <a:rPr lang="bg-BG" sz="2800" b="1" dirty="0"/>
              <a:t>Болест на </a:t>
            </a:r>
            <a:r>
              <a:rPr lang="en-US" sz="2800" b="1" dirty="0"/>
              <a:t>Whipple </a:t>
            </a:r>
            <a:r>
              <a:rPr lang="bg-BG" sz="2800" b="1" dirty="0"/>
              <a:t>– Диана Ганчева</a:t>
            </a:r>
          </a:p>
          <a:p>
            <a:pPr lvl="0"/>
            <a:r>
              <a:rPr lang="bg-BG" sz="2800" b="1" dirty="0">
                <a:solidFill>
                  <a:srgbClr val="FFFF00"/>
                </a:solidFill>
              </a:rPr>
              <a:t>12:</a:t>
            </a:r>
            <a:r>
              <a:rPr lang="en-US" sz="2800" b="1" dirty="0">
                <a:solidFill>
                  <a:srgbClr val="FFFF00"/>
                </a:solidFill>
              </a:rPr>
              <a:t>55</a:t>
            </a:r>
            <a:r>
              <a:rPr lang="bg-BG" sz="2800" b="1" dirty="0">
                <a:solidFill>
                  <a:srgbClr val="FFFF00"/>
                </a:solidFill>
              </a:rPr>
              <a:t>-13:</a:t>
            </a:r>
            <a:r>
              <a:rPr lang="en-US" sz="2800" b="1" dirty="0">
                <a:solidFill>
                  <a:srgbClr val="FFFF00"/>
                </a:solidFill>
              </a:rPr>
              <a:t>15 </a:t>
            </a:r>
            <a:r>
              <a:rPr lang="en-US" sz="2800" b="1" dirty="0"/>
              <a:t>Clostridium </a:t>
            </a:r>
            <a:r>
              <a:rPr lang="en-US" sz="2800" b="1" dirty="0" err="1"/>
              <a:t>difficile</a:t>
            </a:r>
            <a:r>
              <a:rPr lang="en-US" sz="2800" b="1" dirty="0"/>
              <a:t> </a:t>
            </a:r>
            <a:r>
              <a:rPr lang="bg-BG" sz="2800" b="1" dirty="0"/>
              <a:t>свързан колит – Ивайло </a:t>
            </a:r>
            <a:r>
              <a:rPr lang="bg-BG" sz="2800" b="1" dirty="0" smtClean="0"/>
              <a:t>Въжаров</a:t>
            </a:r>
            <a:r>
              <a:rPr lang="en-US" sz="2800" b="1" dirty="0" smtClean="0"/>
              <a:t> 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124079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3AAE0E6356E4CA3B7E83EE1C23098" ma:contentTypeVersion="1" ma:contentTypeDescription="Create a new document." ma:contentTypeScope="" ma:versionID="149a91d02dde786239e5ecf8249a3a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41f11438aa05b0332676a63008fc6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05360-3658-454E-89F9-B5203112029F}"/>
</file>

<file path=customXml/itemProps2.xml><?xml version="1.0" encoding="utf-8"?>
<ds:datastoreItem xmlns:ds="http://schemas.openxmlformats.org/officeDocument/2006/customXml" ds:itemID="{9ADB96BF-D0A0-4197-8C06-15A0A249337B}"/>
</file>

<file path=customXml/itemProps3.xml><?xml version="1.0" encoding="utf-8"?>
<ds:datastoreItem xmlns:ds="http://schemas.openxmlformats.org/officeDocument/2006/customXml" ds:itemID="{E2A3AB01-3BA1-407B-96A5-E52CBFD216AE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905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PowerPoint Presentation</vt:lpstr>
      <vt:lpstr>PowerPoint Presentation</vt:lpstr>
      <vt:lpstr>ГАСТРОФОРУМ ВАРНА 23-25 ноември 2018 ЧЕРНО МОРЕ В ГЕ GASTROFORUM VARNA 2018 – BLACK SEA IN GASTROENTEROLOGY</vt:lpstr>
      <vt:lpstr>Благодарност към нашите гости и лектори!</vt:lpstr>
      <vt:lpstr>ГАСТРОФОРУМ ВАРНА 23-25 ноември 2018 ЧЕРНО МОРЕ В ГАСТРОЕНТЕРОЛОГИЯТА – НОВОСТИ GASTROFORUM VARNA 2018 – BLACK SEA IN GASTROENTEROLOGY - UPDATE</vt:lpstr>
      <vt:lpstr>ГАСТРОФОРУМ ВАРНА 23-25 ноември 2018  НОВОСТИ GASTROFORUM VARNA 2018 – UPDATE</vt:lpstr>
      <vt:lpstr>ГАСТРОФОРУМ ВАРНА 23-25 ноември 2018  НОВОСТИ GASTROFORUM VARNA 2018 – UPDATE</vt:lpstr>
      <vt:lpstr>ГАСТРОФОРУМ ВАРНА 23-25 ноември 2018 ЧЕРНО МОРЕ В ГАСТРОЕНТЕРОЛОГИЯТА – НОВОСТИ GASTROFORUM VARNA 2018 – BLACK SEA IN GASTROENTEROLOGY - UPDATE</vt:lpstr>
      <vt:lpstr>ГАСТРОФОРУМ ВАРНА 23-25 ноември 2018  НОВОСТИ GASTROFORUM VARNA 2018 – UPDATE</vt:lpstr>
      <vt:lpstr>ГАСТРОФОРУМ ВАРНА 23-25 ноември 2018  НОВОСТИ GASTROFORUM VARNA 2018 – UPDATE</vt:lpstr>
      <vt:lpstr>ГАСТРОФОРУМ ВАРНА 23-25 ноември 2018 ЧЕРНО МОРЕ В ГАСТРОЕНТЕРОЛОГИЯТА – НОВОСТИ GASTROFORUM VARNA 2018 – BLACK SEA IN GASTROENTEROLOGY - UPDATE</vt:lpstr>
      <vt:lpstr>ГАСТРОФОРУМ ВАРНА 23-25 ноември 2018  НОВОСТИ GASTROFORUM VARNA 2018 – UPDATE</vt:lpstr>
      <vt:lpstr>ГАСТРОФОРУМ ВАРНА 23-25 ноември 2018  НОВОСТИ GASTROFORUM VARNA 2018 – UPDATE</vt:lpstr>
      <vt:lpstr>ГАСТРОФОРУМ ВАРНА 23-25 ноември 2018  НОВОСТИ GASTROFORUM VARNA 2018 – UPDATE</vt:lpstr>
      <vt:lpstr>ГАСТРОФОРУМ ВАРНА 23-25 ноември 2018 ЧЕРНО МОРЕ В ГАСТРОЕНТЕРОЛОГИЯТА – НОВОСТИ GASTROFORUM VARNA 2018 – BLACK SEA IN GASTROENTEROLOGY - UPDATE</vt:lpstr>
      <vt:lpstr>ГАСТРОФОРУМ ВАРНА 23-25 ноември 2018  НОВОСТИ GASTROFORUM VARNA 2018 – UPDATE</vt:lpstr>
      <vt:lpstr>ГАСТРОФОРУМ ВАРНА 23-25 ноември 2018  НОВОСТИ GASTROFORUM VARNA 2018 – UPDATE</vt:lpstr>
      <vt:lpstr>ГАСТРОФОРУМ ВАРНА 23-25 ноември 2018 ЧЕРНО МОРЕ В ГАСТРОЕНТЕРОЛОГИЯТА – НОВОСТИ GASTROFORUM VARNA 2018 – BLACK SEA IN GASTROENTEROLOGY - UPDATE</vt:lpstr>
      <vt:lpstr>ГАСТРОФОРУМ ВАРНА 23-25 ноември 2018 ЧЕРНО МОРЕ В ГАСТРОЕНТЕРОЛОГИЯТА – НОВОСТИ GASTROFORUM VARNA 2018 – BLACK SEA IN GASTROENTEROLOGY - UPDATE</vt:lpstr>
      <vt:lpstr>ГАСТРОФОРУМ ВАРНА 23-25 ноември 2018 ЧЕРНО МОРЕ В ГАСТРОЕНТЕРОЛОГИЯТА – НОВОСТИ GASTROFORUM VARNA 2018 – BLACK SEA IN GASTROENTEROLOGY - UPDATE</vt:lpstr>
      <vt:lpstr>Домакините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Iskren Kotzev</dc:creator>
  <cp:lastModifiedBy>Prof. Iskren Kotzev</cp:lastModifiedBy>
  <cp:revision>9</cp:revision>
  <dcterms:created xsi:type="dcterms:W3CDTF">2006-08-16T00:00:00Z</dcterms:created>
  <dcterms:modified xsi:type="dcterms:W3CDTF">2018-11-19T20:40:36Z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0x01010055C3AAE0E6356E4CA3B7E83EE1C23098</vt:lpwstr>
  </property>
</Properties>
</file>